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92" r:id="rId9"/>
    <p:sldId id="263" r:id="rId10"/>
    <p:sldId id="265" r:id="rId11"/>
    <p:sldId id="266" r:id="rId12"/>
    <p:sldId id="268" r:id="rId13"/>
    <p:sldId id="269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  <p:sldId id="286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17"/>
    <p:restoredTop sz="96197"/>
  </p:normalViewPr>
  <p:slideViewPr>
    <p:cSldViewPr snapToGrid="0" snapToObjects="1">
      <p:cViewPr varScale="1">
        <p:scale>
          <a:sx n="99" d="100"/>
          <a:sy n="99" d="100"/>
        </p:scale>
        <p:origin x="10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6A090-F076-EE4D-B7B1-95580F25A2E3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J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E70A8-6CFD-F647-A67E-30CC6E51097D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80581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76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635296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05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77730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28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10778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278906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407596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3550659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</p:spTree>
    <p:extLst>
      <p:ext uri="{BB962C8B-B14F-4D97-AF65-F5344CB8AC3E}">
        <p14:creationId xmlns:p14="http://schemas.microsoft.com/office/powerpoint/2010/main" val="46758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J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240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F4C866C-5C94-0940-855F-AD518AA395C0}" type="datetimeFigureOut">
              <a:rPr lang="en-TJ" smtClean="0"/>
              <a:t>05/03/22</a:t>
            </a:fld>
            <a:endParaRPr lang="en-TJ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TJ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A52913-5ADB-5A48-BCF0-CAD5617AAD46}" type="slidenum">
              <a:rPr lang="en-TJ" smtClean="0"/>
              <a:t>‹#›</a:t>
            </a:fld>
            <a:endParaRPr lang="en-TJ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3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m6/v0_krck52jnfxv2pyzmz6pc80000gn/T/com.microsoft.Word/WebArchiveCopyPasteTempFiles/cb7c521e42b4b7b6e86b4c65ebcec1dfd7f72863.p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EA531-4EA7-5948-8A07-AC3D61A6D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US" sz="6600" b="1" dirty="0" err="1">
                <a:solidFill>
                  <a:schemeClr val="tx1">
                    <a:alpha val="80000"/>
                  </a:schemeClr>
                </a:solidFill>
              </a:rPr>
              <a:t>Основы</a:t>
            </a:r>
            <a:r>
              <a:rPr lang="en-US" sz="66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6600" b="1" dirty="0" err="1">
                <a:solidFill>
                  <a:schemeClr val="tx1">
                    <a:alpha val="80000"/>
                  </a:schemeClr>
                </a:solidFill>
              </a:rPr>
              <a:t>программиро-вания</a:t>
            </a:r>
            <a:r>
              <a:rPr lang="en-US" sz="66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6600" b="1" dirty="0" err="1">
                <a:solidFill>
                  <a:schemeClr val="tx1">
                    <a:alpha val="80000"/>
                  </a:schemeClr>
                </a:solidFill>
              </a:rPr>
              <a:t>на</a:t>
            </a:r>
            <a:r>
              <a:rPr lang="en-US" sz="6600" b="1" dirty="0">
                <a:solidFill>
                  <a:schemeClr val="tx1">
                    <a:alpha val="80000"/>
                  </a:schemeClr>
                </a:solidFill>
              </a:rPr>
              <a:t> python</a:t>
            </a:r>
            <a:br>
              <a:rPr lang="en-TJ" sz="6600" dirty="0">
                <a:solidFill>
                  <a:schemeClr val="tx1">
                    <a:alpha val="80000"/>
                  </a:schemeClr>
                </a:solidFill>
              </a:rPr>
            </a:br>
            <a:r>
              <a:rPr lang="en-TJ" sz="6600" dirty="0">
                <a:solidFill>
                  <a:schemeClr val="tx1">
                    <a:alpha val="80000"/>
                  </a:schemeClr>
                </a:solidFill>
              </a:rPr>
              <a:t>Урок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A3FF5-62E1-BF49-BD9A-AE45E7752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1608" y="643467"/>
            <a:ext cx="3096926" cy="5571066"/>
          </a:xfrm>
        </p:spPr>
        <p:txBody>
          <a:bodyPr>
            <a:normAutofit/>
          </a:bodyPr>
          <a:lstStyle/>
          <a:p>
            <a:r>
              <a:rPr lang="en-GB" sz="2000" dirty="0" err="1"/>
              <a:t>Символы</a:t>
            </a:r>
            <a:r>
              <a:rPr lang="en-GB" sz="2000" dirty="0"/>
              <a:t>, </a:t>
            </a:r>
            <a:r>
              <a:rPr lang="en-GB" sz="2000" dirty="0" err="1"/>
              <a:t>строки</a:t>
            </a:r>
            <a:r>
              <a:rPr lang="en-GB" sz="2000" dirty="0"/>
              <a:t> </a:t>
            </a:r>
            <a:r>
              <a:rPr lang="en-GB" sz="2000" dirty="0" err="1"/>
              <a:t>и</a:t>
            </a:r>
            <a:r>
              <a:rPr lang="en-GB" sz="2000" dirty="0"/>
              <a:t> </a:t>
            </a:r>
            <a:r>
              <a:rPr lang="en-GB" sz="2000" dirty="0" err="1"/>
              <a:t>стандарты</a:t>
            </a:r>
            <a:r>
              <a:rPr lang="en-GB" sz="2000" dirty="0"/>
              <a:t> </a:t>
            </a:r>
            <a:r>
              <a:rPr lang="en-GB" sz="2000" dirty="0" err="1"/>
              <a:t>кодировок</a:t>
            </a:r>
            <a:r>
              <a:rPr lang="en-GB" sz="2000" dirty="0"/>
              <a:t>; </a:t>
            </a:r>
            <a:r>
              <a:rPr lang="en-GB" sz="2000" dirty="0" err="1"/>
              <a:t>строки</a:t>
            </a:r>
            <a:r>
              <a:rPr lang="en-GB" sz="2000" dirty="0"/>
              <a:t> vs </a:t>
            </a:r>
            <a:r>
              <a:rPr lang="en-GB" sz="2000" dirty="0" err="1"/>
              <a:t>списков</a:t>
            </a:r>
            <a:r>
              <a:rPr lang="en-GB" sz="2000" dirty="0"/>
              <a:t>– </a:t>
            </a:r>
            <a:r>
              <a:rPr lang="en-GB" sz="2000" dirty="0" err="1"/>
              <a:t>сходства</a:t>
            </a:r>
            <a:r>
              <a:rPr lang="en-GB" sz="2000" dirty="0"/>
              <a:t> </a:t>
            </a:r>
            <a:r>
              <a:rPr lang="en-GB" sz="2000" dirty="0" err="1"/>
              <a:t>и</a:t>
            </a:r>
            <a:r>
              <a:rPr lang="en-GB" sz="2000" dirty="0"/>
              <a:t> </a:t>
            </a:r>
            <a:r>
              <a:rPr lang="en-GB" sz="2000" dirty="0" err="1"/>
              <a:t>отличия</a:t>
            </a:r>
            <a:r>
              <a:rPr lang="en-GB" sz="2000" dirty="0"/>
              <a:t>; </a:t>
            </a:r>
            <a:r>
              <a:rPr lang="en-GB" sz="2000" dirty="0" err="1"/>
              <a:t>обработка</a:t>
            </a:r>
            <a:r>
              <a:rPr lang="en-GB" sz="2000" dirty="0"/>
              <a:t> </a:t>
            </a:r>
            <a:r>
              <a:rPr lang="en-GB" sz="2000" dirty="0" err="1"/>
              <a:t>строк</a:t>
            </a:r>
            <a:r>
              <a:rPr lang="en-GB" sz="2000" dirty="0"/>
              <a:t> </a:t>
            </a:r>
            <a:r>
              <a:rPr lang="en-GB" sz="2000" dirty="0" err="1"/>
              <a:t>и</a:t>
            </a:r>
            <a:r>
              <a:rPr lang="en-GB" sz="2000" dirty="0"/>
              <a:t> </a:t>
            </a:r>
            <a:r>
              <a:rPr lang="en-GB" sz="2000" dirty="0" err="1"/>
              <a:t>их</a:t>
            </a:r>
            <a:r>
              <a:rPr lang="en-GB" sz="2000" dirty="0"/>
              <a:t> </a:t>
            </a:r>
            <a:r>
              <a:rPr lang="en-GB" sz="2000" dirty="0" err="1"/>
              <a:t>методы</a:t>
            </a:r>
            <a:r>
              <a:rPr lang="en-TJ" sz="2000" dirty="0"/>
              <a:t> 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162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91D80-536F-2441-AC06-DD4001E9B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9231"/>
          </a:xfrm>
        </p:spPr>
        <p:txBody>
          <a:bodyPr>
            <a:normAutofit/>
          </a:bodyPr>
          <a:lstStyle/>
          <a:p>
            <a:r>
              <a:rPr lang="ru-RU" b="1" dirty="0"/>
              <a:t>М</a:t>
            </a:r>
            <a:r>
              <a:rPr lang="en-US" b="1" dirty="0" err="1"/>
              <a:t>етод</a:t>
            </a:r>
            <a:r>
              <a:rPr lang="en-US" b="1" dirty="0"/>
              <a:t> </a:t>
            </a:r>
            <a:r>
              <a:rPr lang="en-US" b="1" dirty="0" err="1"/>
              <a:t>endswith</a:t>
            </a:r>
            <a:r>
              <a:rPr lang="en-US" b="1" dirty="0"/>
              <a:t>() 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39BAF-DABB-1741-9718-9EC53D37D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5031"/>
            <a:ext cx="9601200" cy="15122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Метод </a:t>
            </a:r>
            <a:r>
              <a:rPr lang="en-US" dirty="0" err="1"/>
              <a:t>endswith</a:t>
            </a:r>
            <a:r>
              <a:rPr lang="en-US" dirty="0"/>
              <a:t>() </a:t>
            </a:r>
            <a:r>
              <a:rPr lang="ru-RU" dirty="0"/>
              <a:t>проверяет, заканчивается ли заданная строка указанным аргументом, и возвращает </a:t>
            </a:r>
            <a:r>
              <a:rPr lang="en-US" dirty="0"/>
              <a:t>True </a:t>
            </a:r>
            <a:r>
              <a:rPr lang="ru-RU" dirty="0"/>
              <a:t>или </a:t>
            </a:r>
            <a:r>
              <a:rPr lang="en-US" dirty="0"/>
              <a:t>False </a:t>
            </a:r>
            <a:r>
              <a:rPr lang="ru-RU" dirty="0"/>
              <a:t>в зависимости от результата проверки.</a:t>
            </a:r>
          </a:p>
          <a:p>
            <a:pPr marL="0" indent="0">
              <a:buNone/>
            </a:pPr>
            <a:r>
              <a:rPr lang="ru-RU" dirty="0"/>
              <a:t>Примечание: подстрока должна соответствовать последнему символу строки — она не может располагаться где-то рядом с концом строки.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12ECC8-FB30-C842-B352-7A0884A73608}"/>
              </a:ext>
            </a:extLst>
          </p:cNvPr>
          <p:cNvSpPr/>
          <p:nvPr/>
        </p:nvSpPr>
        <p:spPr>
          <a:xfrm>
            <a:off x="1676400" y="3481754"/>
            <a:ext cx="37572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if "epsilon".endswith("on"):</a:t>
            </a:r>
          </a:p>
          <a:p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    print("yes")</a:t>
            </a:r>
          </a:p>
          <a:p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else:</a:t>
            </a:r>
          </a:p>
          <a:p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    print("no")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4B9147-1D1C-E943-BBBB-35D72D27A602}"/>
              </a:ext>
            </a:extLst>
          </p:cNvPr>
          <p:cNvSpPr/>
          <p:nvPr/>
        </p:nvSpPr>
        <p:spPr>
          <a:xfrm>
            <a:off x="6494584" y="3904116"/>
            <a:ext cx="40210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"zeta"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endswith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"a"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endswith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"A"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endswith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"et"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endswith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"eta"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907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0008F-A9B1-ED43-9BB1-A3677F59E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08892"/>
          </a:xfrm>
        </p:spPr>
        <p:txBody>
          <a:bodyPr>
            <a:normAutofit/>
          </a:bodyPr>
          <a:lstStyle/>
          <a:p>
            <a:r>
              <a:rPr lang="ru-RU" b="1" dirty="0"/>
              <a:t>М</a:t>
            </a:r>
            <a:r>
              <a:rPr lang="en-US" b="1" dirty="0" err="1"/>
              <a:t>етод</a:t>
            </a:r>
            <a:r>
              <a:rPr lang="en-US" b="1" dirty="0"/>
              <a:t> find()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E4203-83C5-444C-9C3C-04E7F6C6B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70538"/>
            <a:ext cx="9601200" cy="20046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Метод </a:t>
            </a:r>
            <a:r>
              <a:rPr lang="en-US" dirty="0"/>
              <a:t>find() </a:t>
            </a:r>
            <a:r>
              <a:rPr lang="ru-RU" dirty="0"/>
              <a:t>похож на уже знакомый вам </a:t>
            </a:r>
            <a:r>
              <a:rPr lang="en-US" dirty="0"/>
              <a:t>index() — </a:t>
            </a:r>
            <a:r>
              <a:rPr lang="ru-RU" dirty="0"/>
              <a:t>он ищет подстроку и возвращает индекс первого вхождения этой подстроки, но:</a:t>
            </a:r>
          </a:p>
          <a:p>
            <a:pPr marL="0" indent="0">
              <a:buNone/>
            </a:pPr>
            <a:r>
              <a:rPr lang="en-TJ" dirty="0"/>
              <a:t>он</a:t>
            </a:r>
            <a:r>
              <a:rPr lang="ru-RU" dirty="0"/>
              <a:t> безопаснее - не выдает ошибку </a:t>
            </a:r>
            <a:r>
              <a:rPr lang="en-TJ" dirty="0"/>
              <a:t>если</a:t>
            </a:r>
            <a:r>
              <a:rPr lang="ru-RU" dirty="0"/>
              <a:t> </a:t>
            </a:r>
            <a:r>
              <a:rPr lang="en-TJ" dirty="0"/>
              <a:t>строка</a:t>
            </a:r>
            <a:r>
              <a:rPr lang="ru-RU" dirty="0"/>
              <a:t>, </a:t>
            </a:r>
            <a:r>
              <a:rPr lang="en-TJ" dirty="0"/>
              <a:t>не </a:t>
            </a:r>
            <a:r>
              <a:rPr lang="ru-RU" dirty="0" err="1"/>
              <a:t>содерж</a:t>
            </a:r>
            <a:r>
              <a:rPr lang="en-TJ" dirty="0"/>
              <a:t>ит</a:t>
            </a:r>
            <a:r>
              <a:rPr lang="ru-RU" dirty="0"/>
              <a:t> </a:t>
            </a:r>
            <a:r>
              <a:rPr lang="en-TJ" dirty="0"/>
              <a:t>заданную</a:t>
            </a:r>
            <a:r>
              <a:rPr lang="ru-RU" dirty="0"/>
              <a:t> подстроку (тогда возвращает -1)</a:t>
            </a:r>
          </a:p>
          <a:p>
            <a:pPr marL="0" indent="0">
              <a:buNone/>
            </a:pPr>
            <a:r>
              <a:rPr lang="ru-RU" dirty="0"/>
              <a:t>он работает только со строками – не пытайтесь применить его к какой-либо другой последовательности.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404729-FE73-C74E-9F96-B2BABD5A70D0}"/>
              </a:ext>
            </a:extLst>
          </p:cNvPr>
          <p:cNvSpPr/>
          <p:nvPr/>
        </p:nvSpPr>
        <p:spPr>
          <a:xfrm>
            <a:off x="1623646" y="4057581"/>
            <a:ext cx="3352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print("Eta".find("ta"))</a:t>
            </a:r>
          </a:p>
          <a:p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print("Eta".find("mma"))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4A2F6B-60D3-E740-8004-E0B286E61251}"/>
              </a:ext>
            </a:extLst>
          </p:cNvPr>
          <p:cNvSpPr/>
          <p:nvPr/>
        </p:nvSpPr>
        <p:spPr>
          <a:xfrm>
            <a:off x="5808784" y="3851031"/>
            <a:ext cx="3352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'theta'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find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'eta'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find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'et'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find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'the'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find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'ha'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955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7BFC9-EE80-B54D-9DC6-638D7CD1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57200"/>
            <a:ext cx="9601200" cy="318281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Если вы хотите выполнить поиск не с начала строки, а с любой позиции, вы можете использовать двухпараметрический вариант метода </a:t>
            </a:r>
            <a:r>
              <a:rPr lang="en-US" dirty="0"/>
              <a:t>find(). </a:t>
            </a:r>
            <a:r>
              <a:rPr lang="ru-RU" dirty="0"/>
              <a:t>Посмотрите на пример:</a:t>
            </a:r>
            <a:endParaRPr lang="en-TJ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print('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kappa'.find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('a', 2)) </a:t>
            </a:r>
          </a:p>
          <a:p>
            <a:pPr marL="0" indent="0">
              <a:buNone/>
            </a:pPr>
            <a:br>
              <a:rPr lang="en-US" dirty="0"/>
            </a:br>
            <a:r>
              <a:rPr lang="ru-RU" dirty="0"/>
              <a:t>Второй аргумент указывает индекс, с которого будет начинаться поиск (он не обязательно должен помещаться внутри строки).</a:t>
            </a:r>
          </a:p>
          <a:p>
            <a:pPr marL="0" indent="0">
              <a:buNone/>
            </a:pPr>
            <a:r>
              <a:rPr lang="ru-RU" dirty="0"/>
              <a:t>Среди двух букв а будет найдена только вторая. Запустите фрагмент и проверьте. Вы можете использовать метод </a:t>
            </a:r>
            <a:r>
              <a:rPr lang="en-US" dirty="0"/>
              <a:t>find() </a:t>
            </a:r>
            <a:r>
              <a:rPr lang="ru-RU" dirty="0"/>
              <a:t>для поиска всех вхождений подстроки.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B40DE4-2E74-0641-B15C-1E10D6AAF409}"/>
              </a:ext>
            </a:extLst>
          </p:cNvPr>
          <p:cNvSpPr/>
          <p:nvPr/>
        </p:nvSpPr>
        <p:spPr>
          <a:xfrm>
            <a:off x="1371600" y="3283617"/>
            <a:ext cx="88216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the_text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"""A variation of the ordinary lorem ipsum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text has been used in typesetting since the 1960s 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or earlier, when it was popularized by advertisements 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for Letraset transfer sheets. It was introduced to 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the Information Age in the mid-1980s by the Aldus Corporation, 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which employed it in graphics and word-processing templates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for its desktop publishing program PageMaker (from Wikipedia)"""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fnd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the_text.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find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'the'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fnd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!=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-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: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	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fnd,end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=“ ”)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fnd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the_text.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find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'the'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fnd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E45A07-B6E5-8040-B4B4-97D7C27AD3BA}"/>
              </a:ext>
            </a:extLst>
          </p:cNvPr>
          <p:cNvSpPr/>
          <p:nvPr/>
        </p:nvSpPr>
        <p:spPr>
          <a:xfrm>
            <a:off x="8486041" y="5380672"/>
            <a:ext cx="41939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Код выводит индексы всех вхождений артикля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the,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 его вывод выглядит следующим образом: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/>
              <a:t>15 80 198 221 238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641746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35FAC4-D366-CD40-9C07-3DF7E7BDAEEE}"/>
              </a:ext>
            </a:extLst>
          </p:cNvPr>
          <p:cNvSpPr/>
          <p:nvPr/>
        </p:nvSpPr>
        <p:spPr>
          <a:xfrm>
            <a:off x="1359876" y="756029"/>
            <a:ext cx="100701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Также существует трехпараметрическая мутация метода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find() —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третий аргумент указывает на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предел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индекс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а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,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до которого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 будет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произведен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поиске (фактически это верхняя граница поиска).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C95ABF-B04D-9546-A160-9A1DD1EDADD5}"/>
              </a:ext>
            </a:extLst>
          </p:cNvPr>
          <p:cNvSpPr/>
          <p:nvPr/>
        </p:nvSpPr>
        <p:spPr>
          <a:xfrm>
            <a:off x="2467707" y="205075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</a:t>
            </a:r>
            <a:r>
              <a:rPr lang="en-US" dirty="0" err="1">
                <a:solidFill>
                  <a:srgbClr val="036A07"/>
                </a:solidFill>
                <a:latin typeface="Courier New" panose="02070309020205020404" pitchFamily="49" charset="0"/>
              </a:rPr>
              <a:t>kappa'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find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'a'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</a:t>
            </a:r>
            <a:r>
              <a:rPr lang="en-US" dirty="0" err="1">
                <a:solidFill>
                  <a:srgbClr val="036A07"/>
                </a:solidFill>
                <a:latin typeface="Courier New" panose="02070309020205020404" pitchFamily="49" charset="0"/>
              </a:rPr>
              <a:t>kappa'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find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'a'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87B7B8-ED0B-D043-90E4-0D810C6A1091}"/>
              </a:ext>
            </a:extLst>
          </p:cNvPr>
          <p:cNvSpPr/>
          <p:nvPr/>
        </p:nvSpPr>
        <p:spPr>
          <a:xfrm>
            <a:off x="1570892" y="3516648"/>
            <a:ext cx="1024596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Второй аргумент указывает индекс, с которого будет начинаться поиск (он не обязательно должен помещаться внутри строки).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Таким образом, модифицированный пример выводит:</a:t>
            </a:r>
            <a:endParaRPr lang="en-TJ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1</a:t>
            </a:r>
          </a:p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-1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i="1" dirty="0">
                <a:solidFill>
                  <a:srgbClr val="222222"/>
                </a:solidFill>
                <a:latin typeface="Open Sans" panose="020B0606030504020204" pitchFamily="34" charset="0"/>
              </a:rPr>
              <a:t>a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 -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не может быть найден в заданных границах поиска во втором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print().</a:t>
            </a:r>
          </a:p>
          <a:p>
            <a:br>
              <a:rPr lang="en-US" dirty="0"/>
            </a:b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404409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2A278-8E52-9443-BC7C-743D03AF5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85216"/>
            <a:ext cx="9720072" cy="60640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метод</a:t>
            </a:r>
            <a:r>
              <a:rPr lang="en-US" b="1" dirty="0"/>
              <a:t> </a:t>
            </a:r>
            <a:r>
              <a:rPr lang="en-US" b="1" dirty="0" err="1"/>
              <a:t>isalnum</a:t>
            </a:r>
            <a:r>
              <a:rPr lang="en-US" b="1" dirty="0"/>
              <a:t>()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54D82-D9CA-5840-BF9E-A3C560D06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6769"/>
            <a:ext cx="9601200" cy="20222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Метод </a:t>
            </a:r>
            <a:r>
              <a:rPr lang="en-US" dirty="0" err="1"/>
              <a:t>isalnum</a:t>
            </a:r>
            <a:r>
              <a:rPr lang="en-US" dirty="0"/>
              <a:t>() </a:t>
            </a:r>
            <a:r>
              <a:rPr lang="ru-RU" dirty="0"/>
              <a:t>без параметров</a:t>
            </a:r>
            <a:r>
              <a:rPr lang="en-TJ" dirty="0"/>
              <a:t>, он </a:t>
            </a:r>
            <a:r>
              <a:rPr lang="ru-RU" dirty="0"/>
              <a:t> проверяет, содержит ли строка только цифры или алфавитные символы (буквы), и возвращает </a:t>
            </a:r>
            <a:r>
              <a:rPr lang="en-US" dirty="0"/>
              <a:t>True </a:t>
            </a:r>
            <a:r>
              <a:rPr lang="ru-RU" dirty="0"/>
              <a:t>или </a:t>
            </a:r>
            <a:r>
              <a:rPr lang="en-US" dirty="0"/>
              <a:t>False </a:t>
            </a:r>
            <a:r>
              <a:rPr lang="ru-RU" dirty="0"/>
              <a:t>в зависимости от результата.</a:t>
            </a:r>
          </a:p>
          <a:p>
            <a:pPr marL="0" indent="0">
              <a:buNone/>
            </a:pPr>
            <a:r>
              <a:rPr lang="ru-RU" dirty="0"/>
              <a:t>Посмотрите на пример и запустите его.</a:t>
            </a:r>
          </a:p>
          <a:p>
            <a:pPr marL="0" indent="0">
              <a:buNone/>
            </a:pPr>
            <a:r>
              <a:rPr lang="ru-RU" dirty="0"/>
              <a:t>Примечание. Любой элемент строки, не являющийся цифрой или буквой, приводит к тому, что метод возвращает </a:t>
            </a:r>
            <a:r>
              <a:rPr lang="en-US" dirty="0"/>
              <a:t>False. </a:t>
            </a:r>
            <a:r>
              <a:rPr lang="ru-RU" dirty="0"/>
              <a:t>Пустая строка тоже.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D33BF6-A25C-7643-A564-738D20390617}"/>
              </a:ext>
            </a:extLst>
          </p:cNvPr>
          <p:cNvSpPr/>
          <p:nvPr/>
        </p:nvSpPr>
        <p:spPr>
          <a:xfrm>
            <a:off x="1371600" y="3644151"/>
            <a:ext cx="40796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print('lambda30'.isalnum())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print('lambda'.isalnum())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print('30'.isalnum())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print('@'.isalnum())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print('lambda_30'.isalnum())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print(''.isalnum())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BFA0F-880A-0B48-AF85-48B62BF2C5C6}"/>
              </a:ext>
            </a:extLst>
          </p:cNvPr>
          <p:cNvSpPr/>
          <p:nvPr/>
        </p:nvSpPr>
        <p:spPr>
          <a:xfrm>
            <a:off x="6740771" y="3644151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'Six lambdas'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isalnum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())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</a:t>
            </a:r>
            <a:r>
              <a:rPr lang="el-GR" dirty="0" err="1">
                <a:solidFill>
                  <a:srgbClr val="036A07"/>
                </a:solidFill>
                <a:latin typeface="Courier New" panose="02070309020205020404" pitchFamily="49" charset="0"/>
              </a:rPr>
              <a:t>ΑβΓδ</a:t>
            </a:r>
            <a:r>
              <a:rPr lang="el-GR" dirty="0">
                <a:solidFill>
                  <a:srgbClr val="036A07"/>
                </a:solidFill>
                <a:latin typeface="Courier New" panose="02070309020205020404" pitchFamily="49" charset="0"/>
              </a:rPr>
              <a:t>'</a:t>
            </a:r>
            <a:r>
              <a:rPr lang="el-G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isalnum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())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 </a:t>
            </a:r>
            <a:r>
              <a:rPr lang="en-US" dirty="0">
                <a:solidFill>
                  <a:srgbClr val="687687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'20E1'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t.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isalnum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())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199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03172-A7F5-4143-B149-5D961D411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31985"/>
          </a:xfrm>
        </p:spPr>
        <p:txBody>
          <a:bodyPr>
            <a:normAutofit/>
          </a:bodyPr>
          <a:lstStyle/>
          <a:p>
            <a:r>
              <a:rPr lang="ru-RU" b="1" dirty="0"/>
              <a:t>М</a:t>
            </a:r>
            <a:r>
              <a:rPr lang="en-US" b="1" dirty="0" err="1"/>
              <a:t>етоды</a:t>
            </a:r>
            <a:r>
              <a:rPr lang="en-US" b="1" dirty="0"/>
              <a:t> </a:t>
            </a:r>
            <a:r>
              <a:rPr lang="en-US" b="1" dirty="0" err="1"/>
              <a:t>isalpha</a:t>
            </a:r>
            <a:r>
              <a:rPr lang="en-US" b="1" dirty="0"/>
              <a:t>() 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isdigit</a:t>
            </a:r>
            <a:r>
              <a:rPr lang="en-US" b="1" dirty="0"/>
              <a:t>()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5137E7-4BC4-7545-A7A5-265C52A80A84}"/>
              </a:ext>
            </a:extLst>
          </p:cNvPr>
          <p:cNvSpPr/>
          <p:nvPr/>
        </p:nvSpPr>
        <p:spPr>
          <a:xfrm>
            <a:off x="1371600" y="1617785"/>
            <a:ext cx="960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isalpha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более специализированный, он работает только с буквами.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.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7AA5D3-1F38-4549-9B83-F876C8A8775A}"/>
              </a:ext>
            </a:extLst>
          </p:cNvPr>
          <p:cNvSpPr/>
          <p:nvPr/>
        </p:nvSpPr>
        <p:spPr>
          <a:xfrm>
            <a:off x="2274277" y="208810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print("Moooo".isalpha())</a:t>
            </a:r>
          </a:p>
          <a:p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print('Mu40'.isalpha())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AE4CCE-E5F7-874E-9A7F-7A75676892AB}"/>
              </a:ext>
            </a:extLst>
          </p:cNvPr>
          <p:cNvSpPr/>
          <p:nvPr/>
        </p:nvSpPr>
        <p:spPr>
          <a:xfrm>
            <a:off x="1371600" y="3846566"/>
            <a:ext cx="10216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 свою очередь, метод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isdigit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рассматривает только цифры — все остальное возвращает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False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 качестве результата.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D4B956-1409-244D-ADEF-BD1757C31E0F}"/>
              </a:ext>
            </a:extLst>
          </p:cNvPr>
          <p:cNvSpPr/>
          <p:nvPr/>
        </p:nvSpPr>
        <p:spPr>
          <a:xfrm>
            <a:off x="2274277" y="458936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print('2018'.isdigit())</a:t>
            </a:r>
          </a:p>
          <a:p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print("Year2019".isdigit())</a:t>
            </a:r>
          </a:p>
        </p:txBody>
      </p:sp>
    </p:spTree>
    <p:extLst>
      <p:ext uri="{BB962C8B-B14F-4D97-AF65-F5344CB8AC3E}">
        <p14:creationId xmlns:p14="http://schemas.microsoft.com/office/powerpoint/2010/main" val="32219747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002AB-35D9-0544-9EC7-438C4CF68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269415" cy="14859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методы</a:t>
            </a:r>
            <a:r>
              <a:rPr lang="en-US" b="1" dirty="0"/>
              <a:t> </a:t>
            </a:r>
            <a:r>
              <a:rPr lang="en-US" b="1" dirty="0" err="1"/>
              <a:t>islower</a:t>
            </a:r>
            <a:r>
              <a:rPr lang="en-US" b="1" dirty="0"/>
              <a:t>(), </a:t>
            </a:r>
            <a:r>
              <a:rPr lang="en-US" b="1" dirty="0" err="1"/>
              <a:t>isspace</a:t>
            </a:r>
            <a:r>
              <a:rPr lang="en-US" b="1" dirty="0"/>
              <a:t>()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isupper</a:t>
            </a:r>
            <a:r>
              <a:rPr lang="en-US" b="1" dirty="0"/>
              <a:t>()</a:t>
            </a:r>
            <a:br>
              <a:rPr lang="en-US" b="1" dirty="0"/>
            </a:b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D5EF75-18C8-0742-B858-E00DF5BC446F}"/>
              </a:ext>
            </a:extLst>
          </p:cNvPr>
          <p:cNvSpPr/>
          <p:nvPr/>
        </p:nvSpPr>
        <p:spPr>
          <a:xfrm>
            <a:off x="1371597" y="1677154"/>
            <a:ext cx="96539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islower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представляет собой суетливый вариант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isalpha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 —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он принимает только строчные буквы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E08E82-18B0-564C-B772-7A29EE9EFF1A}"/>
              </a:ext>
            </a:extLst>
          </p:cNvPr>
          <p:cNvSpPr/>
          <p:nvPr/>
        </p:nvSpPr>
        <p:spPr>
          <a:xfrm>
            <a:off x="2766646" y="238142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print("Moooo".islower())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print('moooo'.islower())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81FA4A-EAE7-B045-AF90-476188FDA887}"/>
              </a:ext>
            </a:extLst>
          </p:cNvPr>
          <p:cNvSpPr/>
          <p:nvPr/>
        </p:nvSpPr>
        <p:spPr>
          <a:xfrm>
            <a:off x="1371598" y="3235417"/>
            <a:ext cx="96539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Метод </a:t>
            </a:r>
            <a:r>
              <a:rPr lang="en-US" dirty="0" err="1"/>
              <a:t>isspace</a:t>
            </a:r>
            <a:r>
              <a:rPr lang="en-US" dirty="0"/>
              <a:t>() </a:t>
            </a:r>
            <a:r>
              <a:rPr lang="ru-RU" dirty="0"/>
              <a:t>идентифицирует только пробелы — любые другие символы игнорируются (тогда результатом будет </a:t>
            </a:r>
            <a:r>
              <a:rPr lang="en-US" dirty="0"/>
              <a:t>False ).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A25EB5-47DF-0A45-AA71-13182EAF1028}"/>
              </a:ext>
            </a:extLst>
          </p:cNvPr>
          <p:cNvSpPr/>
          <p:nvPr/>
        </p:nvSpPr>
        <p:spPr>
          <a:xfrm>
            <a:off x="2766646" y="393968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 \n '.isspace())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 ".isspace())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print("mooo mooo mooo".isspace())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81F1-DCBE-1041-A406-3E1F5517D69B}"/>
              </a:ext>
            </a:extLst>
          </p:cNvPr>
          <p:cNvSpPr/>
          <p:nvPr/>
        </p:nvSpPr>
        <p:spPr>
          <a:xfrm>
            <a:off x="1371597" y="5358948"/>
            <a:ext cx="106562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isupper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 –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работает только с заглавными буквами.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B2E4E5-A6E4-B241-BBAE-5B74F841E2E8}"/>
              </a:ext>
            </a:extLst>
          </p:cNvPr>
          <p:cNvSpPr/>
          <p:nvPr/>
        </p:nvSpPr>
        <p:spPr>
          <a:xfrm>
            <a:off x="2766646" y="578499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print("Moooo".isupper())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print('moooo'.isupper())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print('MOOOO'.isupper())</a:t>
            </a:r>
          </a:p>
        </p:txBody>
      </p:sp>
    </p:spTree>
    <p:extLst>
      <p:ext uri="{BB962C8B-B14F-4D97-AF65-F5344CB8AC3E}">
        <p14:creationId xmlns:p14="http://schemas.microsoft.com/office/powerpoint/2010/main" val="38487076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CC8E3-748C-E441-AF13-6FBDEF890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3723"/>
          </a:xfrm>
        </p:spPr>
        <p:txBody>
          <a:bodyPr>
            <a:normAutofit/>
          </a:bodyPr>
          <a:lstStyle/>
          <a:p>
            <a:r>
              <a:rPr lang="ru-RU" b="1" dirty="0"/>
              <a:t>М</a:t>
            </a:r>
            <a:r>
              <a:rPr lang="en-US" b="1" dirty="0" err="1"/>
              <a:t>етод</a:t>
            </a:r>
            <a:r>
              <a:rPr lang="en-US" b="1" dirty="0"/>
              <a:t> join()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C466B5-9F3B-FD41-9D97-BD67F5838B2D}"/>
              </a:ext>
            </a:extLst>
          </p:cNvPr>
          <p:cNvSpPr/>
          <p:nvPr/>
        </p:nvSpPr>
        <p:spPr>
          <a:xfrm>
            <a:off x="1219199" y="1459523"/>
            <a:ext cx="105800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join()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довольно сложен, поэтому давайте рассмотрим его шаг за шагом: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как следует из названия, метод выполняет соединение – он принимает один аргумент в виде списка; необходимо убедиться, что все элементы списка являются строками — в противном случае метод вызовет исключение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TypeError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все элементы списка будут объединены в одну строку, но...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...строка, из которой был вызван метод, используется как разделитель, помещаемый между строками;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 результате возвращается вновь созданная строка.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79D2AD-22DE-3A49-8C9C-E26FBA301154}"/>
              </a:ext>
            </a:extLst>
          </p:cNvPr>
          <p:cNvSpPr/>
          <p:nvPr/>
        </p:nvSpPr>
        <p:spPr>
          <a:xfrm>
            <a:off x="2581665" y="4018057"/>
            <a:ext cx="5376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print(",".join(["omicron", "pi", "rho"]))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6F5B73-8497-5E43-9EAD-7BE2B9A0AF0E}"/>
              </a:ext>
            </a:extLst>
          </p:cNvPr>
          <p:cNvSpPr/>
          <p:nvPr/>
        </p:nvSpPr>
        <p:spPr>
          <a:xfrm>
            <a:off x="1259475" y="4637599"/>
            <a:ext cx="96730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 этом примере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join()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вызывается из строки, содержащей запятую (строка может быть произвольной длины или может быть пустой)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аргумент объединения – это список, содержащий три строки;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возвращает новую строку.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BC3CDA-18C8-1A4C-9387-7E125C7606BC}"/>
              </a:ext>
            </a:extLst>
          </p:cNvPr>
          <p:cNvSpPr/>
          <p:nvPr/>
        </p:nvSpPr>
        <p:spPr>
          <a:xfrm>
            <a:off x="2581665" y="6088138"/>
            <a:ext cx="1976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333333"/>
                </a:solidFill>
                <a:latin typeface="Courier New" panose="02070309020205020404" pitchFamily="49" charset="0"/>
              </a:rPr>
              <a:t>omicron,pi,rh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985030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2F854-F2B3-614E-93E6-096CAF935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4062"/>
          </a:xfrm>
        </p:spPr>
        <p:txBody>
          <a:bodyPr>
            <a:normAutofit/>
          </a:bodyPr>
          <a:lstStyle/>
          <a:p>
            <a:r>
              <a:rPr lang="en-US" b="1" dirty="0" err="1"/>
              <a:t>методы</a:t>
            </a:r>
            <a:r>
              <a:rPr lang="en-US" b="1" dirty="0"/>
              <a:t> lower() </a:t>
            </a:r>
            <a:r>
              <a:rPr lang="en-US" b="1" dirty="0" err="1"/>
              <a:t>и</a:t>
            </a:r>
            <a:r>
              <a:rPr lang="en-US" b="1" dirty="0"/>
              <a:t> upper()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4CA314-C6FF-B441-8E94-4255E11C825B}"/>
              </a:ext>
            </a:extLst>
          </p:cNvPr>
          <p:cNvSpPr/>
          <p:nvPr/>
        </p:nvSpPr>
        <p:spPr>
          <a:xfrm>
            <a:off x="1535722" y="1707775"/>
            <a:ext cx="960119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lower()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создает копию исходной строки, заменяет все буквы в верхнем регистре их аналогами в нижнем регистре и возвращает строку в качестве результата. Опять же, исходная строка остается нетронутой.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строка не содержит символов верхнего регистра, метод возвращает исходную строку.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70770D-A6C4-A74A-B8CE-0C30843F6EC5}"/>
              </a:ext>
            </a:extLst>
          </p:cNvPr>
          <p:cNvSpPr/>
          <p:nvPr/>
        </p:nvSpPr>
        <p:spPr>
          <a:xfrm>
            <a:off x="1535722" y="4099284"/>
            <a:ext cx="943707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 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upper() 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создает копию исходной строки, заменяет все строчные буквы на их аналоги в верхнем регистре и возвращает строку в качестве результата. Опять же, исходная строка остается нетронутой.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строка не содержит символов нижнего регистра, метод возвращает исходную строку.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CA58BA-171F-2B46-9D11-39AB9196D178}"/>
              </a:ext>
            </a:extLst>
          </p:cNvPr>
          <p:cNvSpPr/>
          <p:nvPr/>
        </p:nvSpPr>
        <p:spPr>
          <a:xfrm>
            <a:off x="3144163" y="3307920"/>
            <a:ext cx="3350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print("SiGmA=60".lower())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B2C096-1455-534D-9EE6-CA4F9C91ACD4}"/>
              </a:ext>
            </a:extLst>
          </p:cNvPr>
          <p:cNvSpPr/>
          <p:nvPr/>
        </p:nvSpPr>
        <p:spPr>
          <a:xfrm>
            <a:off x="3144163" y="5732422"/>
            <a:ext cx="3350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print("SiGmA=60".upper())</a:t>
            </a:r>
          </a:p>
        </p:txBody>
      </p:sp>
    </p:spTree>
    <p:extLst>
      <p:ext uri="{BB962C8B-B14F-4D97-AF65-F5344CB8AC3E}">
        <p14:creationId xmlns:p14="http://schemas.microsoft.com/office/powerpoint/2010/main" val="2089190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737C5-9A25-A048-96C5-4F244BADE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96815"/>
          </a:xfrm>
        </p:spPr>
        <p:txBody>
          <a:bodyPr>
            <a:normAutofit/>
          </a:bodyPr>
          <a:lstStyle/>
          <a:p>
            <a:r>
              <a:rPr lang="ru-RU" b="1" dirty="0"/>
              <a:t>М</a:t>
            </a:r>
            <a:r>
              <a:rPr lang="en-US" b="1" dirty="0" err="1"/>
              <a:t>етод</a:t>
            </a:r>
            <a:r>
              <a:rPr lang="en-US" b="1" dirty="0"/>
              <a:t> replace()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4D3806-C53A-A043-BB2B-6AEB22529DE1}"/>
              </a:ext>
            </a:extLst>
          </p:cNvPr>
          <p:cNvSpPr/>
          <p:nvPr/>
        </p:nvSpPr>
        <p:spPr>
          <a:xfrm>
            <a:off x="1371600" y="1582615"/>
            <a:ext cx="1005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replace()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 двумя параметрами возвращает копию исходной строки, в которой все вхождения первого аргумента заменены вторым аргументом.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947351-9227-A041-9554-06722EDD9029}"/>
              </a:ext>
            </a:extLst>
          </p:cNvPr>
          <p:cNvSpPr/>
          <p:nvPr/>
        </p:nvSpPr>
        <p:spPr>
          <a:xfrm>
            <a:off x="2133601" y="2523583"/>
            <a:ext cx="100583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latin typeface="Courier New" panose="02070309020205020404" pitchFamily="49" charset="0"/>
              </a:rPr>
              <a:t>print("</a:t>
            </a:r>
            <a:r>
              <a:rPr lang="en-TJ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</a:rPr>
              <a:t>www.centreict.net".</a:t>
            </a:r>
            <a:r>
              <a:rPr lang="en-TJ" dirty="0">
                <a:latin typeface="Courier New" panose="02070309020205020404" pitchFamily="49" charset="0"/>
              </a:rPr>
              <a:t>replace(”centreict.net</a:t>
            </a:r>
            <a:r>
              <a:rPr lang="en-TJ" dirty="0">
                <a:solidFill>
                  <a:srgbClr val="00B050"/>
                </a:solidFill>
                <a:latin typeface="Courier New" panose="02070309020205020404" pitchFamily="49" charset="0"/>
              </a:rPr>
              <a:t>", "cict.tj</a:t>
            </a:r>
            <a:r>
              <a:rPr lang="en-TJ" dirty="0">
                <a:latin typeface="Courier New" panose="02070309020205020404" pitchFamily="49" charset="0"/>
              </a:rPr>
              <a:t>"))</a:t>
            </a:r>
          </a:p>
          <a:p>
            <a:r>
              <a:rPr lang="en-TJ" dirty="0">
                <a:latin typeface="Courier New" panose="02070309020205020404" pitchFamily="49" charset="0"/>
              </a:rPr>
              <a:t>print("This is it!".replace("is", "are"))</a:t>
            </a:r>
          </a:p>
          <a:p>
            <a:r>
              <a:rPr lang="en-TJ" dirty="0">
                <a:latin typeface="Courier New" panose="02070309020205020404" pitchFamily="49" charset="0"/>
              </a:rPr>
              <a:t>print("Apple juice".replace("juice", ""))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E35BB4-2675-804F-91C6-7A9A2A8B73DD}"/>
              </a:ext>
            </a:extLst>
          </p:cNvPr>
          <p:cNvSpPr/>
          <p:nvPr/>
        </p:nvSpPr>
        <p:spPr>
          <a:xfrm>
            <a:off x="1518138" y="4028890"/>
            <a:ext cx="1005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В варианте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replace()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 тремя параметрами третий аргумент (число) используется для ограничения количества замен.</a:t>
            </a:r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492135-B7F4-E248-A739-1FDB63E2A1F8}"/>
              </a:ext>
            </a:extLst>
          </p:cNvPr>
          <p:cNvSpPr/>
          <p:nvPr/>
        </p:nvSpPr>
        <p:spPr>
          <a:xfrm>
            <a:off x="2567353" y="4969858"/>
            <a:ext cx="80889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"This is </a:t>
            </a:r>
            <a:r>
              <a:rPr lang="en-US" dirty="0" err="1">
                <a:solidFill>
                  <a:srgbClr val="036A07"/>
                </a:solidFill>
                <a:latin typeface="Courier New" panose="02070309020205020404" pitchFamily="49" charset="0"/>
              </a:rPr>
              <a:t>it!"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replace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"is"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"are"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 </a:t>
            </a:r>
          </a:p>
          <a:p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"This is </a:t>
            </a:r>
            <a:r>
              <a:rPr lang="en-US" dirty="0" err="1">
                <a:solidFill>
                  <a:srgbClr val="036A07"/>
                </a:solidFill>
                <a:latin typeface="Courier New" panose="02070309020205020404" pitchFamily="49" charset="0"/>
              </a:rPr>
              <a:t>it!"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.</a:t>
            </a:r>
            <a:r>
              <a:rPr lang="en-US" dirty="0" err="1">
                <a:solidFill>
                  <a:srgbClr val="3C4C72"/>
                </a:solidFill>
                <a:latin typeface="Courier New" panose="02070309020205020404" pitchFamily="49" charset="0"/>
              </a:rPr>
              <a:t>replace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"is"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36A07"/>
                </a:solidFill>
                <a:latin typeface="Courier New" panose="02070309020205020404" pitchFamily="49" charset="0"/>
              </a:rPr>
              <a:t>"are"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CD"/>
                </a:solidFill>
                <a:latin typeface="Courier New" panose="020703090202050204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))</a:t>
            </a: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75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9761C-48D2-4A46-8F2A-B7B56371C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342" y="685799"/>
            <a:ext cx="6664036" cy="14859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Как компьютеры понимают отдельные символы</a:t>
            </a:r>
            <a:br>
              <a:rPr lang="en-US" b="1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19DE4-EEA8-524A-A885-2A535E037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342" y="2236857"/>
            <a:ext cx="6313307" cy="358140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Компьютеры хранят символы, пробелы и управляющие символы в виде чисел.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ASCII (</a:t>
            </a:r>
            <a:r>
              <a:rPr lang="ru-RU" dirty="0"/>
              <a:t>сокращение от Американского стандартного кода для обмена информацией).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Код для 256 различных символов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Код </a:t>
            </a:r>
            <a:r>
              <a:rPr lang="en-US" dirty="0"/>
              <a:t>ASCII </a:t>
            </a:r>
            <a:r>
              <a:rPr lang="ru-RU" dirty="0"/>
              <a:t>использует восемь битов для каждого знака.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i18N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Кодовая страница</a:t>
            </a:r>
            <a:endParaRPr lang="en-TJ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713C550-8B30-3C4E-8AC0-7D2FA8165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8976" y="-341168"/>
            <a:ext cx="9620985" cy="32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TJ"/>
          </a:p>
        </p:txBody>
      </p:sp>
      <p:pic>
        <p:nvPicPr>
          <p:cNvPr id="2049" name="Picture 1" descr="The ASCII Table">
            <a:extLst>
              <a:ext uri="{FF2B5EF4-FFF2-40B4-BE49-F238E27FC236}">
                <a16:creationId xmlns:a16="http://schemas.microsoft.com/office/drawing/2014/main" id="{5FA4DC69-1809-9046-B5EB-10268887B5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4582" y="116032"/>
            <a:ext cx="4442379" cy="6625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019E1E-DC74-2D48-A70D-C6C1F0FF5F8C}"/>
              </a:ext>
            </a:extLst>
          </p:cNvPr>
          <p:cNvSpPr txBox="1"/>
          <p:nvPr/>
        </p:nvSpPr>
        <p:spPr>
          <a:xfrm>
            <a:off x="2708030" y="5818257"/>
            <a:ext cx="25673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J" sz="4000" dirty="0"/>
              <a:t>2</a:t>
            </a:r>
            <a:r>
              <a:rPr lang="en-TJ" sz="4000" baseline="30000" dirty="0"/>
              <a:t>8</a:t>
            </a:r>
            <a:r>
              <a:rPr lang="en-TJ" sz="4000" dirty="0"/>
              <a:t>=256</a:t>
            </a:r>
            <a:endParaRPr lang="en-TJ" sz="4000" baseline="30000" dirty="0"/>
          </a:p>
        </p:txBody>
      </p:sp>
    </p:spTree>
    <p:extLst>
      <p:ext uri="{BB962C8B-B14F-4D97-AF65-F5344CB8AC3E}">
        <p14:creationId xmlns:p14="http://schemas.microsoft.com/office/powerpoint/2010/main" val="24326102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37CA2-862F-EB4A-9999-AB64938A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4400"/>
          </a:xfrm>
        </p:spPr>
        <p:txBody>
          <a:bodyPr>
            <a:normAutofit/>
          </a:bodyPr>
          <a:lstStyle/>
          <a:p>
            <a:r>
              <a:rPr lang="ru-RU" b="1" dirty="0"/>
              <a:t>М</a:t>
            </a:r>
            <a:r>
              <a:rPr lang="en-US" b="1" dirty="0" err="1"/>
              <a:t>етод</a:t>
            </a:r>
            <a:r>
              <a:rPr lang="en-US" b="1" dirty="0"/>
              <a:t> </a:t>
            </a:r>
            <a:r>
              <a:rPr lang="en-US" b="1" dirty="0" err="1"/>
              <a:t>rfind</a:t>
            </a:r>
            <a:r>
              <a:rPr lang="en-US" b="1" dirty="0"/>
              <a:t>()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B2790B-1551-C14B-96EF-F3A1D5D1B133}"/>
              </a:ext>
            </a:extLst>
          </p:cNvPr>
          <p:cNvSpPr/>
          <p:nvPr/>
        </p:nvSpPr>
        <p:spPr>
          <a:xfrm>
            <a:off x="1371599" y="1775936"/>
            <a:ext cx="101463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Одно-, двух- и трехпараметрические методы с именем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rfind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делают почти то же самое, что и их аналоги (без префикса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r),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но начинают поиск с конца строки, а не с начала (следовательно, префикс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r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от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слова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 right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).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C95ADA-7582-AF40-A5C3-9F72F067C5C5}"/>
              </a:ext>
            </a:extLst>
          </p:cNvPr>
          <p:cNvSpPr/>
          <p:nvPr/>
        </p:nvSpPr>
        <p:spPr>
          <a:xfrm>
            <a:off x="2203938" y="287500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/>
              <a:t>print("tau tau tau".rfind("ta"))</a:t>
            </a:r>
          </a:p>
          <a:p>
            <a:r>
              <a:rPr lang="en-TJ" dirty="0"/>
              <a:t>print("tau tau tau".rfind("ta", 9))</a:t>
            </a:r>
          </a:p>
          <a:p>
            <a:r>
              <a:rPr lang="en-TJ" dirty="0"/>
              <a:t>print("tau tau tau".rfind("ta", 3, 9))</a:t>
            </a:r>
          </a:p>
        </p:txBody>
      </p:sp>
    </p:spTree>
    <p:extLst>
      <p:ext uri="{BB962C8B-B14F-4D97-AF65-F5344CB8AC3E}">
        <p14:creationId xmlns:p14="http://schemas.microsoft.com/office/powerpoint/2010/main" val="28203214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A1CB-0A5F-C64C-BD83-DA08976E1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1308"/>
          </a:xfrm>
        </p:spPr>
        <p:txBody>
          <a:bodyPr>
            <a:normAutofit/>
          </a:bodyPr>
          <a:lstStyle/>
          <a:p>
            <a:r>
              <a:rPr lang="ru-RU" b="1" dirty="0"/>
              <a:t>М</a:t>
            </a:r>
            <a:r>
              <a:rPr lang="en-US" b="1" dirty="0" err="1"/>
              <a:t>етод</a:t>
            </a:r>
            <a:r>
              <a:rPr lang="en-US" b="1" dirty="0"/>
              <a:t> split()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248F1F-A2F5-CD49-B070-B08C6409687D}"/>
              </a:ext>
            </a:extLst>
          </p:cNvPr>
          <p:cNvSpPr/>
          <p:nvPr/>
        </p:nvSpPr>
        <p:spPr>
          <a:xfrm>
            <a:off x="1371600" y="1622030"/>
            <a:ext cx="1012873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split()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делает то, что </a:t>
            </a:r>
            <a:r>
              <a:rPr lang="en-TJ" dirty="0">
                <a:solidFill>
                  <a:srgbClr val="222222"/>
                </a:solidFill>
                <a:latin typeface="Open Sans" panose="020B0606030504020204" pitchFamily="34" charset="0"/>
              </a:rPr>
              <a:t>означает его название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: он разбивает строку и создает список всех обнаруженных подстрок.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предполагает, что подстроки разделены пробелами — пробелы не участвуют в операции и не копируются в результирующий список.</a:t>
            </a:r>
          </a:p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Если строка пуста, результирующий список также пуст.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56717D-8534-D542-912F-D4D8915A2763}"/>
              </a:ext>
            </a:extLst>
          </p:cNvPr>
          <p:cNvSpPr/>
          <p:nvPr/>
        </p:nvSpPr>
        <p:spPr>
          <a:xfrm>
            <a:off x="2954769" y="3244280"/>
            <a:ext cx="461697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a,b,c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="phi       chi\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npsi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".split()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a,b,c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print("phi       chi\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npsi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".split())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BDB697-18A0-DE4F-8AEC-A823407FB7AD}"/>
              </a:ext>
            </a:extLst>
          </p:cNvPr>
          <p:cNvSpPr/>
          <p:nvPr/>
        </p:nvSpPr>
        <p:spPr>
          <a:xfrm>
            <a:off x="1371600" y="5987534"/>
            <a:ext cx="96305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Примечание: обратную операцию можно выполнить с помощью метода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join()</a:t>
            </a:r>
            <a:endParaRPr lang="en-TJ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5D1373-3176-4C42-B331-4717C1DFF77B}"/>
              </a:ext>
            </a:extLst>
          </p:cNvPr>
          <p:cNvSpPr/>
          <p:nvPr/>
        </p:nvSpPr>
        <p:spPr>
          <a:xfrm>
            <a:off x="9099365" y="3560801"/>
            <a:ext cx="171995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Вывод</a:t>
            </a:r>
            <a:r>
              <a:rPr lang="en-US" dirty="0"/>
              <a:t> :</a:t>
            </a:r>
          </a:p>
          <a:p>
            <a:r>
              <a:rPr lang="en-US" dirty="0"/>
              <a:t>phi chi psi</a:t>
            </a:r>
          </a:p>
          <a:p>
            <a:r>
              <a:rPr lang="en-US" dirty="0"/>
              <a:t> ['phi', 'chi', 'psi’] 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781253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75D18-24D0-3B48-ACAA-E8897726A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67154"/>
          </a:xfrm>
        </p:spPr>
        <p:txBody>
          <a:bodyPr>
            <a:normAutofit/>
          </a:bodyPr>
          <a:lstStyle/>
          <a:p>
            <a:r>
              <a:rPr lang="ru-RU" b="1" dirty="0"/>
              <a:t>М</a:t>
            </a:r>
            <a:r>
              <a:rPr lang="en-US" b="1" dirty="0" err="1"/>
              <a:t>етод</a:t>
            </a:r>
            <a:r>
              <a:rPr lang="en-US" b="1" dirty="0"/>
              <a:t> </a:t>
            </a:r>
            <a:r>
              <a:rPr lang="en-US" b="1" dirty="0" err="1"/>
              <a:t>startswith</a:t>
            </a:r>
            <a:r>
              <a:rPr lang="en-US" b="1" dirty="0"/>
              <a:t>() </a:t>
            </a:r>
            <a:r>
              <a:rPr lang="en-US" b="1" dirty="0" err="1"/>
              <a:t>и</a:t>
            </a:r>
            <a:r>
              <a:rPr lang="en-US" b="1" dirty="0"/>
              <a:t> strip()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6CEBBD-FC19-A944-96E9-D60F93C2E93B}"/>
              </a:ext>
            </a:extLst>
          </p:cNvPr>
          <p:cNvSpPr/>
          <p:nvPr/>
        </p:nvSpPr>
        <p:spPr>
          <a:xfrm>
            <a:off x="1371599" y="2000181"/>
            <a:ext cx="104276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startwith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является зеркальным отражением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endswith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 —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он проверяет, начинается ли данная строка с указанной подстроки.</a:t>
            </a:r>
            <a:endParaRPr lang="en-TJ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049A43-1798-4A47-AA80-E4A57E1BCC01}"/>
              </a:ext>
            </a:extLst>
          </p:cNvPr>
          <p:cNvSpPr/>
          <p:nvPr/>
        </p:nvSpPr>
        <p:spPr>
          <a:xfrm>
            <a:off x="3048000" y="282883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print("omega".startswith("meg"))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print("omega".startswith("om"))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7EF716-8B6F-5740-AE4D-AC7B14E3B003}"/>
              </a:ext>
            </a:extLst>
          </p:cNvPr>
          <p:cNvSpPr/>
          <p:nvPr/>
        </p:nvSpPr>
        <p:spPr>
          <a:xfrm>
            <a:off x="1500554" y="4429036"/>
            <a:ext cx="101580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Метод 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strip()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сочетает в себе эффекты, вызванные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rstrip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и </a:t>
            </a:r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lstrip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(), — </a:t>
            </a:r>
            <a:r>
              <a:rPr lang="ru-RU" dirty="0">
                <a:solidFill>
                  <a:srgbClr val="222222"/>
                </a:solidFill>
                <a:latin typeface="Open Sans" panose="020B0606030504020204" pitchFamily="34" charset="0"/>
              </a:rPr>
              <a:t>он создает новую строку, в которой отсутствуют все начальные и конечные пробелы.</a:t>
            </a:r>
            <a:endParaRPr lang="en-US" b="0" i="0" u="none" strike="noStrike" dirty="0">
              <a:solidFill>
                <a:srgbClr val="222222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66A6CA-90DE-964C-AC7A-69FDDF0DF1FD}"/>
              </a:ext>
            </a:extLst>
          </p:cNvPr>
          <p:cNvSpPr/>
          <p:nvPr/>
        </p:nvSpPr>
        <p:spPr>
          <a:xfrm>
            <a:off x="3233789" y="5659904"/>
            <a:ext cx="5250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print("[" + "   aleph   ".strip() + "]")</a:t>
            </a:r>
          </a:p>
        </p:txBody>
      </p:sp>
    </p:spTree>
    <p:extLst>
      <p:ext uri="{BB962C8B-B14F-4D97-AF65-F5344CB8AC3E}">
        <p14:creationId xmlns:p14="http://schemas.microsoft.com/office/powerpoint/2010/main" val="37759005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15FEE-771B-0F42-A626-2E472C6EA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96815"/>
          </a:xfrm>
        </p:spPr>
        <p:txBody>
          <a:bodyPr/>
          <a:lstStyle/>
          <a:p>
            <a:r>
              <a:rPr lang="ru-RU" b="1" dirty="0"/>
              <a:t>М</a:t>
            </a:r>
            <a:r>
              <a:rPr lang="en-TJ" b="1" dirty="0"/>
              <a:t>етод format()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81DEA-64C0-FE4B-8372-D2817AA02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82615"/>
            <a:ext cx="9601200" cy="2004647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/>
              <a:t>Метод </a:t>
            </a:r>
            <a:r>
              <a:rPr lang="en-US" dirty="0"/>
              <a:t>format() </a:t>
            </a:r>
            <a:r>
              <a:rPr lang="ru-RU" dirty="0"/>
              <a:t>следует за строкой и имеет переменные в качестве аргументов, разделенных запятыми. В строке используйте фигурные скобки для размещения переменных. Внутри фигурных скобок вы можете поместить 0,1,.. или переменные.</a:t>
            </a:r>
          </a:p>
          <a:p>
            <a:pPr marL="0" indent="0" fontAlgn="base">
              <a:buNone/>
            </a:pPr>
            <a:r>
              <a:rPr lang="ru-RU" dirty="0"/>
              <a:t>При выполнении последнего вы должны присвоить им значения в методе форматирования.</a:t>
            </a:r>
            <a:endParaRPr lang="en-TJ" dirty="0"/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A91DDAF2-DA22-A440-A4B5-079929D5CB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539" y="5886486"/>
            <a:ext cx="6642100" cy="1231900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DCB52720-C396-8E49-B0D2-4291DA689F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0539" y="4702972"/>
            <a:ext cx="7708900" cy="1104900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B33DE6DD-6507-DE4F-ABCA-F488B3CCB1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0539" y="3417858"/>
            <a:ext cx="7378700" cy="120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045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21C7C-3286-9145-BDE2-E7789AF4E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4415"/>
          </a:xfrm>
        </p:spPr>
        <p:txBody>
          <a:bodyPr>
            <a:normAutofit/>
          </a:bodyPr>
          <a:lstStyle/>
          <a:p>
            <a:r>
              <a:rPr lang="ru-RU" b="1" dirty="0"/>
              <a:t>О</a:t>
            </a:r>
            <a:r>
              <a:rPr lang="en-US" b="1" dirty="0" err="1"/>
              <a:t>ператор</a:t>
            </a:r>
            <a:r>
              <a:rPr lang="en-US" b="1" dirty="0"/>
              <a:t> %</a:t>
            </a:r>
            <a:endParaRPr lang="en-TJ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8693AD-058F-4543-BFAE-7981E0636E40}"/>
              </a:ext>
            </a:extLst>
          </p:cNvPr>
          <p:cNvSpPr/>
          <p:nvPr/>
        </p:nvSpPr>
        <p:spPr>
          <a:xfrm>
            <a:off x="1606062" y="1635259"/>
            <a:ext cx="92612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Оператор % </a:t>
            </a:r>
            <a:r>
              <a:rPr lang="en-TJ" dirty="0"/>
              <a:t>указывается там</a:t>
            </a:r>
            <a:r>
              <a:rPr lang="ru-RU" dirty="0"/>
              <a:t>, где переменные </a:t>
            </a:r>
            <a:r>
              <a:rPr lang="en-TJ" dirty="0"/>
              <a:t>включены</a:t>
            </a:r>
            <a:r>
              <a:rPr lang="ru-RU" dirty="0"/>
              <a:t> в строке. %</a:t>
            </a:r>
            <a:r>
              <a:rPr lang="en-US" dirty="0"/>
              <a:t>s</a:t>
            </a:r>
          </a:p>
          <a:p>
            <a:r>
              <a:rPr lang="en-US" dirty="0"/>
              <a:t> </a:t>
            </a:r>
            <a:r>
              <a:rPr lang="en-US" dirty="0" err="1"/>
              <a:t>затем</a:t>
            </a:r>
            <a:r>
              <a:rPr lang="en-US" dirty="0"/>
              <a:t> </a:t>
            </a:r>
            <a:r>
              <a:rPr lang="en-US" dirty="0" err="1"/>
              <a:t>слкдут</a:t>
            </a:r>
            <a:r>
              <a:rPr lang="en-US" dirty="0"/>
              <a:t> </a:t>
            </a:r>
            <a:r>
              <a:rPr lang="ru-RU" dirty="0"/>
              <a:t>строки</a:t>
            </a:r>
            <a:r>
              <a:rPr lang="en-TJ" dirty="0"/>
              <a:t>,</a:t>
            </a:r>
            <a:r>
              <a:rPr lang="ru-RU" dirty="0"/>
              <a:t> </a:t>
            </a:r>
            <a:r>
              <a:rPr lang="en-TJ" dirty="0"/>
              <a:t>з</a:t>
            </a:r>
            <a:r>
              <a:rPr lang="ru-RU" dirty="0"/>
              <a:t>а строкой следует оператор</a:t>
            </a:r>
            <a:r>
              <a:rPr lang="en-TJ" dirty="0"/>
              <a:t> %</a:t>
            </a:r>
            <a:r>
              <a:rPr lang="ru-RU" dirty="0"/>
              <a:t> и переменные в скобках</a:t>
            </a:r>
            <a:r>
              <a:rPr lang="en-TJ" dirty="0"/>
              <a:t>и</a:t>
            </a:r>
            <a:r>
              <a:rPr lang="ru-RU" dirty="0"/>
              <a:t>в</a:t>
            </a:r>
            <a:r>
              <a:rPr lang="en-TJ" dirty="0"/>
              <a:t> </a:t>
            </a:r>
            <a:r>
              <a:rPr lang="ru-RU" dirty="0"/>
              <a:t> кортеже. </a:t>
            </a:r>
          </a:p>
          <a:p>
            <a:r>
              <a:rPr lang="en-US" dirty="0"/>
              <a:t> 	</a:t>
            </a:r>
          </a:p>
          <a:p>
            <a:r>
              <a:rPr lang="en-US" dirty="0"/>
              <a:t>	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b=‘dogs’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a=’cats’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c=1.3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print("I love %s and %s = %f" %(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a,b,c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))</a:t>
            </a:r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5FABF0-4418-5D42-B1E1-78B0AD0FC68F}"/>
              </a:ext>
            </a:extLst>
          </p:cNvPr>
          <p:cNvSpPr/>
          <p:nvPr/>
        </p:nvSpPr>
        <p:spPr>
          <a:xfrm>
            <a:off x="1606062" y="43250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en-US" dirty="0">
                <a:solidFill>
                  <a:srgbClr val="444444"/>
                </a:solidFill>
                <a:latin typeface="Georgia" panose="02040502050405020303" pitchFamily="18" charset="0"/>
              </a:rPr>
              <a:t>%d – </a:t>
            </a:r>
            <a:r>
              <a:rPr lang="en-US" dirty="0" err="1">
                <a:solidFill>
                  <a:srgbClr val="444444"/>
                </a:solidFill>
                <a:latin typeface="Georgia" panose="02040502050405020303" pitchFamily="18" charset="0"/>
              </a:rPr>
              <a:t>для</a:t>
            </a:r>
            <a:r>
              <a:rPr lang="en-US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Georgia" panose="02040502050405020303" pitchFamily="18" charset="0"/>
              </a:rPr>
              <a:t>целых</a:t>
            </a:r>
            <a:r>
              <a:rPr lang="en-US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Georgia" panose="02040502050405020303" pitchFamily="18" charset="0"/>
              </a:rPr>
              <a:t>чисел</a:t>
            </a:r>
            <a:endParaRPr lang="en-US" dirty="0">
              <a:solidFill>
                <a:srgbClr val="444444"/>
              </a:solidFill>
              <a:latin typeface="Georgia" panose="02040502050405020303" pitchFamily="18" charset="0"/>
            </a:endParaRPr>
          </a:p>
          <a:p>
            <a:pPr fontAlgn="base"/>
            <a:r>
              <a:rPr lang="en-US" dirty="0">
                <a:solidFill>
                  <a:srgbClr val="444444"/>
                </a:solidFill>
                <a:latin typeface="Georgia" panose="02040502050405020303" pitchFamily="18" charset="0"/>
              </a:rPr>
              <a:t>%f – </a:t>
            </a:r>
            <a:r>
              <a:rPr lang="en-US" dirty="0" err="1">
                <a:solidFill>
                  <a:srgbClr val="444444"/>
                </a:solidFill>
                <a:latin typeface="Georgia" panose="02040502050405020303" pitchFamily="18" charset="0"/>
              </a:rPr>
              <a:t>для</a:t>
            </a:r>
            <a:r>
              <a:rPr lang="en-US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Georgia" panose="02040502050405020303" pitchFamily="18" charset="0"/>
              </a:rPr>
              <a:t>чисел</a:t>
            </a:r>
            <a:r>
              <a:rPr lang="en-US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Georgia" panose="02040502050405020303" pitchFamily="18" charset="0"/>
              </a:rPr>
              <a:t>с</a:t>
            </a:r>
            <a:r>
              <a:rPr lang="en-US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Georgia" panose="02040502050405020303" pitchFamily="18" charset="0"/>
              </a:rPr>
              <a:t>плавающей</a:t>
            </a:r>
            <a:r>
              <a:rPr lang="en-US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Georgia" panose="02040502050405020303" pitchFamily="18" charset="0"/>
              </a:rPr>
              <a:t>точкой</a:t>
            </a:r>
            <a:endParaRPr lang="en-US" dirty="0">
              <a:solidFill>
                <a:srgbClr val="444444"/>
              </a:solidFill>
              <a:latin typeface="Georgia" panose="02040502050405020303" pitchFamily="18" charset="0"/>
            </a:endParaRPr>
          </a:p>
          <a:p>
            <a:pPr fontAlgn="base"/>
            <a:r>
              <a:rPr lang="en-US" b="0" i="0" u="none" strike="noStrike" dirty="0">
                <a:solidFill>
                  <a:srgbClr val="444444"/>
                </a:solidFill>
                <a:effectLst/>
                <a:latin typeface="Georgia" panose="02040502050405020303" pitchFamily="18" charset="0"/>
              </a:rPr>
              <a:t>%</a:t>
            </a:r>
            <a:r>
              <a:rPr lang="en-US" dirty="0">
                <a:solidFill>
                  <a:srgbClr val="444444"/>
                </a:solidFill>
                <a:latin typeface="Georgia" panose="02040502050405020303" pitchFamily="18" charset="0"/>
              </a:rPr>
              <a:t>s- </a:t>
            </a:r>
            <a:r>
              <a:rPr lang="en-US" dirty="0" err="1">
                <a:solidFill>
                  <a:srgbClr val="444444"/>
                </a:solidFill>
                <a:latin typeface="Georgia" panose="02040502050405020303" pitchFamily="18" charset="0"/>
              </a:rPr>
              <a:t>для</a:t>
            </a:r>
            <a:r>
              <a:rPr lang="en-US" dirty="0">
                <a:solidFill>
                  <a:srgbClr val="444444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rgbClr val="444444"/>
                </a:solidFill>
                <a:latin typeface="Georgia" panose="02040502050405020303" pitchFamily="18" charset="0"/>
              </a:rPr>
              <a:t>строк</a:t>
            </a:r>
            <a:endParaRPr lang="en-US" b="0" i="0" u="none" strike="noStrike" dirty="0">
              <a:solidFill>
                <a:srgbClr val="444444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9883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56740-07AB-9C49-A4F6-A2A28528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Задание</a:t>
            </a:r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08F30909-0D2C-8944-8BF4-6FE46881F4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1993" y="1948962"/>
            <a:ext cx="9810807" cy="3695700"/>
          </a:xfrm>
        </p:spPr>
      </p:pic>
    </p:spTree>
    <p:extLst>
      <p:ext uri="{BB962C8B-B14F-4D97-AF65-F5344CB8AC3E}">
        <p14:creationId xmlns:p14="http://schemas.microsoft.com/office/powerpoint/2010/main" val="23438402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0CB84-BAC4-644A-935F-130B5ED32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9615"/>
          </a:xfrm>
        </p:spPr>
        <p:txBody>
          <a:bodyPr/>
          <a:lstStyle/>
          <a:p>
            <a:r>
              <a:rPr lang="en-TJ" dirty="0"/>
              <a:t>Задача 9.1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9F17E-CC5B-8041-B52F-6718DA932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05415"/>
            <a:ext cx="9601200" cy="4962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Вы наверняка видели семи сегментный дисплей.</a:t>
            </a:r>
          </a:p>
          <a:p>
            <a:pPr marL="0" indent="0">
              <a:buNone/>
            </a:pPr>
            <a:r>
              <a:rPr lang="ru-RU" dirty="0"/>
              <a:t>Это устройство (иногда электронное, иногда механическое), предназначенное для представления одной десятичной цифры с использованием подмножества семи сегментов. Ваша задача - написать программу, которая смоделирует работу устройства с семью дисплеями, хотя вы собираетесь использовать одиночные светодиоды вместо сегментов.</a:t>
            </a:r>
          </a:p>
          <a:p>
            <a:pPr marL="0" indent="0">
              <a:buNone/>
            </a:pPr>
            <a:r>
              <a:rPr lang="ru-RU" dirty="0"/>
              <a:t>Каждая цифра состоит из 13 светодиодов (некоторые светятся, некоторые, </a:t>
            </a:r>
            <a:r>
              <a:rPr lang="en-TJ" dirty="0"/>
              <a:t>нет</a:t>
            </a:r>
          </a:p>
          <a:p>
            <a:pPr marL="0" indent="0">
              <a:buNone/>
            </a:pPr>
            <a:r>
              <a:rPr lang="ru-RU" dirty="0"/>
              <a:t>Примечание: цифра 8 показывает, что все светодиоды включены.</a:t>
            </a:r>
          </a:p>
          <a:p>
            <a:pPr marL="0" indent="0">
              <a:buNone/>
            </a:pPr>
            <a:r>
              <a:rPr lang="ru-RU" dirty="0"/>
              <a:t>Ваш код должен отображать любое неотрицательное целое число, введенное пользователем.</a:t>
            </a:r>
          </a:p>
          <a:p>
            <a:pPr marL="0" indent="0">
              <a:buNone/>
            </a:pPr>
            <a:r>
              <a:rPr lang="ru-RU" dirty="0"/>
              <a:t>Совет: использование списка, содержащего все десять цифр, может быть очень полезным.)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2126299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6E916-6989-5645-85B6-EDF68BEC9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9254"/>
          </a:xfrm>
        </p:spPr>
        <p:txBody>
          <a:bodyPr>
            <a:normAutofit fontScale="90000"/>
          </a:bodyPr>
          <a:lstStyle/>
          <a:p>
            <a:r>
              <a:rPr lang="en-TJ" dirty="0"/>
              <a:t>Задача 9.2- Шифр Цезаря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90426-C7CB-4A43-BCC2-CAF58B47A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16565"/>
            <a:ext cx="9601200" cy="504035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Этот шифр (вероятно) был изобретен и использовался Гаем Юлием Цезарем и его войсками во время Галльских войн. Идея довольно проста - каждая буква сообщения заменяется ближайшим ее следствием (</a:t>
            </a:r>
            <a:r>
              <a:rPr lang="en-US" dirty="0"/>
              <a:t>A </a:t>
            </a:r>
            <a:r>
              <a:rPr lang="ru-RU" dirty="0"/>
              <a:t>становится </a:t>
            </a:r>
            <a:r>
              <a:rPr lang="en-US" dirty="0"/>
              <a:t>B, B </a:t>
            </a:r>
            <a:r>
              <a:rPr lang="ru-RU" dirty="0"/>
              <a:t>становится </a:t>
            </a:r>
            <a:r>
              <a:rPr lang="en-US" dirty="0"/>
              <a:t>C </a:t>
            </a:r>
            <a:r>
              <a:rPr lang="ru-RU" dirty="0"/>
              <a:t>и так далее). Единственное исключение - </a:t>
            </a:r>
            <a:r>
              <a:rPr lang="en-US" dirty="0"/>
              <a:t>Z, </a:t>
            </a:r>
            <a:r>
              <a:rPr lang="ru-RU" dirty="0"/>
              <a:t>который становится </a:t>
            </a:r>
            <a:r>
              <a:rPr lang="en-US" dirty="0"/>
              <a:t>A.</a:t>
            </a:r>
            <a:endParaRPr lang="ru-RU" dirty="0"/>
          </a:p>
          <a:p>
            <a:pPr marL="0" indent="0">
              <a:buNone/>
            </a:pPr>
            <a:r>
              <a:rPr lang="en-TJ" dirty="0"/>
              <a:t>Код должен</a:t>
            </a:r>
            <a:r>
              <a:rPr lang="ru-RU" dirty="0"/>
              <a:t> принимает только латинские буквы (примечание: римляне не использовали ни пробелы, ни цифры)</a:t>
            </a:r>
          </a:p>
          <a:p>
            <a:pPr marL="0" indent="0">
              <a:buNone/>
            </a:pPr>
            <a:r>
              <a:rPr lang="ru-RU" dirty="0"/>
              <a:t>все буквы сообщения в верхнем регистре (примечание: римляне знали только заглавные буквы)</a:t>
            </a:r>
          </a:p>
          <a:p>
            <a:pPr marL="0" indent="0">
              <a:buNone/>
            </a:pPr>
            <a:r>
              <a:rPr lang="en-TJ" dirty="0"/>
              <a:t>Алгоритм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строка 02: попросите пользователя ввести открытое (незашифрованное) однострочное сообщение;</a:t>
            </a:r>
          </a:p>
          <a:p>
            <a:pPr marL="0" indent="0">
              <a:buNone/>
            </a:pPr>
            <a:r>
              <a:rPr lang="ru-RU" dirty="0"/>
              <a:t>строка 03: подготовить строку для зашифрованного сообщения (пока пусто)</a:t>
            </a:r>
          </a:p>
          <a:p>
            <a:pPr marL="0" indent="0">
              <a:buNone/>
            </a:pPr>
            <a:r>
              <a:rPr lang="ru-RU" dirty="0"/>
              <a:t>строка 04: начать итерацию сообщения;</a:t>
            </a:r>
          </a:p>
          <a:p>
            <a:pPr marL="0" indent="0">
              <a:buNone/>
            </a:pPr>
            <a:r>
              <a:rPr lang="ru-RU" dirty="0"/>
              <a:t>строка 05: если текущий символ не алфавитный ...</a:t>
            </a:r>
          </a:p>
          <a:p>
            <a:pPr marL="0" indent="0">
              <a:buNone/>
            </a:pPr>
            <a:r>
              <a:rPr lang="ru-RU" dirty="0"/>
              <a:t>строка 06: ... игнорировать;</a:t>
            </a:r>
          </a:p>
          <a:p>
            <a:pPr marL="0" indent="0">
              <a:buNone/>
            </a:pPr>
            <a:r>
              <a:rPr lang="ru-RU" dirty="0"/>
              <a:t>строка 07: преобразовать букву в верхний регистр (желательно делать это вслепую, а не проверять, нужно это или нет)</a:t>
            </a:r>
          </a:p>
          <a:p>
            <a:pPr marL="0" indent="0">
              <a:buNone/>
            </a:pPr>
            <a:r>
              <a:rPr lang="ru-RU" dirty="0"/>
              <a:t>строка 08: получить код буквы и увеличить его на единицу;</a:t>
            </a:r>
          </a:p>
          <a:p>
            <a:pPr marL="0" indent="0">
              <a:buNone/>
            </a:pPr>
            <a:r>
              <a:rPr lang="ru-RU" dirty="0"/>
              <a:t>строка 09: если в результирующем коде "левый" латинский алфавит (если он больше, чем </a:t>
            </a:r>
            <a:r>
              <a:rPr lang="en-US" dirty="0"/>
              <a:t>Z-</a:t>
            </a:r>
            <a:r>
              <a:rPr lang="ru-RU" dirty="0"/>
              <a:t>код) ...</a:t>
            </a:r>
          </a:p>
          <a:p>
            <a:pPr marL="0" indent="0">
              <a:buNone/>
            </a:pPr>
            <a:r>
              <a:rPr lang="ru-RU" dirty="0"/>
              <a:t>строка 10: ... измените его на код </a:t>
            </a:r>
            <a:r>
              <a:rPr lang="en-US" dirty="0"/>
              <a:t>A;</a:t>
            </a:r>
          </a:p>
          <a:p>
            <a:pPr marL="0" indent="0">
              <a:buNone/>
            </a:pPr>
            <a:r>
              <a:rPr lang="ru-RU" dirty="0"/>
              <a:t>строка 11: добавить полученный символ в конец зашифрованного сообщения;</a:t>
            </a:r>
          </a:p>
          <a:p>
            <a:pPr marL="0" indent="0">
              <a:buNone/>
            </a:pPr>
            <a:r>
              <a:rPr lang="ru-RU" dirty="0"/>
              <a:t>строка 13: распечатать шифр.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1761527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93017-D9EE-CB4F-9508-4D03DC6E0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08463"/>
          </a:xfrm>
        </p:spPr>
        <p:txBody>
          <a:bodyPr>
            <a:normAutofit fontScale="90000"/>
          </a:bodyPr>
          <a:lstStyle/>
          <a:p>
            <a:r>
              <a:rPr lang="en-TJ" dirty="0"/>
              <a:t>Задача 9.3-</a:t>
            </a:r>
            <a:r>
              <a:rPr lang="ru-RU" dirty="0"/>
              <a:t>Шифр Цезаря: расшифровка сообщения</a:t>
            </a:r>
            <a:br>
              <a:rPr lang="ru-RU" dirty="0"/>
            </a:b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2EAAC-935C-1448-997F-D198D4A1F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84556"/>
            <a:ext cx="9601200" cy="398284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Обратное преобразование теперь должно быть вам понятно </a:t>
            </a:r>
            <a:r>
              <a:rPr lang="en-TJ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58389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7084A-CCD3-5B4C-B36E-76F4B7840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9976"/>
          </a:xfrm>
        </p:spPr>
        <p:txBody>
          <a:bodyPr/>
          <a:lstStyle/>
          <a:p>
            <a:r>
              <a:rPr lang="en-TJ" dirty="0"/>
              <a:t>Задача 9.4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6947B-507F-4B42-BF7B-172516776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5054"/>
            <a:ext cx="9601200" cy="534143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TJ" dirty="0"/>
              <a:t>Вводится </a:t>
            </a:r>
            <a:r>
              <a:rPr lang="ru-RU" dirty="0"/>
              <a:t>строк</a:t>
            </a:r>
            <a:r>
              <a:rPr lang="en-TJ" dirty="0"/>
              <a:t>а</a:t>
            </a:r>
            <a:r>
              <a:rPr lang="ru-RU" dirty="0"/>
              <a:t>, </a:t>
            </a:r>
            <a:r>
              <a:rPr lang="ru-RU" dirty="0" err="1"/>
              <a:t>заполненн</a:t>
            </a:r>
            <a:r>
              <a:rPr lang="en-TJ" dirty="0"/>
              <a:t>ая</a:t>
            </a:r>
            <a:r>
              <a:rPr lang="ru-RU" dirty="0"/>
              <a:t> числами, и их </a:t>
            </a:r>
            <a:r>
              <a:rPr lang="en-TJ" dirty="0"/>
              <a:t>надо </a:t>
            </a:r>
            <a:r>
              <a:rPr lang="ru-RU" dirty="0"/>
              <a:t>обработать. Примечание: обычная функция </a:t>
            </a:r>
            <a:r>
              <a:rPr lang="en-US" dirty="0"/>
              <a:t>input () </a:t>
            </a:r>
            <a:r>
              <a:rPr lang="ru-RU" dirty="0"/>
              <a:t>в сочетании с функциями </a:t>
            </a:r>
            <a:r>
              <a:rPr lang="en-US" dirty="0"/>
              <a:t>int () </a:t>
            </a:r>
            <a:r>
              <a:rPr lang="ru-RU" dirty="0"/>
              <a:t>или </a:t>
            </a:r>
            <a:r>
              <a:rPr lang="en-US" dirty="0"/>
              <a:t>float () </a:t>
            </a:r>
            <a:r>
              <a:rPr lang="ru-RU" dirty="0"/>
              <a:t>для этой цели не подходит.</a:t>
            </a:r>
          </a:p>
          <a:p>
            <a:pPr marL="0" indent="0">
              <a:buNone/>
            </a:pPr>
            <a:r>
              <a:rPr lang="ru-RU" dirty="0"/>
              <a:t>Обработка  чрезвычайно прост</a:t>
            </a:r>
            <a:r>
              <a:rPr lang="en-TJ" dirty="0"/>
              <a:t>а</a:t>
            </a:r>
            <a:r>
              <a:rPr lang="ru-RU" dirty="0"/>
              <a:t> - мы хотим, чтобы числа были суммированы.</a:t>
            </a:r>
          </a:p>
          <a:p>
            <a:pPr marL="0" indent="0">
              <a:buNone/>
            </a:pPr>
            <a:r>
              <a:rPr lang="ru-RU" dirty="0"/>
              <a:t>Использование списка может сделать код более тонким. Вы можете сделать это, если хотите.</a:t>
            </a:r>
          </a:p>
          <a:p>
            <a:pPr marL="0" indent="0">
              <a:buNone/>
            </a:pPr>
            <a:r>
              <a:rPr lang="en-TJ" dirty="0"/>
              <a:t>Алгоритм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строка 03: попросите пользователя ввести строку, заполненную любым количеством чисел (числа могут быть плавающими)</a:t>
            </a:r>
          </a:p>
          <a:p>
            <a:pPr marL="0" indent="0">
              <a:buNone/>
            </a:pPr>
            <a:r>
              <a:rPr lang="ru-RU" dirty="0"/>
              <a:t>строка 04: разделить строку, получив список подстрок;</a:t>
            </a:r>
          </a:p>
          <a:p>
            <a:pPr marL="0" indent="0">
              <a:buNone/>
            </a:pPr>
            <a:r>
              <a:rPr lang="ru-RU" dirty="0"/>
              <a:t>строка 05: обнуление общей суммы;</a:t>
            </a:r>
          </a:p>
          <a:p>
            <a:pPr marL="0" indent="0">
              <a:buNone/>
            </a:pPr>
            <a:r>
              <a:rPr lang="ru-RU" dirty="0"/>
              <a:t>строка 06: поскольку преобразование строка-число с плавающей запятой может вызвать исключение, лучше продолжить защиту блока </a:t>
            </a:r>
            <a:r>
              <a:rPr lang="en-US" dirty="0"/>
              <a:t>try-except;</a:t>
            </a:r>
          </a:p>
          <a:p>
            <a:pPr marL="0" indent="0">
              <a:buNone/>
            </a:pPr>
            <a:r>
              <a:rPr lang="ru-RU" dirty="0"/>
              <a:t>строка 07: перебрать список ...</a:t>
            </a:r>
          </a:p>
          <a:p>
            <a:pPr marL="0" indent="0">
              <a:buNone/>
            </a:pPr>
            <a:r>
              <a:rPr lang="ru-RU" dirty="0"/>
              <a:t>строка 08: ... и попробуйте преобразовать все ее элементы в числа с плавающей запятой; если сработает, увеличьте сумму;</a:t>
            </a:r>
          </a:p>
          <a:p>
            <a:pPr marL="0" indent="0">
              <a:buNone/>
            </a:pPr>
            <a:r>
              <a:rPr lang="ru-RU" dirty="0"/>
              <a:t>строка 09: пока все хорошо, выведите сумму;</a:t>
            </a:r>
          </a:p>
          <a:p>
            <a:pPr marL="0" indent="0">
              <a:buNone/>
            </a:pPr>
            <a:r>
              <a:rPr lang="ru-RU" dirty="0"/>
              <a:t>строка 10: здесь программа завершается в случае ошибки;</a:t>
            </a:r>
          </a:p>
          <a:p>
            <a:pPr marL="0" indent="0">
              <a:buNone/>
            </a:pPr>
            <a:r>
              <a:rPr lang="ru-RU" dirty="0"/>
              <a:t>строка 11: распечатать диагностическое сообщение, показывающее пользователю причину сбоя.</a:t>
            </a:r>
          </a:p>
          <a:p>
            <a:pPr marL="0" indent="0">
              <a:buNone/>
            </a:pPr>
            <a:r>
              <a:rPr lang="ru-RU" dirty="0"/>
              <a:t>У кода есть одна важная слабость - он отображает ложный результат, когда пользователь вводит пустую строку. Ты можешь починить это?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576986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688C0-2ABC-5249-8551-D6020A63C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881430"/>
            <a:ext cx="9720072" cy="754187"/>
          </a:xfrm>
        </p:spPr>
        <p:txBody>
          <a:bodyPr/>
          <a:lstStyle/>
          <a:p>
            <a:r>
              <a:rPr lang="en-TJ" dirty="0"/>
              <a:t>UNICODE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F443-21BB-B842-98EC-5F840D4F6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09441"/>
            <a:ext cx="9601200" cy="305093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UCS-4</a:t>
            </a:r>
            <a:r>
              <a:rPr lang="en-US" dirty="0"/>
              <a:t> -32 </a:t>
            </a:r>
            <a:r>
              <a:rPr lang="ru-RU" dirty="0"/>
              <a:t>бита (четыре байта) для хранения каждого символа</a:t>
            </a:r>
          </a:p>
          <a:p>
            <a:pPr marL="0" indent="0">
              <a:buNone/>
            </a:pPr>
            <a:r>
              <a:rPr lang="en-US" b="1" dirty="0"/>
              <a:t>UTF-8</a:t>
            </a:r>
            <a:r>
              <a:rPr lang="en-US" dirty="0"/>
              <a:t> </a:t>
            </a:r>
            <a:r>
              <a:rPr lang="ru-RU" dirty="0"/>
              <a:t>использует столько битов для каждой из кодовых точек, сколько действительно необходимо для их представления.</a:t>
            </a:r>
          </a:p>
          <a:p>
            <a:pPr marL="0" indent="0">
              <a:buNone/>
            </a:pPr>
            <a:r>
              <a:rPr lang="ru-RU" dirty="0"/>
              <a:t>Например: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все латинские символы (и все стандартные символы </a:t>
            </a:r>
            <a:r>
              <a:rPr lang="en-US" dirty="0"/>
              <a:t>ASCII) </a:t>
            </a:r>
            <a:r>
              <a:rPr lang="ru-RU" dirty="0"/>
              <a:t>занимают восемь бит;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нелатинские символы занимают 16 бит;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Идеограммы </a:t>
            </a:r>
            <a:r>
              <a:rPr lang="en-US" dirty="0"/>
              <a:t>CJK (</a:t>
            </a:r>
            <a:r>
              <a:rPr lang="ru-RU" dirty="0"/>
              <a:t>Китай-Япония-Корея) занимают 24 бита</a:t>
            </a:r>
            <a:endParaRPr lang="en-US" dirty="0"/>
          </a:p>
          <a:p>
            <a:endParaRPr lang="en-US" b="1" dirty="0"/>
          </a:p>
          <a:p>
            <a:endParaRPr lang="en-TJ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3C8BD5-E096-CC41-B5FC-6F917E47FF7D}"/>
              </a:ext>
            </a:extLst>
          </p:cNvPr>
          <p:cNvSpPr txBox="1"/>
          <p:nvPr/>
        </p:nvSpPr>
        <p:spPr>
          <a:xfrm>
            <a:off x="8284219" y="4080557"/>
            <a:ext cx="390778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J" sz="4000" dirty="0"/>
              <a:t>4 byte = 32 bits</a:t>
            </a:r>
          </a:p>
          <a:p>
            <a:r>
              <a:rPr lang="en-TJ" sz="4000" dirty="0"/>
              <a:t>3 byte = 24 bits</a:t>
            </a:r>
          </a:p>
          <a:p>
            <a:r>
              <a:rPr lang="en-TJ" sz="4000" dirty="0"/>
              <a:t>2 byte = 16 bits</a:t>
            </a:r>
          </a:p>
          <a:p>
            <a:r>
              <a:rPr lang="en-TJ" sz="4000" dirty="0"/>
              <a:t>1 byte = 8 bits</a:t>
            </a:r>
          </a:p>
        </p:txBody>
      </p:sp>
    </p:spTree>
    <p:extLst>
      <p:ext uri="{BB962C8B-B14F-4D97-AF65-F5344CB8AC3E}">
        <p14:creationId xmlns:p14="http://schemas.microsoft.com/office/powerpoint/2010/main" val="17472572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D9DB7-39D5-3845-A287-A87111824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96951"/>
          </a:xfrm>
        </p:spPr>
        <p:txBody>
          <a:bodyPr>
            <a:normAutofit fontScale="90000"/>
          </a:bodyPr>
          <a:lstStyle/>
          <a:p>
            <a:r>
              <a:rPr lang="en-TJ" dirty="0"/>
              <a:t>Задача 9.5- </a:t>
            </a:r>
            <a:r>
              <a:rPr lang="ru-RU" dirty="0" err="1"/>
              <a:t>Валидатор</a:t>
            </a:r>
            <a:r>
              <a:rPr lang="ru-RU" dirty="0"/>
              <a:t> </a:t>
            </a:r>
            <a:r>
              <a:rPr lang="en-US" dirty="0"/>
              <a:t>IBAN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15A40-62C9-FE45-A73D-C667AC425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1171"/>
            <a:ext cx="9601200" cy="461102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TJ" dirty="0"/>
              <a:t>А</a:t>
            </a:r>
            <a:r>
              <a:rPr lang="ru-RU" dirty="0" err="1"/>
              <a:t>лгоритм</a:t>
            </a:r>
            <a:r>
              <a:rPr lang="ru-RU" dirty="0"/>
              <a:t>, используемый европейскими банками для указания номеров счетов. Стандарт под названием </a:t>
            </a:r>
            <a:r>
              <a:rPr lang="en-US" dirty="0"/>
              <a:t>IBAN (</a:t>
            </a:r>
            <a:r>
              <a:rPr lang="ru-RU" dirty="0"/>
              <a:t>международный номер банковского счета) обеспечивает простой и довольно надежный метод проверки номеров счетов на предмет простых опечаток, которые могут произойти во время переписывания номера, например, из бумажных документов, таких как счета-фактуры или счета, на компьютеры.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Номер счета, совместимый с </a:t>
            </a:r>
            <a:r>
              <a:rPr lang="en-US" dirty="0"/>
              <a:t>IBAN, </a:t>
            </a:r>
            <a:r>
              <a:rPr lang="ru-RU" dirty="0"/>
              <a:t>состоит из:</a:t>
            </a:r>
          </a:p>
          <a:p>
            <a:r>
              <a:rPr lang="ru-RU" dirty="0"/>
              <a:t>двухбуквенный код страны, взятый из стандарта </a:t>
            </a:r>
            <a:r>
              <a:rPr lang="en-US" dirty="0"/>
              <a:t>ISO 3166-1 (</a:t>
            </a:r>
            <a:r>
              <a:rPr lang="ru-RU" dirty="0"/>
              <a:t>например, </a:t>
            </a:r>
            <a:r>
              <a:rPr lang="en-US" dirty="0"/>
              <a:t>FR </a:t>
            </a:r>
            <a:r>
              <a:rPr lang="ru-RU" dirty="0"/>
              <a:t>для Франции, </a:t>
            </a:r>
            <a:r>
              <a:rPr lang="en-US" dirty="0"/>
              <a:t>GB </a:t>
            </a:r>
            <a:r>
              <a:rPr lang="ru-RU" dirty="0"/>
              <a:t>для Великобритании, </a:t>
            </a:r>
            <a:r>
              <a:rPr lang="en-US" dirty="0"/>
              <a:t>DE </a:t>
            </a:r>
            <a:r>
              <a:rPr lang="ru-RU" dirty="0"/>
              <a:t>для Германии и т. д.)</a:t>
            </a:r>
          </a:p>
          <a:p>
            <a:r>
              <a:rPr lang="ru-RU" dirty="0"/>
              <a:t>две контрольные цифры, используемые для проверки действительности - быстрые и простые, но не полностью надежные, тесты, показывающие, является ли число недействительным (искаженным опечаткой) или кажется правильным;</a:t>
            </a:r>
          </a:p>
          <a:p>
            <a:r>
              <a:rPr lang="ru-RU" dirty="0"/>
              <a:t>фактический номер счета (до 30 буквенно-цифровых символов - длина этой части зависит от страны)</a:t>
            </a:r>
          </a:p>
          <a:p>
            <a:pPr marL="0" indent="0">
              <a:buNone/>
            </a:pPr>
            <a:r>
              <a:rPr lang="ru-RU" dirty="0"/>
              <a:t>В стандарте сказано, что для проверки требуются следующие шаги (согласно Википедии):</a:t>
            </a:r>
          </a:p>
          <a:p>
            <a:pPr marL="0" indent="0">
              <a:buNone/>
            </a:pPr>
            <a:r>
              <a:rPr lang="ru-RU" dirty="0"/>
              <a:t>(шаг 1) Убедитесь, что общая длина </a:t>
            </a:r>
            <a:r>
              <a:rPr lang="en-US" dirty="0"/>
              <a:t>IBAN </a:t>
            </a:r>
            <a:r>
              <a:rPr lang="ru-RU" dirty="0"/>
              <a:t>верна для страны (эта программа этого не сделает, но вы можете изменить код в соответствии с этим требованием, если хотите; примечание: вы должны научить код всем длинам) используется в Европе)</a:t>
            </a:r>
          </a:p>
          <a:p>
            <a:pPr marL="0" indent="0">
              <a:buNone/>
            </a:pPr>
            <a:r>
              <a:rPr lang="ru-RU" dirty="0"/>
              <a:t>(шаг 2) Переместите четыре начальных символа в конец строки (т. е. код страны и контрольные цифры)</a:t>
            </a:r>
          </a:p>
          <a:p>
            <a:pPr marL="0" indent="0">
              <a:buNone/>
            </a:pPr>
            <a:r>
              <a:rPr lang="ru-RU" dirty="0"/>
              <a:t>(шаг 3) Замените каждую букву в строке двумя цифрами, тем самым расширив строку, где </a:t>
            </a:r>
            <a:r>
              <a:rPr lang="en-US" dirty="0"/>
              <a:t>A = 10, B = 11 ... Z = 35;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ru-RU" dirty="0"/>
              <a:t>шаг 4) Интерпретировать строку как десятичное целое число и вычислить остаток от этого числа при делении на 97; Если остаток равен 1, проверка контрольной цифры пройдена и </a:t>
            </a:r>
            <a:r>
              <a:rPr lang="en-US" dirty="0"/>
              <a:t>IBAN </a:t>
            </a:r>
            <a:r>
              <a:rPr lang="ru-RU" dirty="0"/>
              <a:t>может быть действительным.</a:t>
            </a:r>
            <a:endParaRPr lang="en-TJ" dirty="0"/>
          </a:p>
          <a:p>
            <a:pPr marL="0" indent="0">
              <a:buNone/>
            </a:pPr>
            <a:r>
              <a:rPr lang="ru-RU" dirty="0"/>
              <a:t>Добавим тестовые данные (все эти числа действительны - вы можете сделать их недействительными, изменив любой символ).</a:t>
            </a:r>
          </a:p>
          <a:p>
            <a:pPr marL="0" indent="0">
              <a:buNone/>
            </a:pPr>
            <a:r>
              <a:rPr lang="ru-RU" dirty="0"/>
              <a:t>Британский: </a:t>
            </a:r>
            <a:r>
              <a:rPr lang="en-US" dirty="0"/>
              <a:t>GB72 HBZU 7006 7212 1253 00</a:t>
            </a:r>
          </a:p>
          <a:p>
            <a:pPr marL="0" indent="0">
              <a:buNone/>
            </a:pPr>
            <a:r>
              <a:rPr lang="ru-RU" dirty="0"/>
              <a:t>Французский: </a:t>
            </a:r>
            <a:r>
              <a:rPr lang="en-US" dirty="0"/>
              <a:t>FR76 30003 03620 00020216907 50</a:t>
            </a:r>
          </a:p>
          <a:p>
            <a:pPr marL="0" indent="0">
              <a:buNone/>
            </a:pPr>
            <a:r>
              <a:rPr lang="ru-RU" dirty="0"/>
              <a:t>Немецкий: </a:t>
            </a:r>
            <a:r>
              <a:rPr lang="en-US" dirty="0"/>
              <a:t>DE02100100100152517108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9295968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7AC32-6AF5-9045-944E-797711733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08102"/>
          </a:xfrm>
        </p:spPr>
        <p:txBody>
          <a:bodyPr>
            <a:normAutofit fontScale="90000"/>
          </a:bodyPr>
          <a:lstStyle/>
          <a:p>
            <a:r>
              <a:rPr lang="en-TJ" dirty="0"/>
              <a:t>Задача 9.6- Шифр Цезаря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E6F93-BDDD-A843-AF55-B68562EB0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94263"/>
            <a:ext cx="9601200" cy="43731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Вы уже знакомы с шифром Цезаря, и поэтому мы хотим, чтобы вы улучшили код, который мы вам недавно показали.</a:t>
            </a:r>
          </a:p>
          <a:p>
            <a:pPr marL="0" indent="0">
              <a:buNone/>
            </a:pPr>
            <a:r>
              <a:rPr lang="ru-RU" dirty="0"/>
              <a:t>Исходный шифр Цезаря сдвигает каждый символ на один: </a:t>
            </a:r>
            <a:r>
              <a:rPr lang="en-US" dirty="0"/>
              <a:t>a </a:t>
            </a:r>
            <a:r>
              <a:rPr lang="ru-RU" dirty="0"/>
              <a:t>становится </a:t>
            </a:r>
            <a:r>
              <a:rPr lang="en-US" dirty="0"/>
              <a:t>b, z </a:t>
            </a:r>
            <a:r>
              <a:rPr lang="ru-RU" dirty="0"/>
              <a:t>становится </a:t>
            </a:r>
            <a:r>
              <a:rPr lang="en-US" dirty="0"/>
              <a:t>a </a:t>
            </a:r>
            <a:r>
              <a:rPr lang="ru-RU" dirty="0"/>
              <a:t>и так далее. Давайте сделаем это немного сложнее и позволим смещенному значению находиться в диапазоне 1..25 включительно.</a:t>
            </a:r>
          </a:p>
          <a:p>
            <a:pPr marL="0" indent="0">
              <a:buNone/>
            </a:pPr>
            <a:r>
              <a:rPr lang="ru-RU" dirty="0"/>
              <a:t>Более того, пусть код сохраняет регистр букв (строчные буквы останутся строчными), а все небуквенные символы должны оставаться нетронутыми.</a:t>
            </a:r>
          </a:p>
          <a:p>
            <a:pPr marL="0" indent="0">
              <a:buNone/>
            </a:pPr>
            <a:r>
              <a:rPr lang="ru-RU" dirty="0"/>
              <a:t>Ваша задача - написать программу, которая: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запрашивает у пользователя одну строку текста для шифрования;</a:t>
            </a:r>
          </a:p>
          <a:p>
            <a:r>
              <a:rPr lang="ru-RU" dirty="0"/>
              <a:t>запрашивает у пользователя значение сдвига (целое число из диапазона 1..25 - примечание: вы должны заставить пользователя ввести допустимое значение сдвига (не сдавайтесь и не позволяйте неверным данным вводить вас в заблуждение!)</a:t>
            </a:r>
          </a:p>
          <a:p>
            <a:r>
              <a:rPr lang="ru-RU" dirty="0"/>
              <a:t>распечатывает закодированный текст.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9976087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742A2-D6A9-844C-B136-7E42D9497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Задача 9.7- Полиндром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FB326-9E75-474C-A09C-A8A1782E3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3112"/>
            <a:ext cx="9601200" cy="4384288"/>
          </a:xfrm>
        </p:spPr>
        <p:txBody>
          <a:bodyPr numCol="2" spcCol="360000"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Вы знаете, что такое палиндром?</a:t>
            </a:r>
          </a:p>
          <a:p>
            <a:pPr marL="0" indent="0">
              <a:buNone/>
            </a:pPr>
            <a:r>
              <a:rPr lang="ru-RU" b="1" dirty="0"/>
              <a:t>Это слово, которое выглядит одинаково при чтении вперед и назад. Например, «каяк» - это палиндром, а «лояльный» - нет.</a:t>
            </a:r>
          </a:p>
          <a:p>
            <a:pPr marL="0" indent="0">
              <a:buNone/>
            </a:pPr>
            <a:r>
              <a:rPr lang="ru-RU" b="1" dirty="0"/>
              <a:t>Ваша задача - написать программу, которая:</a:t>
            </a:r>
          </a:p>
          <a:p>
            <a:r>
              <a:rPr lang="ru-RU" b="1" dirty="0"/>
              <a:t>запрашивает у пользователя текст;</a:t>
            </a:r>
          </a:p>
          <a:p>
            <a:r>
              <a:rPr lang="ru-RU" b="1" dirty="0"/>
              <a:t>проверяет, является ли введенный текст палиндромом, и печатает результат.</a:t>
            </a:r>
          </a:p>
          <a:p>
            <a:pPr marL="0" indent="0">
              <a:buNone/>
            </a:pPr>
            <a:r>
              <a:rPr lang="ru-RU" b="1" dirty="0"/>
              <a:t>Примечание:</a:t>
            </a:r>
          </a:p>
          <a:p>
            <a:pPr marL="0" indent="0">
              <a:buNone/>
            </a:pPr>
            <a:r>
              <a:rPr lang="ru-RU" b="1" dirty="0"/>
              <a:t>предположим, что пустая строка не является палиндромом;</a:t>
            </a:r>
          </a:p>
          <a:p>
            <a:pPr marL="0" indent="0">
              <a:buNone/>
            </a:pPr>
            <a:r>
              <a:rPr lang="ru-RU" b="1" dirty="0"/>
              <a:t>рассматривать прописные и строчные буквы как равные;</a:t>
            </a:r>
          </a:p>
          <a:p>
            <a:pPr marL="0" indent="0">
              <a:buNone/>
            </a:pPr>
            <a:r>
              <a:rPr lang="ru-RU" b="1" dirty="0"/>
              <a:t>при проверке пробелы не учитываются - считать их несуществующими;</a:t>
            </a:r>
          </a:p>
          <a:p>
            <a:pPr marL="0" indent="0">
              <a:buNone/>
            </a:pPr>
            <a:r>
              <a:rPr lang="ru-RU" b="1" dirty="0"/>
              <a:t>правильных решений больше, чем несколько - попробуйте найти больше одного.</a:t>
            </a:r>
          </a:p>
          <a:p>
            <a:pPr marL="0" indent="0">
              <a:buNone/>
            </a:pPr>
            <a:endParaRPr lang="en-TJ" b="1" dirty="0"/>
          </a:p>
          <a:p>
            <a:pPr marL="0" indent="0">
              <a:buNone/>
            </a:pPr>
            <a:r>
              <a:rPr lang="ru-RU" b="1" dirty="0"/>
              <a:t>Протестируйте свой код, используя предоставленные нами данные.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Sample input:</a:t>
            </a:r>
          </a:p>
          <a:p>
            <a:pPr marL="0" indent="0">
              <a:buNone/>
            </a:pPr>
            <a:r>
              <a:rPr lang="en-US" dirty="0"/>
              <a:t>Ten animals I slam in a net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Sample output:</a:t>
            </a:r>
          </a:p>
          <a:p>
            <a:pPr marL="0" indent="0">
              <a:buNone/>
            </a:pPr>
            <a:r>
              <a:rPr lang="en-US" dirty="0"/>
              <a:t>It's a palindrome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Sample input:</a:t>
            </a:r>
          </a:p>
          <a:p>
            <a:pPr marL="0" indent="0">
              <a:buNone/>
            </a:pPr>
            <a:r>
              <a:rPr lang="en-US" dirty="0"/>
              <a:t>Eleven animals I slam in a net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Sample output:</a:t>
            </a:r>
          </a:p>
          <a:p>
            <a:pPr marL="0" indent="0">
              <a:buNone/>
            </a:pPr>
            <a:r>
              <a:rPr lang="en-US" dirty="0"/>
              <a:t>It's not a palindrome</a:t>
            </a:r>
            <a:endParaRPr lang="en-TJ" b="1" dirty="0"/>
          </a:p>
        </p:txBody>
      </p:sp>
    </p:spTree>
    <p:extLst>
      <p:ext uri="{BB962C8B-B14F-4D97-AF65-F5344CB8AC3E}">
        <p14:creationId xmlns:p14="http://schemas.microsoft.com/office/powerpoint/2010/main" val="40614908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507AB-1062-5C4E-AECC-EE401E906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J" dirty="0"/>
              <a:t>9.8- Анаграмма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70CC3-7741-A346-AB23-FD3DC3748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38507"/>
            <a:ext cx="9601200" cy="5252225"/>
          </a:xfrm>
        </p:spPr>
        <p:txBody>
          <a:bodyPr numCol="2" spcCol="360000"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Анаграмма - это новое слово, образованное перестановкой букв слова с использованием всех исходных букв ровно один раз. Например, фразы «железнодорожная безопасность» и «сказки» являются анаграммами, а «я есть» и «ты» - нет.</a:t>
            </a:r>
          </a:p>
          <a:p>
            <a:pPr marL="0" indent="0">
              <a:buNone/>
            </a:pPr>
            <a:r>
              <a:rPr lang="ru-RU" dirty="0"/>
              <a:t>Ваша задача - написать программу, которая:</a:t>
            </a:r>
          </a:p>
          <a:p>
            <a:r>
              <a:rPr lang="ru-RU" dirty="0"/>
              <a:t>запрашивает у пользователя два отдельных текста;</a:t>
            </a:r>
          </a:p>
          <a:p>
            <a:r>
              <a:rPr lang="ru-RU" dirty="0"/>
              <a:t>проверяет, являются ли введенные тексты анаграммами, и печатает результат.</a:t>
            </a:r>
          </a:p>
          <a:p>
            <a:pPr marL="0" indent="0">
              <a:buNone/>
            </a:pPr>
            <a:r>
              <a:rPr lang="ru-RU" dirty="0"/>
              <a:t>Примечание:</a:t>
            </a:r>
          </a:p>
          <a:p>
            <a:pPr marL="0" indent="0">
              <a:buNone/>
            </a:pPr>
            <a:r>
              <a:rPr lang="ru-RU" dirty="0"/>
              <a:t>предположим, что две пустые строки не анаграммы;</a:t>
            </a:r>
          </a:p>
          <a:p>
            <a:pPr marL="0" indent="0">
              <a:buNone/>
            </a:pPr>
            <a:r>
              <a:rPr lang="ru-RU" dirty="0"/>
              <a:t>рассматривать прописные и строчные буквы как равные;</a:t>
            </a:r>
          </a:p>
          <a:p>
            <a:pPr marL="0" indent="0">
              <a:buNone/>
            </a:pPr>
            <a:r>
              <a:rPr lang="ru-RU" dirty="0"/>
              <a:t>пробелы не учитываются при проверке - считать их несуществующими</a:t>
            </a:r>
          </a:p>
          <a:p>
            <a:pPr marL="0" indent="0">
              <a:buNone/>
            </a:pPr>
            <a:r>
              <a:rPr lang="ru-RU" dirty="0"/>
              <a:t>Протестируйте свой код, используя предоставленные нами данные.</a:t>
            </a:r>
            <a:endParaRPr lang="en-TJ" dirty="0"/>
          </a:p>
          <a:p>
            <a:pPr marL="0" indent="0">
              <a:buNone/>
            </a:pPr>
            <a:r>
              <a:rPr lang="en-US" dirty="0"/>
              <a:t>Sample input:</a:t>
            </a:r>
          </a:p>
          <a:p>
            <a:pPr marL="0" indent="0">
              <a:buNone/>
            </a:pPr>
            <a:r>
              <a:rPr lang="en-US" dirty="0"/>
              <a:t>Listen </a:t>
            </a:r>
          </a:p>
          <a:p>
            <a:pPr marL="0" indent="0">
              <a:buNone/>
            </a:pPr>
            <a:r>
              <a:rPr lang="en-US" dirty="0"/>
              <a:t>Silent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Sample output:</a:t>
            </a:r>
          </a:p>
          <a:p>
            <a:pPr marL="0" indent="0">
              <a:buNone/>
            </a:pPr>
            <a:r>
              <a:rPr lang="en-US" dirty="0"/>
              <a:t>Anagrams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Sample input:</a:t>
            </a:r>
          </a:p>
          <a:p>
            <a:pPr marL="0" indent="0">
              <a:buNone/>
            </a:pPr>
            <a:r>
              <a:rPr lang="en-US" dirty="0"/>
              <a:t>Modern</a:t>
            </a:r>
          </a:p>
          <a:p>
            <a:pPr marL="0" indent="0">
              <a:buNone/>
            </a:pPr>
            <a:r>
              <a:rPr lang="en-US" dirty="0" err="1"/>
              <a:t>norman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Sample output:</a:t>
            </a:r>
          </a:p>
          <a:p>
            <a:pPr marL="0" indent="0">
              <a:buNone/>
            </a:pPr>
            <a:r>
              <a:rPr lang="en-US" dirty="0"/>
              <a:t>Not anagrams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22521668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3F0D-C7D9-9B46-93BE-002106417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2707"/>
          </a:xfrm>
        </p:spPr>
        <p:txBody>
          <a:bodyPr/>
          <a:lstStyle/>
          <a:p>
            <a:r>
              <a:rPr lang="en-TJ" dirty="0"/>
              <a:t>Задача 9.9- Цифра жизни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7D60B-BE31-5643-99FC-5CB582A13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38507"/>
            <a:ext cx="9601200" cy="5096108"/>
          </a:xfrm>
        </p:spPr>
        <p:txBody>
          <a:bodyPr numCol="2" spcCol="360000"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Некоторые говорят, что Цифра Жизни - это цифра, вычисляемая по дню рождения. Все просто - нужно просто просуммировать все цифры даты. Если результат содержит более одной цифры, вам придется повторять сложение, пока не получите ровно одну цифру. Например:</a:t>
            </a:r>
          </a:p>
          <a:p>
            <a:pPr marL="0" indent="0">
              <a:buNone/>
            </a:pPr>
            <a:r>
              <a:rPr lang="ru-RU" dirty="0"/>
              <a:t>1 января 2017 = 01 01 2017</a:t>
            </a:r>
          </a:p>
          <a:p>
            <a:pPr marL="0" indent="0">
              <a:buNone/>
            </a:pPr>
            <a:r>
              <a:rPr lang="ru-RU" dirty="0"/>
              <a:t>2 + 0 + 1 + 7 + 0 + 1 + 0 + 1 = 12</a:t>
            </a:r>
          </a:p>
          <a:p>
            <a:pPr marL="0" indent="0">
              <a:buNone/>
            </a:pPr>
            <a:r>
              <a:rPr lang="ru-RU" dirty="0"/>
              <a:t>1 + 2 = 3</a:t>
            </a:r>
          </a:p>
          <a:p>
            <a:pPr marL="0" indent="0">
              <a:buNone/>
            </a:pPr>
            <a:r>
              <a:rPr lang="ru-RU" dirty="0"/>
              <a:t>3 - это цифра, которую мы искали и нашли.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Ваша задача - написать программу, которая:</a:t>
            </a:r>
          </a:p>
          <a:p>
            <a:r>
              <a:rPr lang="ru-RU" dirty="0"/>
              <a:t>спрашивает у пользователя его / его день рождения (в формате ГГГГММДД, ГГГГДДМ или ММДДГГГГ - на самом деле порядок цифр значения не имеет)</a:t>
            </a:r>
          </a:p>
          <a:p>
            <a:r>
              <a:rPr lang="ru-RU" dirty="0"/>
              <a:t>выводит цифру жизни для даты.</a:t>
            </a:r>
          </a:p>
          <a:p>
            <a:pPr marL="0" indent="0">
              <a:buNone/>
            </a:pPr>
            <a:r>
              <a:rPr lang="ru-RU" dirty="0"/>
              <a:t>Протестируйте свой код, используя предоставленные нами данные.</a:t>
            </a:r>
            <a:endParaRPr lang="en-TJ" dirty="0"/>
          </a:p>
          <a:p>
            <a:pPr marL="0" indent="0">
              <a:buNone/>
            </a:pPr>
            <a:r>
              <a:rPr lang="en-US" dirty="0"/>
              <a:t>Sample input:</a:t>
            </a:r>
          </a:p>
          <a:p>
            <a:pPr marL="0" indent="0">
              <a:buNone/>
            </a:pPr>
            <a:r>
              <a:rPr lang="en-US" dirty="0"/>
              <a:t>19991229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Sample output:</a:t>
            </a:r>
          </a:p>
          <a:p>
            <a:pPr marL="0" indent="0">
              <a:buNone/>
            </a:pPr>
            <a:r>
              <a:rPr lang="en-US" dirty="0"/>
              <a:t>6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Sample input:</a:t>
            </a:r>
          </a:p>
          <a:p>
            <a:pPr marL="0" indent="0">
              <a:buNone/>
            </a:pPr>
            <a:r>
              <a:rPr lang="en-US" dirty="0"/>
              <a:t>20000101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Sample output:</a:t>
            </a:r>
          </a:p>
          <a:p>
            <a:pPr marL="0" indent="0">
              <a:buNone/>
            </a:pPr>
            <a:r>
              <a:rPr lang="en-US" dirty="0"/>
              <a:t>4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8318630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B0D67-F9C0-334B-AA07-EF172588D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7312"/>
          </a:xfrm>
        </p:spPr>
        <p:txBody>
          <a:bodyPr/>
          <a:lstStyle/>
          <a:p>
            <a:r>
              <a:rPr lang="en-TJ" dirty="0"/>
              <a:t>Задача 9.10- Угадай слово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9704F-EF55-1440-898B-EFC6D1543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9229"/>
            <a:ext cx="9601200" cy="4739269"/>
          </a:xfrm>
        </p:spPr>
        <p:txBody>
          <a:bodyPr numCol="2" spcCol="360000"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Давай сыграем в игру. Мы дадим вам две строки: одна - это слово (например, «собака»), а вторая - комбинация любых символов.</a:t>
            </a:r>
          </a:p>
          <a:p>
            <a:pPr marL="0" indent="0">
              <a:buNone/>
            </a:pPr>
            <a:r>
              <a:rPr lang="ru-RU" dirty="0"/>
              <a:t>Ваша задача - написать программу, которая отвечает на следующий вопрос: скрыты ли символы, входящие в первую строку, во вторую строку?</a:t>
            </a:r>
          </a:p>
          <a:p>
            <a:pPr marL="0" indent="0">
              <a:buNone/>
            </a:pPr>
            <a:r>
              <a:rPr lang="ru-RU" dirty="0"/>
              <a:t>Например:</a:t>
            </a:r>
          </a:p>
          <a:p>
            <a:r>
              <a:rPr lang="ru-RU" dirty="0"/>
              <a:t>если вторая строка задана как «</a:t>
            </a:r>
            <a:r>
              <a:rPr lang="en-US" dirty="0" err="1"/>
              <a:t>vcxzxduybfdsobywuefgas</a:t>
            </a:r>
            <a:r>
              <a:rPr lang="en-US" dirty="0"/>
              <a:t>», </a:t>
            </a:r>
            <a:r>
              <a:rPr lang="ru-RU" dirty="0"/>
              <a:t>ответ - да;</a:t>
            </a:r>
          </a:p>
          <a:p>
            <a:r>
              <a:rPr lang="ru-RU" dirty="0"/>
              <a:t>если вторая строка - «</a:t>
            </a:r>
            <a:r>
              <a:rPr lang="en-US" dirty="0" err="1"/>
              <a:t>vcxzxdcybfdstbywuefsas</a:t>
            </a:r>
            <a:r>
              <a:rPr lang="en-US" dirty="0"/>
              <a:t>», </a:t>
            </a:r>
            <a:r>
              <a:rPr lang="ru-RU" dirty="0"/>
              <a:t>ответ будет отрицательным (поскольку в этом порядке нет ни букв «</a:t>
            </a:r>
            <a:r>
              <a:rPr lang="en-US" dirty="0"/>
              <a:t>d», </a:t>
            </a:r>
            <a:r>
              <a:rPr lang="ru-RU" dirty="0"/>
              <a:t>ни «</a:t>
            </a:r>
            <a:r>
              <a:rPr lang="en-US" dirty="0"/>
              <a:t>o», </a:t>
            </a:r>
            <a:r>
              <a:rPr lang="ru-RU" dirty="0"/>
              <a:t>ни «</a:t>
            </a:r>
            <a:r>
              <a:rPr lang="en-US" dirty="0"/>
              <a:t>g»)</a:t>
            </a:r>
          </a:p>
          <a:p>
            <a:pPr marL="0" indent="0">
              <a:buNone/>
            </a:pPr>
            <a:endParaRPr lang="en-TJ" dirty="0"/>
          </a:p>
          <a:p>
            <a:pPr marL="0" indent="0">
              <a:buNone/>
            </a:pPr>
            <a:r>
              <a:rPr lang="ru-RU" dirty="0"/>
              <a:t>Подсказки:</a:t>
            </a:r>
          </a:p>
          <a:p>
            <a:pPr marL="0" indent="0">
              <a:buNone/>
            </a:pPr>
            <a:r>
              <a:rPr lang="ru-RU" dirty="0"/>
              <a:t>вы должны использовать в своем коде варианты функций </a:t>
            </a:r>
            <a:r>
              <a:rPr lang="en-US" dirty="0"/>
              <a:t>pos () </a:t>
            </a:r>
            <a:r>
              <a:rPr lang="ru-RU" dirty="0"/>
              <a:t>с двумя аргументами;</a:t>
            </a:r>
          </a:p>
          <a:p>
            <a:pPr marL="0" indent="0">
              <a:buNone/>
            </a:pPr>
            <a:r>
              <a:rPr lang="ru-RU" dirty="0"/>
              <a:t>не беспокойтесь о чувствительности к регистру.</a:t>
            </a:r>
            <a:endParaRPr lang="en-TJ" dirty="0"/>
          </a:p>
          <a:p>
            <a:pPr marL="0" indent="0">
              <a:buNone/>
            </a:pPr>
            <a:r>
              <a:rPr lang="en-US" dirty="0"/>
              <a:t>Sample input:</a:t>
            </a:r>
          </a:p>
          <a:p>
            <a:pPr marL="0" indent="0">
              <a:buNone/>
            </a:pPr>
            <a:r>
              <a:rPr lang="en-US" dirty="0"/>
              <a:t>donor </a:t>
            </a:r>
          </a:p>
          <a:p>
            <a:pPr marL="0" indent="0">
              <a:buNone/>
            </a:pPr>
            <a:r>
              <a:rPr lang="en-US" dirty="0" err="1"/>
              <a:t>Nabucodonosor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Sample output:</a:t>
            </a:r>
          </a:p>
          <a:p>
            <a:pPr marL="0" indent="0">
              <a:buNone/>
            </a:pPr>
            <a:r>
              <a:rPr lang="en-US" dirty="0"/>
              <a:t>Yes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Sample input:</a:t>
            </a:r>
          </a:p>
          <a:p>
            <a:pPr marL="0" indent="0">
              <a:buNone/>
            </a:pPr>
            <a:r>
              <a:rPr lang="en-US" dirty="0"/>
              <a:t>donut </a:t>
            </a:r>
          </a:p>
          <a:p>
            <a:pPr marL="0" indent="0">
              <a:buNone/>
            </a:pPr>
            <a:r>
              <a:rPr lang="en-US" dirty="0" err="1"/>
              <a:t>Nabucodonosor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Sample output:</a:t>
            </a:r>
          </a:p>
          <a:p>
            <a:pPr marL="0" indent="0">
              <a:buNone/>
            </a:pPr>
            <a:r>
              <a:rPr lang="en-US" dirty="0"/>
              <a:t>No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0446230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7BA16-1B3C-2C43-8F71-31E4BCE61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31127"/>
          </a:xfrm>
        </p:spPr>
        <p:txBody>
          <a:bodyPr/>
          <a:lstStyle/>
          <a:p>
            <a:r>
              <a:rPr lang="en-TJ" dirty="0"/>
              <a:t>9.11- Судоку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FFD44-83B1-D84F-81C7-30628ADCA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16927"/>
            <a:ext cx="6534615" cy="425047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Как вы, наверное, знаете, </a:t>
            </a:r>
            <a:r>
              <a:rPr lang="ru-RU" dirty="0" err="1"/>
              <a:t>судоку</a:t>
            </a:r>
            <a:r>
              <a:rPr lang="ru-RU" dirty="0"/>
              <a:t> - это головоломка с числами, в которую играют на доске 9</a:t>
            </a:r>
            <a:r>
              <a:rPr lang="en-US" dirty="0"/>
              <a:t>x9. </a:t>
            </a:r>
            <a:r>
              <a:rPr lang="ru-RU" dirty="0"/>
              <a:t>Игрок должен заполнить доску очень специфическим образом:</a:t>
            </a:r>
          </a:p>
          <a:p>
            <a:r>
              <a:rPr lang="ru-RU" dirty="0"/>
              <a:t>каждая строка доски должна содержать все цифры от 0 до 9 (порядок не имеет значения)</a:t>
            </a:r>
          </a:p>
          <a:p>
            <a:r>
              <a:rPr lang="ru-RU" dirty="0"/>
              <a:t>каждый столбец доски должен содержать все цифры от 0 до 9 (опять же, порядок не имеет значения)</a:t>
            </a:r>
          </a:p>
          <a:p>
            <a:r>
              <a:rPr lang="ru-RU" dirty="0"/>
              <a:t>каждая из девяти «плиток» 3</a:t>
            </a:r>
            <a:r>
              <a:rPr lang="en-US" dirty="0"/>
              <a:t>x3 (</a:t>
            </a:r>
            <a:r>
              <a:rPr lang="ru-RU" dirty="0"/>
              <a:t>назовем их «</a:t>
            </a:r>
            <a:r>
              <a:rPr lang="ru-RU" dirty="0" err="1"/>
              <a:t>подквадратами</a:t>
            </a:r>
            <a:r>
              <a:rPr lang="ru-RU" dirty="0"/>
              <a:t>») таблицы должна содержать все цифры от 0 до 9.</a:t>
            </a:r>
          </a:p>
          <a:p>
            <a:pPr marL="0" indent="0">
              <a:buNone/>
            </a:pPr>
            <a:r>
              <a:rPr lang="ru-RU" dirty="0"/>
              <a:t>Ваша задача - написать программу, которая:</a:t>
            </a:r>
          </a:p>
          <a:p>
            <a:pPr marL="0" indent="0">
              <a:buNone/>
            </a:pPr>
            <a:r>
              <a:rPr lang="ru-RU" dirty="0"/>
              <a:t>читает 9 строк </a:t>
            </a:r>
            <a:r>
              <a:rPr lang="ru-RU" dirty="0" err="1"/>
              <a:t>судоку</a:t>
            </a:r>
            <a:r>
              <a:rPr lang="ru-RU" dirty="0"/>
              <a:t>, каждая из которых содержит 9 цифр (внимательно проверьте правильность введенных данных)</a:t>
            </a:r>
          </a:p>
          <a:p>
            <a:pPr marL="0" indent="0">
              <a:buNone/>
            </a:pPr>
            <a:r>
              <a:rPr lang="ru-RU" dirty="0"/>
              <a:t>выводит «Да», если </a:t>
            </a:r>
            <a:r>
              <a:rPr lang="ru-RU" dirty="0" err="1"/>
              <a:t>судоку</a:t>
            </a:r>
            <a:r>
              <a:rPr lang="ru-RU" dirty="0"/>
              <a:t> правильное, и «Нет» в противном случае.</a:t>
            </a:r>
          </a:p>
          <a:p>
            <a:pPr marL="0" indent="0">
              <a:buNone/>
            </a:pPr>
            <a:r>
              <a:rPr lang="ru-RU" dirty="0"/>
              <a:t>Протестируйте свой код, используя предоставленные нами данные.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2C022F-2AF4-0345-8FA6-30D4AA3C197A}"/>
              </a:ext>
            </a:extLst>
          </p:cNvPr>
          <p:cNvSpPr/>
          <p:nvPr/>
        </p:nvSpPr>
        <p:spPr>
          <a:xfrm>
            <a:off x="8196146" y="1897082"/>
            <a:ext cx="3995854" cy="3970318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Sample input:</a:t>
            </a:r>
          </a:p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295743861 431865927 876192543 387459216 612387495 549216738 763524189 928671354 154938672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Sample output:</a:t>
            </a:r>
          </a:p>
          <a:p>
            <a:r>
              <a:rPr lang="en-US" dirty="0"/>
              <a:t>Yes</a:t>
            </a: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Sample input:</a:t>
            </a:r>
          </a:p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195743862 431865927 876192543 387459216 612387495 549216738 763524189 928671354 254938671</a:t>
            </a:r>
          </a:p>
          <a:p>
            <a:endParaRPr lang="en-US" dirty="0">
              <a:solidFill>
                <a:srgbClr val="222222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Sample output:</a:t>
            </a:r>
          </a:p>
          <a:p>
            <a:r>
              <a:rPr lang="en-US" dirty="0"/>
              <a:t>No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4235538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6DABB-D095-9842-9EEE-41C1F8275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37492"/>
          </a:xfrm>
        </p:spPr>
        <p:txBody>
          <a:bodyPr/>
          <a:lstStyle/>
          <a:p>
            <a:r>
              <a:rPr lang="en-US" b="1" dirty="0" err="1"/>
              <a:t>строки</a:t>
            </a:r>
            <a:r>
              <a:rPr lang="en-US" b="1" dirty="0"/>
              <a:t> – </a:t>
            </a:r>
            <a:r>
              <a:rPr lang="en-US" b="1" dirty="0" err="1"/>
              <a:t>краткий</a:t>
            </a:r>
            <a:r>
              <a:rPr lang="en-US" b="1" dirty="0"/>
              <a:t> </a:t>
            </a:r>
            <a:r>
              <a:rPr lang="en-US" b="1" dirty="0" err="1"/>
              <a:t>обзор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B7201-14A5-EA4A-B8E4-AC6D86799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3292"/>
            <a:ext cx="9601200" cy="4448908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Строки</a:t>
            </a:r>
            <a:r>
              <a:rPr lang="en-US" b="1" dirty="0"/>
              <a:t> </a:t>
            </a:r>
            <a:r>
              <a:rPr lang="en-US" b="1" dirty="0" err="1"/>
              <a:t>как</a:t>
            </a:r>
            <a:r>
              <a:rPr lang="en-US" b="1" dirty="0"/>
              <a:t> </a:t>
            </a:r>
            <a:r>
              <a:rPr lang="en-US" b="1" dirty="0" err="1"/>
              <a:t>списки</a:t>
            </a:r>
            <a:endParaRPr lang="en-US" b="1" dirty="0"/>
          </a:p>
          <a:p>
            <a:pPr lvl="1"/>
            <a:r>
              <a:rPr lang="ru-RU" dirty="0"/>
              <a:t>Вы можете применить к ним некоторые </a:t>
            </a:r>
            <a:r>
              <a:rPr lang="en-TJ" dirty="0"/>
              <a:t>технку свойственной</a:t>
            </a:r>
            <a:r>
              <a:rPr lang="ru-RU" dirty="0"/>
              <a:t> списка</a:t>
            </a:r>
            <a:r>
              <a:rPr lang="en-TJ" dirty="0"/>
              <a:t>м</a:t>
            </a:r>
          </a:p>
          <a:p>
            <a:pPr lvl="1"/>
            <a:r>
              <a:rPr lang="en-US" dirty="0" err="1"/>
              <a:t>len</a:t>
            </a:r>
            <a:r>
              <a:rPr lang="en-US" dirty="0"/>
              <a:t>()- </a:t>
            </a:r>
            <a:r>
              <a:rPr lang="en-US" dirty="0" err="1"/>
              <a:t>функция</a:t>
            </a:r>
            <a:endParaRPr lang="en-US" dirty="0"/>
          </a:p>
          <a:p>
            <a:pPr lvl="1"/>
            <a:r>
              <a:rPr lang="en-US" dirty="0"/>
              <a:t>Slices</a:t>
            </a:r>
          </a:p>
          <a:p>
            <a:pPr lvl="1"/>
            <a:r>
              <a:rPr lang="en-US" dirty="0"/>
              <a:t>in </a:t>
            </a:r>
            <a:r>
              <a:rPr lang="en-US" dirty="0" err="1"/>
              <a:t>и</a:t>
            </a:r>
            <a:r>
              <a:rPr lang="en-US" dirty="0"/>
              <a:t> not in </a:t>
            </a:r>
            <a:r>
              <a:rPr lang="en-US" dirty="0" err="1"/>
              <a:t>операторы</a:t>
            </a:r>
            <a:endParaRPr lang="en-US" dirty="0"/>
          </a:p>
          <a:p>
            <a:r>
              <a:rPr lang="en-US" b="1" dirty="0" err="1"/>
              <a:t>Неизменяемые</a:t>
            </a:r>
            <a:r>
              <a:rPr lang="en-US" b="1" dirty="0"/>
              <a:t> </a:t>
            </a:r>
            <a:r>
              <a:rPr lang="en-US" b="1" dirty="0" err="1"/>
              <a:t>последовательности</a:t>
            </a:r>
            <a:endParaRPr lang="en-US" b="1" dirty="0"/>
          </a:p>
          <a:p>
            <a:r>
              <a:rPr lang="ru-RU" b="1" dirty="0"/>
              <a:t>М</a:t>
            </a:r>
            <a:r>
              <a:rPr lang="en-US" b="1" dirty="0" err="1"/>
              <a:t>ногострочные</a:t>
            </a:r>
            <a:r>
              <a:rPr lang="en-US" b="1" dirty="0"/>
              <a:t> </a:t>
            </a:r>
            <a:r>
              <a:rPr lang="en-US" b="1" dirty="0" err="1"/>
              <a:t>списки</a:t>
            </a:r>
            <a:endParaRPr lang="en-US" b="1" dirty="0"/>
          </a:p>
          <a:p>
            <a:pPr marL="530352" lvl="1" indent="0">
              <a:buNone/>
            </a:pPr>
            <a:r>
              <a:rPr lang="en-US" i="0" dirty="0">
                <a:latin typeface="Consolas" panose="020B0609020204030204" pitchFamily="49" charset="0"/>
                <a:cs typeface="Consolas" panose="020B0609020204030204" pitchFamily="49" charset="0"/>
              </a:rPr>
              <a:t>multiline = """Line #1 </a:t>
            </a:r>
          </a:p>
          <a:p>
            <a:pPr marL="530352" lvl="1" indent="0">
              <a:buNone/>
            </a:pPr>
            <a:r>
              <a:rPr lang="en-US" i="0" dirty="0">
                <a:latin typeface="Consolas" panose="020B0609020204030204" pitchFamily="49" charset="0"/>
                <a:cs typeface="Consolas" panose="020B0609020204030204" pitchFamily="49" charset="0"/>
              </a:rPr>
              <a:t>Line #2""" </a:t>
            </a:r>
          </a:p>
          <a:p>
            <a:pPr marL="530352" lvl="1" indent="0">
              <a:buNone/>
            </a:pPr>
            <a:r>
              <a:rPr lang="en-US" i="0" dirty="0">
                <a:latin typeface="Consolas" panose="020B0609020204030204" pitchFamily="49" charset="0"/>
                <a:cs typeface="Consolas" panose="020B0609020204030204" pitchFamily="49" charset="0"/>
              </a:rPr>
              <a:t>print(</a:t>
            </a:r>
            <a:r>
              <a:rPr lang="en-US" i="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i="0" dirty="0">
                <a:latin typeface="Consolas" panose="020B0609020204030204" pitchFamily="49" charset="0"/>
                <a:cs typeface="Consolas" panose="020B0609020204030204" pitchFamily="49" charset="0"/>
              </a:rPr>
              <a:t>(multiline))</a:t>
            </a:r>
          </a:p>
          <a:p>
            <a:r>
              <a:rPr lang="en-US" b="1" dirty="0" err="1"/>
              <a:t>Конкатенация</a:t>
            </a:r>
            <a:r>
              <a:rPr lang="en-US" dirty="0"/>
              <a:t> (</a:t>
            </a:r>
            <a:r>
              <a:rPr lang="en-US" dirty="0" err="1"/>
              <a:t>объеденение</a:t>
            </a:r>
            <a:r>
              <a:rPr lang="en-US" dirty="0"/>
              <a:t>)</a:t>
            </a:r>
          </a:p>
          <a:p>
            <a:r>
              <a:rPr lang="en-US" b="1" dirty="0" err="1"/>
              <a:t>Репликация</a:t>
            </a:r>
            <a:r>
              <a:rPr lang="en-US" b="1" dirty="0"/>
              <a:t> (</a:t>
            </a:r>
            <a:r>
              <a:rPr lang="en-US" b="1" dirty="0" err="1"/>
              <a:t>дублирование</a:t>
            </a:r>
            <a:r>
              <a:rPr lang="en-US" b="1" dirty="0"/>
              <a:t>)</a:t>
            </a:r>
          </a:p>
          <a:p>
            <a:pPr lvl="1"/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1054080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26CBD-B4B4-234F-8665-A74C5991A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1646"/>
          </a:xfrm>
        </p:spPr>
        <p:txBody>
          <a:bodyPr/>
          <a:lstStyle/>
          <a:p>
            <a:r>
              <a:rPr lang="ru-RU" b="1" dirty="0"/>
              <a:t>О</a:t>
            </a:r>
            <a:r>
              <a:rPr lang="en-TJ" b="1" dirty="0"/>
              <a:t>перации над строками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F1CEB-1709-844C-8111-6EB7CAA2B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47446"/>
            <a:ext cx="9601200" cy="4976446"/>
          </a:xfrm>
        </p:spPr>
        <p:txBody>
          <a:bodyPr>
            <a:normAutofit fontScale="92500"/>
          </a:bodyPr>
          <a:lstStyle/>
          <a:p>
            <a:r>
              <a:rPr lang="ru-RU" dirty="0"/>
              <a:t>Если вы хотите узнать значение </a:t>
            </a:r>
            <a:r>
              <a:rPr lang="ru-RU" dirty="0" err="1"/>
              <a:t>кодово</a:t>
            </a:r>
            <a:r>
              <a:rPr lang="en-US" dirty="0" err="1"/>
              <a:t>го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 ASCII/UNICODE </a:t>
            </a:r>
            <a:r>
              <a:rPr lang="ru-RU" dirty="0"/>
              <a:t>определенного символа, вы можете использовать функцию с именем </a:t>
            </a:r>
            <a:r>
              <a:rPr lang="en-US" dirty="0" err="1"/>
              <a:t>ord</a:t>
            </a:r>
            <a:r>
              <a:rPr lang="en-US" dirty="0"/>
              <a:t>() (</a:t>
            </a:r>
            <a:r>
              <a:rPr lang="en-TJ" dirty="0"/>
              <a:t>ordinal</a:t>
            </a:r>
            <a:r>
              <a:rPr lang="ru-RU" dirty="0"/>
              <a:t>).</a:t>
            </a:r>
            <a:endParaRPr lang="en-TJ" dirty="0"/>
          </a:p>
          <a:p>
            <a:pPr lvl="1"/>
            <a:r>
              <a:rPr lang="ru-RU" dirty="0"/>
              <a:t>В качестве аргумента функции требуется </a:t>
            </a:r>
            <a:r>
              <a:rPr lang="ru-RU" dirty="0" err="1"/>
              <a:t>односимвольная</a:t>
            </a:r>
            <a:r>
              <a:rPr lang="ru-RU" dirty="0"/>
              <a:t> строка. Нарушение этого требования вызывает исключение </a:t>
            </a:r>
            <a:r>
              <a:rPr lang="en-US" dirty="0" err="1"/>
              <a:t>TypeError</a:t>
            </a:r>
            <a:r>
              <a:rPr lang="en-US" dirty="0"/>
              <a:t> </a:t>
            </a:r>
            <a:r>
              <a:rPr lang="ru-RU" dirty="0"/>
              <a:t>и возвращает число, представляющее кодов</a:t>
            </a:r>
            <a:r>
              <a:rPr lang="en-TJ" dirty="0"/>
              <a:t>ое число </a:t>
            </a:r>
            <a:r>
              <a:rPr lang="ru-RU" dirty="0"/>
              <a:t>аргумента.</a:t>
            </a:r>
            <a:endParaRPr lang="en-US" i="0" dirty="0"/>
          </a:p>
          <a:p>
            <a:r>
              <a:rPr lang="ru-RU" dirty="0"/>
              <a:t>Если вы знаете кодов</a:t>
            </a:r>
            <a:r>
              <a:rPr lang="en-TJ" dirty="0"/>
              <a:t>ое</a:t>
            </a:r>
            <a:r>
              <a:rPr lang="ru-RU" dirty="0"/>
              <a:t> число и хотите получить соответствующий символ, вы можете использовать функцию </a:t>
            </a:r>
            <a:r>
              <a:rPr lang="en-US" dirty="0" err="1"/>
              <a:t>chr</a:t>
            </a:r>
            <a:r>
              <a:rPr lang="en-US" dirty="0"/>
              <a:t>().</a:t>
            </a:r>
          </a:p>
          <a:p>
            <a:pPr lvl="1"/>
            <a:r>
              <a:rPr lang="ru-RU" dirty="0"/>
              <a:t>Функция принимает кодов</a:t>
            </a:r>
            <a:r>
              <a:rPr lang="en-TJ" dirty="0"/>
              <a:t>ое число</a:t>
            </a:r>
            <a:r>
              <a:rPr lang="ru-RU" dirty="0"/>
              <a:t> и возвращает ее символ. Вызов с недопустимым аргументом (например, с отрицательной или недопустимой кодов</a:t>
            </a:r>
            <a:r>
              <a:rPr lang="en-TJ" dirty="0"/>
              <a:t>ым числом</a:t>
            </a:r>
            <a:r>
              <a:rPr lang="ru-RU" dirty="0"/>
              <a:t>) вызывает исключения </a:t>
            </a:r>
            <a:r>
              <a:rPr lang="en-US" dirty="0" err="1"/>
              <a:t>ValueError</a:t>
            </a:r>
            <a:r>
              <a:rPr lang="en-US" dirty="0"/>
              <a:t> </a:t>
            </a:r>
            <a:r>
              <a:rPr lang="ru-RU" dirty="0"/>
              <a:t>или </a:t>
            </a:r>
            <a:r>
              <a:rPr lang="en-US" dirty="0" err="1"/>
              <a:t>TypeError</a:t>
            </a:r>
            <a:r>
              <a:rPr lang="en-US" dirty="0"/>
              <a:t> .</a:t>
            </a:r>
          </a:p>
          <a:p>
            <a:r>
              <a:rPr lang="en-US" dirty="0"/>
              <a:t>min() </a:t>
            </a:r>
            <a:r>
              <a:rPr lang="en-US" dirty="0" err="1"/>
              <a:t>и</a:t>
            </a:r>
            <a:r>
              <a:rPr lang="en-US" dirty="0"/>
              <a:t> max() </a:t>
            </a:r>
            <a:r>
              <a:rPr lang="en-US" dirty="0" err="1"/>
              <a:t>функции</a:t>
            </a:r>
            <a:r>
              <a:rPr lang="en-US" dirty="0"/>
              <a:t>- </a:t>
            </a:r>
            <a:r>
              <a:rPr lang="en-US" dirty="0" err="1"/>
              <a:t>отображают</a:t>
            </a:r>
            <a:r>
              <a:rPr lang="en-US" dirty="0"/>
              <a:t> min </a:t>
            </a:r>
            <a:r>
              <a:rPr lang="en-US" dirty="0" err="1"/>
              <a:t>и</a:t>
            </a:r>
            <a:r>
              <a:rPr lang="en-US" dirty="0"/>
              <a:t> max ASCII </a:t>
            </a:r>
            <a:r>
              <a:rPr lang="en-US" dirty="0" err="1"/>
              <a:t>код</a:t>
            </a:r>
            <a:r>
              <a:rPr lang="en-US" dirty="0"/>
              <a:t> </a:t>
            </a:r>
            <a:r>
              <a:rPr lang="en-US" dirty="0" err="1"/>
              <a:t>символа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строке</a:t>
            </a:r>
            <a:endParaRPr lang="en-US" dirty="0"/>
          </a:p>
          <a:p>
            <a:r>
              <a:rPr lang="en-US" dirty="0" err="1"/>
              <a:t>Функция</a:t>
            </a:r>
            <a:r>
              <a:rPr lang="en-US" dirty="0"/>
              <a:t> list()  </a:t>
            </a:r>
            <a:r>
              <a:rPr lang="ru-RU" dirty="0"/>
              <a:t>принимает аргумент (строку) и создает новый список, содержащий все символы строки, по одному</a:t>
            </a:r>
            <a:r>
              <a:rPr lang="en-TJ" dirty="0"/>
              <a:t> как </a:t>
            </a:r>
            <a:r>
              <a:rPr lang="ru-RU" dirty="0"/>
              <a:t>элемент списка.</a:t>
            </a:r>
          </a:p>
          <a:p>
            <a:r>
              <a:rPr lang="ru-RU" dirty="0"/>
              <a:t>Примечание. Это не строго строковая функция — </a:t>
            </a:r>
            <a:r>
              <a:rPr lang="en-US" dirty="0"/>
              <a:t>list() </a:t>
            </a:r>
            <a:r>
              <a:rPr lang="ru-RU" dirty="0"/>
              <a:t>может создать новый список из многих других объектов (например, из кортежей и словарей).</a:t>
            </a:r>
            <a:endParaRPr lang="en-US" i="0" dirty="0"/>
          </a:p>
          <a:p>
            <a:endParaRPr lang="en-US" dirty="0"/>
          </a:p>
          <a:p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803325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01843-C7AE-D34D-9E95-33797B425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49569"/>
          </a:xfrm>
        </p:spPr>
        <p:txBody>
          <a:bodyPr/>
          <a:lstStyle/>
          <a:p>
            <a:r>
              <a:rPr lang="ru-RU" b="1" dirty="0"/>
              <a:t>М</a:t>
            </a:r>
            <a:r>
              <a:rPr lang="en-TJ" b="1" dirty="0"/>
              <a:t>етоды строк- index()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EBDA0-40EC-9545-B724-76FB82588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5370"/>
            <a:ext cx="9601200" cy="1652954"/>
          </a:xfrm>
        </p:spPr>
        <p:txBody>
          <a:bodyPr>
            <a:normAutofit/>
          </a:bodyPr>
          <a:lstStyle/>
          <a:p>
            <a:r>
              <a:rPr lang="ru-RU" dirty="0"/>
              <a:t>Метод </a:t>
            </a:r>
            <a:r>
              <a:rPr lang="en-US" dirty="0"/>
              <a:t>index() (</a:t>
            </a:r>
            <a:r>
              <a:rPr lang="ru-RU" dirty="0"/>
              <a:t>это метод, а не функция) ищет последовательность с самого начала, чтобы найти первый элемент </a:t>
            </a:r>
            <a:r>
              <a:rPr lang="en-TJ" dirty="0"/>
              <a:t>с </a:t>
            </a:r>
            <a:r>
              <a:rPr lang="ru-RU" dirty="0" err="1"/>
              <a:t>значени</a:t>
            </a:r>
            <a:r>
              <a:rPr lang="en-TJ" dirty="0"/>
              <a:t>ем</a:t>
            </a:r>
            <a:r>
              <a:rPr lang="ru-RU" dirty="0"/>
              <a:t> указанного в  аргументе.</a:t>
            </a:r>
          </a:p>
          <a:p>
            <a:r>
              <a:rPr lang="ru-RU" dirty="0"/>
              <a:t>Примечание: искомый элемент должен встречаться в последовательности — его отсутствие вызовет исключение </a:t>
            </a:r>
            <a:r>
              <a:rPr lang="en-US" dirty="0" err="1"/>
              <a:t>ValueError</a:t>
            </a:r>
            <a:r>
              <a:rPr lang="en-US" dirty="0"/>
              <a:t>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6DCEEA-2913-2243-AFE3-925566D940E6}"/>
              </a:ext>
            </a:extLst>
          </p:cNvPr>
          <p:cNvSpPr/>
          <p:nvPr/>
        </p:nvSpPr>
        <p:spPr>
          <a:xfrm>
            <a:off x="3124200" y="3569677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print("aAbByYzZaA".index("b"))</a:t>
            </a:r>
          </a:p>
          <a:p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print("aAbByYzZaA".index("Z"))</a:t>
            </a:r>
          </a:p>
          <a:p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print("aAbByYzZaA".index("A"))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F6F13F-D957-E348-9F79-759A0E73448B}"/>
              </a:ext>
            </a:extLst>
          </p:cNvPr>
          <p:cNvSpPr/>
          <p:nvPr/>
        </p:nvSpPr>
        <p:spPr>
          <a:xfrm>
            <a:off x="1869831" y="535688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Open Sans" panose="020B0606030504020204" pitchFamily="34" charset="0"/>
              </a:rPr>
              <a:t>вывод</a:t>
            </a:r>
            <a:r>
              <a:rPr lang="en-US" dirty="0">
                <a:solidFill>
                  <a:srgbClr val="222222"/>
                </a:solidFill>
                <a:latin typeface="Open Sans" panose="020B0606030504020204" pitchFamily="34" charset="0"/>
              </a:rPr>
              <a:t>:</a:t>
            </a:r>
          </a:p>
          <a:p>
            <a:r>
              <a:rPr lang="en-US" dirty="0"/>
              <a:t>2 </a:t>
            </a:r>
          </a:p>
          <a:p>
            <a:r>
              <a:rPr lang="en-US" dirty="0"/>
              <a:t>7</a:t>
            </a:r>
          </a:p>
          <a:p>
            <a:r>
              <a:rPr lang="en-US" dirty="0"/>
              <a:t> 1</a:t>
            </a:r>
            <a:endParaRPr lang="en-TJ" dirty="0"/>
          </a:p>
        </p:txBody>
      </p:sp>
    </p:spTree>
    <p:extLst>
      <p:ext uri="{BB962C8B-B14F-4D97-AF65-F5344CB8AC3E}">
        <p14:creationId xmlns:p14="http://schemas.microsoft.com/office/powerpoint/2010/main" val="3417131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BE0BA-6DEB-084E-8D4E-4B4683824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9231"/>
          </a:xfrm>
        </p:spPr>
        <p:txBody>
          <a:bodyPr>
            <a:normAutofit/>
          </a:bodyPr>
          <a:lstStyle/>
          <a:p>
            <a:r>
              <a:rPr lang="ru-RU" b="1" dirty="0"/>
              <a:t>М</a:t>
            </a:r>
            <a:r>
              <a:rPr lang="en-US" b="1" dirty="0" err="1"/>
              <a:t>етод</a:t>
            </a:r>
            <a:r>
              <a:rPr lang="en-US" b="1" dirty="0"/>
              <a:t> count() 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78AED-1FEB-8643-BD8C-4CF8EA089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5032"/>
            <a:ext cx="9601200" cy="879232"/>
          </a:xfrm>
        </p:spPr>
        <p:txBody>
          <a:bodyPr/>
          <a:lstStyle/>
          <a:p>
            <a:r>
              <a:rPr lang="ru-RU" dirty="0"/>
              <a:t>Метод </a:t>
            </a:r>
            <a:r>
              <a:rPr lang="en-US" dirty="0"/>
              <a:t>count() </a:t>
            </a:r>
            <a:r>
              <a:rPr lang="ru-RU" dirty="0"/>
              <a:t>подсчитывает все вхождения элемента в последовательность. Отсутствие таких элементов не вызывает никаких проблем</a:t>
            </a:r>
            <a:r>
              <a:rPr lang="en-US" dirty="0"/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BE8D07-294D-CE43-94B8-309DDA5C2673}"/>
              </a:ext>
            </a:extLst>
          </p:cNvPr>
          <p:cNvSpPr/>
          <p:nvPr/>
        </p:nvSpPr>
        <p:spPr>
          <a:xfrm>
            <a:off x="2643554" y="231670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print("abcabc".count("b"))</a:t>
            </a:r>
          </a:p>
          <a:p>
            <a:endParaRPr lang="en-TJ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print('abcabc'.count("d"))</a:t>
            </a:r>
          </a:p>
        </p:txBody>
      </p:sp>
    </p:spTree>
    <p:extLst>
      <p:ext uri="{BB962C8B-B14F-4D97-AF65-F5344CB8AC3E}">
        <p14:creationId xmlns:p14="http://schemas.microsoft.com/office/powerpoint/2010/main" val="1326699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2BC57-C20D-AC43-A4E8-15B00159D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86761"/>
          </a:xfrm>
        </p:spPr>
        <p:txBody>
          <a:bodyPr>
            <a:normAutofit fontScale="90000"/>
          </a:bodyPr>
          <a:lstStyle/>
          <a:p>
            <a:r>
              <a:rPr lang="en-TJ" b="1" dirty="0"/>
              <a:t>оцените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37F2A0-0016-D649-B969-7B48C15775F5}"/>
              </a:ext>
            </a:extLst>
          </p:cNvPr>
          <p:cNvSpPr txBox="1"/>
          <p:nvPr/>
        </p:nvSpPr>
        <p:spPr>
          <a:xfrm>
            <a:off x="1024128" y="1734182"/>
            <a:ext cx="60981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TJ" b="1" dirty="0"/>
              <a:t>Задание 1</a:t>
            </a:r>
          </a:p>
          <a:p>
            <a:r>
              <a:rPr lang="en-TJ" dirty="0"/>
              <a:t>Каков ожидаемый результат следующего кода?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36A1C7-25EE-564D-875D-01241C85304D}"/>
              </a:ext>
            </a:extLst>
          </p:cNvPr>
          <p:cNvSpPr txBox="1"/>
          <p:nvPr/>
        </p:nvSpPr>
        <p:spPr>
          <a:xfrm>
            <a:off x="1024128" y="2431668"/>
            <a:ext cx="60981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s = 'yesteryears’ </a:t>
            </a:r>
          </a:p>
          <a:p>
            <a:r>
              <a:rPr lang="en-US" b="0" i="0" u="none" strike="noStrike" dirty="0" err="1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the_list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 = list(s) </a:t>
            </a:r>
          </a:p>
          <a:p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print(</a:t>
            </a:r>
            <a:r>
              <a:rPr lang="en-US" b="0" i="0" u="none" strike="noStrike" dirty="0" err="1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the_list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[3:6])</a:t>
            </a:r>
            <a:endParaRPr lang="en-TJ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CD7E3E-BD19-3B44-8F4B-73767724050D}"/>
              </a:ext>
            </a:extLst>
          </p:cNvPr>
          <p:cNvSpPr txBox="1"/>
          <p:nvPr/>
        </p:nvSpPr>
        <p:spPr>
          <a:xfrm>
            <a:off x="1024128" y="5128599"/>
            <a:ext cx="60981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for </a:t>
            </a:r>
            <a:r>
              <a:rPr lang="en-US" b="0" i="0" u="none" strike="noStrike" dirty="0" err="1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ch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 in "</a:t>
            </a:r>
            <a:r>
              <a:rPr lang="en-US" b="0" i="0" u="none" strike="noStrike" dirty="0" err="1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abc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": </a:t>
            </a:r>
          </a:p>
          <a:p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</a:rPr>
              <a:t>	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print(</a:t>
            </a:r>
            <a:r>
              <a:rPr lang="en-US" b="0" i="0" u="none" strike="noStrike" dirty="0" err="1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chr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b="0" i="0" u="none" strike="noStrike" dirty="0" err="1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ord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b="0" i="0" u="none" strike="noStrike" dirty="0" err="1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ch</a:t>
            </a:r>
            <a:r>
              <a:rPr lang="en-US" b="0" i="0" u="none" strike="noStrike" dirty="0">
                <a:solidFill>
                  <a:srgbClr val="333333"/>
                </a:solidFill>
                <a:effectLst/>
                <a:latin typeface="Courier New" panose="02070309020205020404" pitchFamily="49" charset="0"/>
              </a:rPr>
              <a:t>) + 1), end='')</a:t>
            </a:r>
            <a:endParaRPr lang="en-TJ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33E3AE-6FC8-9F4D-B635-364A1AF75D02}"/>
              </a:ext>
            </a:extLst>
          </p:cNvPr>
          <p:cNvSpPr txBox="1"/>
          <p:nvPr/>
        </p:nvSpPr>
        <p:spPr>
          <a:xfrm>
            <a:off x="1024128" y="4482268"/>
            <a:ext cx="60981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TJ" b="1" dirty="0"/>
              <a:t>Задание 2</a:t>
            </a:r>
          </a:p>
          <a:p>
            <a:r>
              <a:rPr lang="en-TJ" dirty="0"/>
              <a:t>Каков ожидаемый результат следующего кода?</a:t>
            </a:r>
          </a:p>
        </p:txBody>
      </p:sp>
    </p:spTree>
    <p:extLst>
      <p:ext uri="{BB962C8B-B14F-4D97-AF65-F5344CB8AC3E}">
        <p14:creationId xmlns:p14="http://schemas.microsoft.com/office/powerpoint/2010/main" val="40487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972C0-ABC2-FE45-9882-7E4B9233A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4062"/>
          </a:xfrm>
        </p:spPr>
        <p:txBody>
          <a:bodyPr>
            <a:normAutofit/>
          </a:bodyPr>
          <a:lstStyle/>
          <a:p>
            <a:r>
              <a:rPr lang="ru-RU" b="1" dirty="0"/>
              <a:t>М</a:t>
            </a:r>
            <a:r>
              <a:rPr lang="en-US" b="1" dirty="0" err="1"/>
              <a:t>етод</a:t>
            </a:r>
            <a:r>
              <a:rPr lang="en-US" b="1" dirty="0"/>
              <a:t> capitalize()</a:t>
            </a:r>
            <a:endParaRPr lang="en-TJ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21BA6-39D5-BE46-96D0-3B09DB2E7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529862"/>
            <a:ext cx="9601200" cy="253218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Метод </a:t>
            </a:r>
            <a:r>
              <a:rPr lang="en-US" dirty="0"/>
              <a:t>capitalize() </a:t>
            </a:r>
            <a:r>
              <a:rPr lang="ru-RU" dirty="0"/>
              <a:t>делает именно то, что </a:t>
            </a:r>
            <a:r>
              <a:rPr lang="en-TJ" dirty="0"/>
              <a:t>означает его название</a:t>
            </a:r>
            <a:r>
              <a:rPr lang="ru-RU" dirty="0"/>
              <a:t>: он создает новую строку, заполненную символами, взятыми из исходной строки, но пытается изменить их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если первым символом в строке является буква (примечание: первый символ – это элемент с индексом, равным 0, а не только первый видимый символ), он будет преобразован в верхний регистр;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все оставшиеся буквы из строки будут преобразованы в нижний регистр.</a:t>
            </a:r>
            <a:endParaRPr lang="en-TJ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D7F2AC-62D6-7047-A32E-6CD29C9F25EB}"/>
              </a:ext>
            </a:extLst>
          </p:cNvPr>
          <p:cNvSpPr/>
          <p:nvPr/>
        </p:nvSpPr>
        <p:spPr>
          <a:xfrm>
            <a:off x="3276600" y="4250848"/>
            <a:ext cx="715107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print('aBcD'.capitalize())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print("Alpha".capitalize())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print('ALPHA'.capitalize())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 Alpha'.capitalize())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print('123'.capitalize())</a:t>
            </a:r>
          </a:p>
          <a:p>
            <a:r>
              <a:rPr lang="en-TJ" dirty="0">
                <a:latin typeface="Consolas" panose="020B0609020204030204" pitchFamily="49" charset="0"/>
                <a:cs typeface="Consolas" panose="020B0609020204030204" pitchFamily="49" charset="0"/>
              </a:rPr>
              <a:t>print("αβγδ".capitalize())</a:t>
            </a:r>
          </a:p>
        </p:txBody>
      </p:sp>
    </p:spTree>
    <p:extLst>
      <p:ext uri="{BB962C8B-B14F-4D97-AF65-F5344CB8AC3E}">
        <p14:creationId xmlns:p14="http://schemas.microsoft.com/office/powerpoint/2010/main" val="39936170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4066</Words>
  <Application>Microsoft Macintosh PowerPoint</Application>
  <PresentationFormat>Widescreen</PresentationFormat>
  <Paragraphs>394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6" baseType="lpstr">
      <vt:lpstr>Arial</vt:lpstr>
      <vt:lpstr>Calibri</vt:lpstr>
      <vt:lpstr>Consolas</vt:lpstr>
      <vt:lpstr>Courier New</vt:lpstr>
      <vt:lpstr>Georgia</vt:lpstr>
      <vt:lpstr>Open Sans</vt:lpstr>
      <vt:lpstr>Tw Cen MT</vt:lpstr>
      <vt:lpstr>Tw Cen MT Condensed</vt:lpstr>
      <vt:lpstr>Wingdings 3</vt:lpstr>
      <vt:lpstr>Integral</vt:lpstr>
      <vt:lpstr>Основы программиро-вания на python Урок 9</vt:lpstr>
      <vt:lpstr>Как компьютеры понимают отдельные символы </vt:lpstr>
      <vt:lpstr>UNICODE</vt:lpstr>
      <vt:lpstr>строки – краткий обзор</vt:lpstr>
      <vt:lpstr>Операции над строками</vt:lpstr>
      <vt:lpstr>Методы строк- index()</vt:lpstr>
      <vt:lpstr>Метод count() </vt:lpstr>
      <vt:lpstr>оцените</vt:lpstr>
      <vt:lpstr>Метод capitalize()</vt:lpstr>
      <vt:lpstr>Метод endswith() </vt:lpstr>
      <vt:lpstr>Метод find()</vt:lpstr>
      <vt:lpstr>PowerPoint Presentation</vt:lpstr>
      <vt:lpstr>PowerPoint Presentation</vt:lpstr>
      <vt:lpstr>метод isalnum()</vt:lpstr>
      <vt:lpstr>Методы isalpha() и isdigit()</vt:lpstr>
      <vt:lpstr>методы islower(), isspace() и isupper() </vt:lpstr>
      <vt:lpstr>Метод join()</vt:lpstr>
      <vt:lpstr>методы lower() и upper()</vt:lpstr>
      <vt:lpstr>Метод replace()</vt:lpstr>
      <vt:lpstr>Метод rfind()</vt:lpstr>
      <vt:lpstr>Метод split()</vt:lpstr>
      <vt:lpstr>Метод startswith() и strip()</vt:lpstr>
      <vt:lpstr>Метод format()</vt:lpstr>
      <vt:lpstr>Оператор %</vt:lpstr>
      <vt:lpstr>Задание</vt:lpstr>
      <vt:lpstr>Задача 9.1</vt:lpstr>
      <vt:lpstr>Задача 9.2- Шифр Цезаря</vt:lpstr>
      <vt:lpstr>Задача 9.3-Шифр Цезаря: расшифровка сообщения </vt:lpstr>
      <vt:lpstr>Задача 9.4</vt:lpstr>
      <vt:lpstr>Задача 9.5- Валидатор IBAN</vt:lpstr>
      <vt:lpstr>Задача 9.6- Шифр Цезаря</vt:lpstr>
      <vt:lpstr>Задача 9.7- Полиндром</vt:lpstr>
      <vt:lpstr>9.8- Анаграмма</vt:lpstr>
      <vt:lpstr>Задача 9.9- Цифра жизни</vt:lpstr>
      <vt:lpstr>Задача 9.10- Угадай слово </vt:lpstr>
      <vt:lpstr>9.11- Судоку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программиро-вания на python Урок 9</dc:title>
  <dc:creator>Firuz Kosimov</dc:creator>
  <cp:lastModifiedBy>Firuz Kosimov</cp:lastModifiedBy>
  <cp:revision>6</cp:revision>
  <dcterms:created xsi:type="dcterms:W3CDTF">2022-03-05T01:13:09Z</dcterms:created>
  <dcterms:modified xsi:type="dcterms:W3CDTF">2022-03-06T02:55:13Z</dcterms:modified>
</cp:coreProperties>
</file>