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  <p:sldId id="284" r:id="rId17"/>
    <p:sldId id="282" r:id="rId18"/>
    <p:sldId id="283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8" r:id="rId31"/>
    <p:sldId id="285" r:id="rId32"/>
    <p:sldId id="286" r:id="rId33"/>
    <p:sldId id="287" r:id="rId34"/>
    <p:sldId id="289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69"/>
    <p:restoredTop sz="96197"/>
  </p:normalViewPr>
  <p:slideViewPr>
    <p:cSldViewPr snapToGrid="0" snapToObjects="1">
      <p:cViewPr varScale="1">
        <p:scale>
          <a:sx n="88" d="100"/>
          <a:sy n="88" d="100"/>
        </p:scale>
        <p:origin x="176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J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6A090-F076-EE4D-B7B1-95580F25A2E3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J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E70A8-6CFD-F647-A67E-30CC6E51097D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80581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010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004497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3841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2323486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446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190517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031155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446610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02675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1059245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8031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941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A28970-3E8F-46CD-A302-42EE83668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3EA531-4EA7-5948-8A07-AC3D61A6D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7164674" cy="5571066"/>
          </a:xfrm>
        </p:spPr>
        <p:txBody>
          <a:bodyPr>
            <a:normAutofit/>
          </a:bodyPr>
          <a:lstStyle/>
          <a:p>
            <a:r>
              <a:rPr lang="en-US" sz="6600" b="1" dirty="0" err="1">
                <a:solidFill>
                  <a:schemeClr val="tx1">
                    <a:alpha val="80000"/>
                  </a:schemeClr>
                </a:solidFill>
              </a:rPr>
              <a:t>Основы</a:t>
            </a:r>
            <a:r>
              <a:rPr lang="en-US" sz="66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6600" b="1" dirty="0" err="1">
                <a:solidFill>
                  <a:schemeClr val="tx1">
                    <a:alpha val="80000"/>
                  </a:schemeClr>
                </a:solidFill>
              </a:rPr>
              <a:t>программиро-вания</a:t>
            </a:r>
            <a:r>
              <a:rPr lang="en-US" sz="66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6600" b="1" dirty="0" err="1">
                <a:solidFill>
                  <a:schemeClr val="tx1">
                    <a:alpha val="80000"/>
                  </a:schemeClr>
                </a:solidFill>
              </a:rPr>
              <a:t>на</a:t>
            </a:r>
            <a:r>
              <a:rPr lang="en-US" sz="6600" b="1" dirty="0">
                <a:solidFill>
                  <a:schemeClr val="tx1">
                    <a:alpha val="80000"/>
                  </a:schemeClr>
                </a:solidFill>
              </a:rPr>
              <a:t> python</a:t>
            </a:r>
            <a:br>
              <a:rPr lang="en-TJ" sz="66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en-TJ" sz="6600" dirty="0">
                <a:solidFill>
                  <a:schemeClr val="tx1">
                    <a:alpha val="80000"/>
                  </a:schemeClr>
                </a:solidFill>
              </a:rPr>
              <a:t>Тема 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A3FF5-62E1-BF49-BD9A-AE45E77523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1608" y="643467"/>
            <a:ext cx="3096926" cy="5571066"/>
          </a:xfrm>
        </p:spPr>
        <p:txBody>
          <a:bodyPr>
            <a:normAutofit/>
          </a:bodyPr>
          <a:lstStyle/>
          <a:p>
            <a:r>
              <a:rPr lang="ru-RU" sz="2000" dirty="0"/>
              <a:t>П</a:t>
            </a:r>
            <a:r>
              <a:rPr lang="en-US" sz="2000" dirty="0" err="1"/>
              <a:t>оследовательные</a:t>
            </a:r>
            <a:r>
              <a:rPr lang="en-US" sz="2000" dirty="0"/>
              <a:t> </a:t>
            </a:r>
            <a:r>
              <a:rPr lang="en-US" sz="2000" dirty="0" err="1"/>
              <a:t>типы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изменяемость</a:t>
            </a:r>
            <a:r>
              <a:rPr lang="en-US" sz="2000" dirty="0"/>
              <a:t>; </a:t>
            </a:r>
            <a:r>
              <a:rPr lang="en-US" sz="2000" dirty="0" err="1"/>
              <a:t>кортежы</a:t>
            </a:r>
            <a:r>
              <a:rPr lang="en-US" sz="2000" dirty="0"/>
              <a:t>, </a:t>
            </a:r>
            <a:r>
              <a:rPr lang="en-US" sz="2000" dirty="0" err="1"/>
              <a:t>словари</a:t>
            </a:r>
            <a:r>
              <a:rPr lang="en-US" sz="2000" dirty="0"/>
              <a:t>, </a:t>
            </a:r>
            <a:r>
              <a:rPr lang="en-US" sz="2000" dirty="0" err="1"/>
              <a:t>наборы</a:t>
            </a:r>
            <a:r>
              <a:rPr lang="en-US" sz="2000" dirty="0"/>
              <a:t> </a:t>
            </a:r>
            <a:r>
              <a:rPr lang="en-TJ" sz="2000" dirty="0"/>
              <a:t>и их методы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7AE7893-212D-45CB-A5B0-AE377389A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162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64E97-CCEC-6442-8FB3-D02326530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1556"/>
          </a:xfrm>
        </p:spPr>
        <p:txBody>
          <a:bodyPr>
            <a:normAutofit/>
          </a:bodyPr>
          <a:lstStyle/>
          <a:p>
            <a:r>
              <a:rPr lang="ru-RU" b="1" dirty="0"/>
              <a:t>К</a:t>
            </a:r>
            <a:r>
              <a:rPr lang="en-US" b="1" dirty="0" err="1"/>
              <a:t>ак</a:t>
            </a:r>
            <a:r>
              <a:rPr lang="en-US" b="1" dirty="0"/>
              <a:t> </a:t>
            </a:r>
            <a:r>
              <a:rPr lang="en-US" b="1" dirty="0" err="1"/>
              <a:t>использовать</a:t>
            </a:r>
            <a:r>
              <a:rPr lang="en-US" b="1" dirty="0"/>
              <a:t> </a:t>
            </a:r>
            <a:r>
              <a:rPr lang="en-US" b="1" dirty="0" err="1"/>
              <a:t>словари</a:t>
            </a:r>
            <a:r>
              <a:rPr lang="en-US" b="1" dirty="0"/>
              <a:t>?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055AC9-6D3C-054B-9E2D-0FE0EF7886D4}"/>
              </a:ext>
            </a:extLst>
          </p:cNvPr>
          <p:cNvSpPr/>
          <p:nvPr/>
        </p:nvSpPr>
        <p:spPr>
          <a:xfrm>
            <a:off x="1475678" y="1674674"/>
            <a:ext cx="94971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dictionary = {"cat" : "chat", "dog" :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chien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", "horse" : "cheval"} words = ['cat', 'lion', 'horse’] </a:t>
            </a:r>
          </a:p>
          <a:p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word in words: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if word in dictionary: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print(word, "-&gt;", dictionary[word])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else: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print(word, "is not in dictionary")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AAF079-78EE-0F47-9811-5F0354F82408}"/>
              </a:ext>
            </a:extLst>
          </p:cNvPr>
          <p:cNvSpPr/>
          <p:nvPr/>
        </p:nvSpPr>
        <p:spPr>
          <a:xfrm>
            <a:off x="1609493" y="4536995"/>
            <a:ext cx="761256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этого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коды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выгледит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следующим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образом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cat -&gt; chat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lion is not in dictionary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horse -&gt; cheval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051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30560-9F6C-054E-A1F6-76CC72E3B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306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</a:t>
            </a:r>
            <a:r>
              <a:rPr lang="en-US" b="1" dirty="0" err="1"/>
              <a:t>ак</a:t>
            </a:r>
            <a:r>
              <a:rPr lang="en-US" b="1" dirty="0"/>
              <a:t> </a:t>
            </a:r>
            <a:r>
              <a:rPr lang="en-US" b="1" dirty="0" err="1"/>
              <a:t>использовать</a:t>
            </a:r>
            <a:r>
              <a:rPr lang="en-US" b="1" dirty="0"/>
              <a:t> </a:t>
            </a:r>
            <a:r>
              <a:rPr lang="en-US" b="1" dirty="0" err="1"/>
              <a:t>словари</a:t>
            </a:r>
            <a:r>
              <a:rPr lang="en-US" b="1" dirty="0"/>
              <a:t>: </a:t>
            </a:r>
            <a:r>
              <a:rPr lang="en-US" b="1" dirty="0" err="1"/>
              <a:t>метод</a:t>
            </a:r>
            <a:r>
              <a:rPr lang="en-US" b="1" dirty="0"/>
              <a:t> keys()</a:t>
            </a:r>
            <a:br>
              <a:rPr lang="en-US" b="1" dirty="0"/>
            </a:b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151DBD-D3F9-8F46-A796-67101467E8BC}"/>
              </a:ext>
            </a:extLst>
          </p:cNvPr>
          <p:cNvSpPr/>
          <p:nvPr/>
        </p:nvSpPr>
        <p:spPr>
          <a:xfrm>
            <a:off x="1520282" y="1811172"/>
            <a:ext cx="994317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dictionary = {"cat" : "chat", "dog" : "chien", "horse" : "cheval"}</a:t>
            </a:r>
          </a:p>
          <a:p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for key in dictionary.keys():</a:t>
            </a:r>
          </a:p>
          <a:p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print(key, "-&gt;", dictionary[key])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AFBCC5-A312-EA41-9785-08F73DB34E58}"/>
              </a:ext>
            </a:extLst>
          </p:cNvPr>
          <p:cNvSpPr/>
          <p:nvPr/>
        </p:nvSpPr>
        <p:spPr>
          <a:xfrm>
            <a:off x="1674180" y="4326002"/>
            <a:ext cx="23903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horse -&gt; cheval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dog -&gt;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chien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cat -&gt; chat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912068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95FED-76E0-014D-BBB7-4B21E173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3068"/>
          </a:xfrm>
        </p:spPr>
        <p:txBody>
          <a:bodyPr>
            <a:normAutofit/>
          </a:bodyPr>
          <a:lstStyle/>
          <a:p>
            <a:r>
              <a:rPr lang="ru-RU" b="1" dirty="0"/>
              <a:t>Ф</a:t>
            </a:r>
            <a:r>
              <a:rPr lang="en-US" b="1" dirty="0" err="1"/>
              <a:t>ункция</a:t>
            </a:r>
            <a:r>
              <a:rPr lang="en-US" b="1" dirty="0"/>
              <a:t> sorted()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D1578CE-78EB-6542-9BDD-2D599C0C9E2F}"/>
              </a:ext>
            </a:extLst>
          </p:cNvPr>
          <p:cNvSpPr/>
          <p:nvPr/>
        </p:nvSpPr>
        <p:spPr>
          <a:xfrm>
            <a:off x="1371599" y="1698769"/>
            <a:ext cx="950083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В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ы хотите, чтобы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словарь был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отсортирован? Просто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добавьте в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цикл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for,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чтобы получить такую форму: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key in sorted(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dictionary.keys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()):</a:t>
            </a:r>
          </a:p>
          <a:p>
            <a:br>
              <a:rPr lang="en-US" dirty="0"/>
            </a:b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Функция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sorted()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хорошо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этим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справляется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-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будет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выгледить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слкдующим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образом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cat -&gt; chat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dog -&gt;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chien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horse -&gt; cheval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63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95886-C3B1-FC45-B4D4-9ACE6DA98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0449" y="295507"/>
            <a:ext cx="9601200" cy="830766"/>
          </a:xfrm>
        </p:spPr>
        <p:txBody>
          <a:bodyPr>
            <a:normAutofit/>
          </a:bodyPr>
          <a:lstStyle/>
          <a:p>
            <a:r>
              <a:rPr lang="ru-RU" b="1" dirty="0"/>
              <a:t>М</a:t>
            </a:r>
            <a:r>
              <a:rPr lang="en-TJ" b="1" dirty="0"/>
              <a:t>етоды items() и values()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D1F79E-D0D2-0A42-8C25-AC0B0719B1FA}"/>
              </a:ext>
            </a:extLst>
          </p:cNvPr>
          <p:cNvSpPr/>
          <p:nvPr/>
        </p:nvSpPr>
        <p:spPr>
          <a:xfrm>
            <a:off x="1271240" y="1039692"/>
            <a:ext cx="10738624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Другой способ основан на использовании метода словаря с именем </a:t>
            </a:r>
            <a:r>
              <a:rPr lang="en-US" dirty="0"/>
              <a:t>items(). </a:t>
            </a:r>
            <a:r>
              <a:rPr lang="ru-RU" dirty="0"/>
              <a:t>Метод возвращает кортежи (это первый пример, когда кортежи представляют собой нечто большее, чем просто пример самих себя), где каждый кортеж представляет собой пару "ключ-значение". Вот как это работает:</a:t>
            </a:r>
          </a:p>
          <a:p>
            <a:r>
              <a:rPr lang="en-TJ" sz="1400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dictionary = {"cat" : "chat", "dog" : "chien", "horse" : "cheval"}</a:t>
            </a:r>
            <a:endParaRPr lang="en-TJ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J" sz="1400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TJ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J" sz="1400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english, french in dictionary.items():</a:t>
            </a:r>
            <a:endParaRPr lang="en-TJ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J" sz="1400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print(english, "-&gt;", french)</a:t>
            </a:r>
            <a:br>
              <a:rPr lang="en-TJ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TJ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Обратите внимание на то, как кортеж использовался </a:t>
            </a:r>
            <a:r>
              <a:rPr lang="en-TJ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чтоб присвоить значения аеременным</a:t>
            </a:r>
            <a:r>
              <a:rPr lang="en-US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 печатает:</a:t>
            </a:r>
            <a:endParaRPr lang="en-TJ" sz="1400" dirty="0">
              <a:solidFill>
                <a:srgbClr val="222222"/>
              </a:solidFill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TJ" sz="1400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 -&gt; chat</a:t>
            </a:r>
            <a:endParaRPr lang="en-TJ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J" sz="1400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dog -&gt; chien</a:t>
            </a:r>
            <a:endParaRPr lang="en-TJ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J" sz="1400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horse -&gt; cheval</a:t>
            </a:r>
            <a:br>
              <a:rPr lang="en-TJ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TJ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Существует также метод с именем </a:t>
            </a:r>
            <a:r>
              <a:rPr lang="en-US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values(), </a:t>
            </a:r>
            <a:r>
              <a:rPr lang="ru-RU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который работает аналогично </a:t>
            </a:r>
            <a:r>
              <a:rPr lang="en-US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keys(), </a:t>
            </a:r>
            <a:r>
              <a:rPr lang="ru-RU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 возвращает значения.</a:t>
            </a:r>
            <a:r>
              <a:rPr lang="en-TJ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Вот простой пример:</a:t>
            </a:r>
            <a:endParaRPr lang="en-TJ" sz="1400" dirty="0">
              <a:solidFill>
                <a:srgbClr val="222222"/>
              </a:solidFill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TJ" sz="1400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dictionary = {"cat" : "chat", "dog" : "chien", "horse" : "cheval"}</a:t>
            </a:r>
            <a:endParaRPr lang="en-TJ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J" sz="1400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TJ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J" sz="1400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french in dictionary.values():</a:t>
            </a:r>
            <a:endParaRPr lang="en-TJ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J" sz="1400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print(french)</a:t>
            </a:r>
            <a:br>
              <a:rPr lang="en-TJ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TJ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Поскольку словарь не может автоматически найти ключ для заданного значения, роль этого метода довольно ограничена.</a:t>
            </a:r>
            <a:r>
              <a:rPr lang="en-TJ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Вот ожидаемый результат:</a:t>
            </a:r>
            <a:endParaRPr lang="en-TJ" sz="1400" dirty="0">
              <a:solidFill>
                <a:srgbClr val="222222"/>
              </a:solidFill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TJ" sz="1400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cheval</a:t>
            </a:r>
            <a:endParaRPr lang="en-TJ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J" sz="1400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chien</a:t>
            </a:r>
            <a:endParaRPr lang="en-TJ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J" sz="1400" dirty="0">
                <a:solidFill>
                  <a:srgbClr val="333333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chat</a:t>
            </a:r>
            <a:endParaRPr lang="en-TJ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313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822A6-410D-6144-B67F-D6C1A58EA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199" y="685799"/>
            <a:ext cx="10749024" cy="875371"/>
          </a:xfrm>
        </p:spPr>
        <p:txBody>
          <a:bodyPr>
            <a:normAutofit fontScale="90000"/>
          </a:bodyPr>
          <a:lstStyle/>
          <a:p>
            <a:r>
              <a:rPr lang="ru-RU" dirty="0"/>
              <a:t>И</a:t>
            </a:r>
            <a:r>
              <a:rPr lang="en-TJ" dirty="0"/>
              <a:t>зменение и добавление значений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92E73C-B342-264A-BBC1-475499774668}"/>
              </a:ext>
            </a:extLst>
          </p:cNvPr>
          <p:cNvSpPr/>
          <p:nvPr/>
        </p:nvSpPr>
        <p:spPr>
          <a:xfrm>
            <a:off x="1219199" y="1561170"/>
            <a:ext cx="1011043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Присвоить новое значение существующему ключу очень просто: поскольку словари полностью изменяемы, нет никаких препятствий для их изменения.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Мы заменим значение "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chat"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на "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minou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",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что не очень точно, но в нашем примере будет хорошо работать.</a:t>
            </a:r>
          </a:p>
          <a:p>
            <a:endParaRPr lang="en-US" sz="1400" dirty="0">
              <a:solidFill>
                <a:srgbClr val="333333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	dictionary = {"cat" : "chat", "dog" : "</a:t>
            </a:r>
            <a:r>
              <a:rPr lang="en-US" sz="14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chien</a:t>
            </a:r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", "horse" : "cheval"} </a:t>
            </a:r>
          </a:p>
          <a:p>
            <a:pPr lvl="1"/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dictionary['cat'] = '</a:t>
            </a:r>
            <a:r>
              <a:rPr lang="en-US" sz="14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minou</a:t>
            </a:r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’ </a:t>
            </a:r>
          </a:p>
          <a:p>
            <a:pPr lvl="1"/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print(dictionary)</a:t>
            </a:r>
          </a:p>
          <a:p>
            <a:pPr lvl="1"/>
            <a:endParaRPr lang="en-US" sz="1400" dirty="0">
              <a:solidFill>
                <a:srgbClr val="333333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{'dog': '</a:t>
            </a:r>
            <a:r>
              <a:rPr lang="en-US" sz="14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chien</a:t>
            </a:r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', 'horse': 'cheval', 'cat': '</a:t>
            </a:r>
            <a:r>
              <a:rPr lang="en-US" sz="14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minou</a:t>
            </a:r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'}</a:t>
            </a:r>
            <a:br>
              <a:rPr lang="en-US" dirty="0"/>
            </a:b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794535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04C8-787A-724E-BACD-3DE74DEF0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41917"/>
          </a:xfrm>
        </p:spPr>
        <p:txBody>
          <a:bodyPr/>
          <a:lstStyle/>
          <a:p>
            <a:r>
              <a:rPr lang="ru-RU" dirty="0"/>
              <a:t>Д</a:t>
            </a:r>
            <a:r>
              <a:rPr lang="en-TJ" dirty="0"/>
              <a:t>обавление ключей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F6EB4F-1306-364A-B632-3A0D69213EE0}"/>
              </a:ext>
            </a:extLst>
          </p:cNvPr>
          <p:cNvSpPr/>
          <p:nvPr/>
        </p:nvSpPr>
        <p:spPr>
          <a:xfrm>
            <a:off x="1371600" y="1801773"/>
            <a:ext cx="10326029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Добавить новую пару "ключ-значение" в словарь так же просто, как изменить значение — вам нужно только присвоить значение новому, ранее не существовавшему ключу.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Примечание: это совсем другое поведение по сравнению со списками, которые не позволяют присваивать значения несуществующим индексам.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Давайте добавим в словарь новую пару слов — немного странную, но все же допустимую: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pPr lvl="1"/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dictionary = {"cat" : "chat", "dog" : "</a:t>
            </a:r>
            <a:r>
              <a:rPr lang="en-US" sz="14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chien</a:t>
            </a:r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", "horse" : "cheval"} </a:t>
            </a:r>
          </a:p>
          <a:p>
            <a:pPr lvl="1"/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dictionary['swan'] = '</a:t>
            </a:r>
            <a:r>
              <a:rPr lang="en-US" sz="14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cygne</a:t>
            </a:r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’ </a:t>
            </a:r>
          </a:p>
          <a:p>
            <a:pPr lvl="1"/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print(dictionary)</a:t>
            </a:r>
          </a:p>
          <a:p>
            <a:br>
              <a:rPr lang="en-US" dirty="0"/>
            </a:b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pPr lvl="1"/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{'swan': '</a:t>
            </a:r>
            <a:r>
              <a:rPr lang="en-US" sz="14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cygne</a:t>
            </a:r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', 'horse': 'cheval', 'dog': '</a:t>
            </a:r>
            <a:r>
              <a:rPr lang="en-US" sz="14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chien</a:t>
            </a:r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', 'cat': 'chat’}</a:t>
            </a:r>
            <a:br>
              <a:rPr lang="en-US" dirty="0"/>
            </a:br>
            <a:endParaRPr lang="en-US" dirty="0"/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 также можете вставить элемент в словарь с помощью метода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update(),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например: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TJ" sz="1400" dirty="0">
                <a:solidFill>
                  <a:srgbClr val="222222"/>
                </a:solidFill>
                <a:latin typeface="Open Sans" panose="020B0606030504020204" pitchFamily="34" charset="0"/>
                <a:cs typeface="Times New Roman" panose="02020603050405020304" pitchFamily="18" charset="0"/>
              </a:rPr>
              <a:t>	</a:t>
            </a:r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dictionary = {"cat" : "chat", "dog" : "</a:t>
            </a:r>
            <a:r>
              <a:rPr lang="en-US" sz="14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chien</a:t>
            </a:r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", "horse" : "cheval"} </a:t>
            </a:r>
          </a:p>
          <a:p>
            <a:pPr lvl="1"/>
            <a:r>
              <a:rPr lang="en-US" sz="14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dictionary.update</a:t>
            </a:r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({"duck" : "canard"}) </a:t>
            </a:r>
          </a:p>
          <a:p>
            <a:pPr lvl="1"/>
            <a:r>
              <a:rPr lang="en-US" sz="14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print(dictionary)</a:t>
            </a:r>
            <a:endParaRPr lang="en-TJ" sz="1400" dirty="0">
              <a:solidFill>
                <a:srgbClr val="333333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1039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E0CFA-CB82-6C4A-BFEC-C29387F18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86161"/>
          </a:xfrm>
        </p:spPr>
        <p:txBody>
          <a:bodyPr/>
          <a:lstStyle/>
          <a:p>
            <a:r>
              <a:rPr lang="ru-RU" dirty="0"/>
              <a:t>У</a:t>
            </a:r>
            <a:r>
              <a:rPr lang="en-TJ" dirty="0"/>
              <a:t>даление ключей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7D3369-145C-154A-80E4-E46AE2782E85}"/>
              </a:ext>
            </a:extLst>
          </p:cNvPr>
          <p:cNvSpPr/>
          <p:nvPr/>
        </p:nvSpPr>
        <p:spPr>
          <a:xfrm>
            <a:off x="1371599" y="1471961"/>
            <a:ext cx="10593659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Можете ли вы догадаться, как удалить ключ из словаря?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Примечание. Удаление ключа всегда приводит к удалению связанного с ним значения. Значения не могут существовать без своих ключей. Это делается с помощью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 команды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del.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Например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r>
              <a:rPr lang="en-US" sz="16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dictionary = {"cat" : "chat", "dog" : "</a:t>
            </a:r>
            <a:r>
              <a:rPr lang="en-US" sz="16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chien</a:t>
            </a:r>
            <a:r>
              <a:rPr lang="en-US" sz="16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", "horse" : "cheval"} </a:t>
            </a:r>
          </a:p>
          <a:p>
            <a:r>
              <a:rPr lang="en-US" sz="16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del dictionary['dog’] </a:t>
            </a:r>
          </a:p>
          <a:p>
            <a:r>
              <a:rPr lang="en-US" sz="16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print(dictionary)</a:t>
            </a:r>
          </a:p>
          <a:p>
            <a:endParaRPr lang="en-TJ" b="1" dirty="0"/>
          </a:p>
          <a:p>
            <a:r>
              <a:rPr lang="ru-RU" dirty="0"/>
              <a:t>Примечание. Удаление несуществующего ключа вызывает ошибку. Пример выводит: </a:t>
            </a:r>
          </a:p>
          <a:p>
            <a:r>
              <a:rPr lang="en-US" sz="16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{'cat': 'chat', 'horse': 'cheval'}</a:t>
            </a:r>
            <a:br>
              <a:rPr lang="en-US" dirty="0"/>
            </a:br>
            <a:br>
              <a:rPr lang="en-US" dirty="0"/>
            </a:b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Чтобы удалить последний элемент словаря, вы можете использовать метод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popitem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():</a:t>
            </a:r>
          </a:p>
          <a:p>
            <a:r>
              <a:rPr lang="en-US" sz="1400" dirty="0">
                <a:solidFill>
                  <a:srgbClr val="222222"/>
                </a:solidFill>
                <a:latin typeface="Open Sans" panose="020B0606030504020204" pitchFamily="34" charset="0"/>
                <a:cs typeface="Times New Roman" panose="02020603050405020304" pitchFamily="18" charset="0"/>
              </a:rPr>
              <a:t>	</a:t>
            </a:r>
            <a:r>
              <a:rPr lang="en-US" sz="16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dictionary = {"cat" : "chat", "dog" : "</a:t>
            </a:r>
            <a:r>
              <a:rPr lang="en-US" sz="16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chien</a:t>
            </a:r>
            <a:r>
              <a:rPr lang="en-US" sz="16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", "horse" : "cheval"} </a:t>
            </a:r>
          </a:p>
          <a:p>
            <a:pPr lvl="1"/>
            <a:r>
              <a:rPr lang="en-US" sz="16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dictionary.popitem</a:t>
            </a:r>
            <a:r>
              <a:rPr lang="en-US" sz="16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() </a:t>
            </a:r>
          </a:p>
          <a:p>
            <a:pPr lvl="1"/>
            <a:r>
              <a:rPr lang="en-US" sz="16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print(dictionary) # outputs: {'cat' : 'chat', 'dog' : ‘</a:t>
            </a:r>
            <a:r>
              <a:rPr lang="en-US" sz="1600" dirty="0" err="1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chien</a:t>
            </a:r>
            <a:r>
              <a:rPr lang="en-US" sz="1600" dirty="0">
                <a:solidFill>
                  <a:srgbClr val="333333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’}</a:t>
            </a:r>
            <a:endParaRPr lang="en-TJ" sz="1600" dirty="0">
              <a:solidFill>
                <a:srgbClr val="333333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873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5A2D6-BDFD-5047-935D-7D0785A6E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19976"/>
          </a:xfrm>
        </p:spPr>
        <p:txBody>
          <a:bodyPr>
            <a:normAutofit/>
          </a:bodyPr>
          <a:lstStyle/>
          <a:p>
            <a:r>
              <a:rPr lang="en-US" b="1" dirty="0" err="1"/>
              <a:t>Сценарий</a:t>
            </a:r>
            <a:r>
              <a:rPr lang="en-US" b="1" dirty="0"/>
              <a:t> </a:t>
            </a:r>
            <a:r>
              <a:rPr lang="en-US" b="1" dirty="0" err="1"/>
              <a:t>для</a:t>
            </a:r>
            <a:r>
              <a:rPr lang="en-US" b="1" dirty="0"/>
              <a:t> </a:t>
            </a:r>
            <a:r>
              <a:rPr lang="en-US" b="1" dirty="0" err="1"/>
              <a:t>Лаб</a:t>
            </a:r>
            <a:r>
              <a:rPr lang="en-US" b="1" dirty="0"/>
              <a:t> 8.1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9D05E5-B124-C244-9FDF-2C520FB3B5CE}"/>
              </a:ext>
            </a:extLst>
          </p:cNvPr>
          <p:cNvSpPr/>
          <p:nvPr/>
        </p:nvSpPr>
        <p:spPr>
          <a:xfrm>
            <a:off x="1371599" y="1605776"/>
            <a:ext cx="1039293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Мы подготовили простой пример, показывающий, как кортежи и словари могут работать вместе.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Представим себе следующую задачу: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вам нужна программа для оценки средних баллов студентов;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программа должна запросить имя учащегося, а затем его/ее единственную оценку;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имена можно вводить в любом порядке;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ввод пустого имени завершает ввод данных;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затем должен быть выдан список всех имен вместе с рассчитанным средним баллом.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452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51159E-6EFB-3B4A-8B39-B44FAD39D1C4}"/>
              </a:ext>
            </a:extLst>
          </p:cNvPr>
          <p:cNvSpPr/>
          <p:nvPr/>
        </p:nvSpPr>
        <p:spPr>
          <a:xfrm>
            <a:off x="1003609" y="654745"/>
            <a:ext cx="1056020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school_class = {}</a:t>
            </a:r>
          </a:p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while True:</a:t>
            </a:r>
          </a:p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name = input("Enter the student's name (or type exit to stop): ")</a:t>
            </a:r>
          </a:p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if name == 'exit':</a:t>
            </a:r>
          </a:p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    break</a:t>
            </a:r>
          </a:p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score = int(input("Enter the student's score (0-10): "))</a:t>
            </a:r>
          </a:p>
          <a:p>
            <a:pPr lvl="1"/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if name in school_class:</a:t>
            </a:r>
          </a:p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    school_class[name] += (score,)</a:t>
            </a:r>
          </a:p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else:</a:t>
            </a:r>
          </a:p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    school_class[name] = (score,)</a:t>
            </a:r>
          </a:p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for name in sorted(school_class.keys()):</a:t>
            </a:r>
          </a:p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adding = 0</a:t>
            </a:r>
          </a:p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counter = 0</a:t>
            </a:r>
          </a:p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for score in school_class[name]:</a:t>
            </a:r>
          </a:p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    adding += score</a:t>
            </a:r>
          </a:p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    counter += 1</a:t>
            </a:r>
          </a:p>
          <a:p>
            <a:pPr lvl="1"/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    print(name, ":", adding / counter)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EC710A-0032-DE4D-A7A3-B11797105000}"/>
              </a:ext>
            </a:extLst>
          </p:cNvPr>
          <p:cNvSpPr txBox="1"/>
          <p:nvPr/>
        </p:nvSpPr>
        <p:spPr>
          <a:xfrm>
            <a:off x="2527610" y="6110868"/>
            <a:ext cx="7136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J" dirty="0">
                <a:solidFill>
                  <a:srgbClr val="FF0000"/>
                </a:solidFill>
              </a:rPr>
              <a:t>Домашняя работа переписать этот код используя списки а не кортежи</a:t>
            </a:r>
          </a:p>
        </p:txBody>
      </p:sp>
    </p:spTree>
    <p:extLst>
      <p:ext uri="{BB962C8B-B14F-4D97-AF65-F5344CB8AC3E}">
        <p14:creationId xmlns:p14="http://schemas.microsoft.com/office/powerpoint/2010/main" val="907121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9389F-1887-CA41-95FD-1402DE231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858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</a:t>
            </a:r>
            <a:r>
              <a:rPr lang="en-US" b="1" dirty="0" err="1"/>
              <a:t>сновные</a:t>
            </a:r>
            <a:r>
              <a:rPr lang="en-US" b="1" dirty="0"/>
              <a:t> </a:t>
            </a:r>
            <a:r>
              <a:rPr lang="en-US" b="1" dirty="0" err="1"/>
              <a:t>выводы</a:t>
            </a:r>
            <a:r>
              <a:rPr lang="en-US" b="1" dirty="0"/>
              <a:t>: </a:t>
            </a:r>
            <a:r>
              <a:rPr lang="en-US" b="1" dirty="0" err="1"/>
              <a:t>кортежи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1607B4-A113-AB42-8A1D-F01A59BC2F12}"/>
              </a:ext>
            </a:extLst>
          </p:cNvPr>
          <p:cNvSpPr/>
          <p:nvPr/>
        </p:nvSpPr>
        <p:spPr>
          <a:xfrm>
            <a:off x="1371599" y="1507185"/>
            <a:ext cx="1035948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1. </a:t>
            </a:r>
            <a:r>
              <a:rPr lang="ru-RU" b="1" dirty="0">
                <a:solidFill>
                  <a:srgbClr val="222222"/>
                </a:solidFill>
                <a:latin typeface="Open Sans" panose="020B0606030504020204" pitchFamily="34" charset="0"/>
              </a:rPr>
              <a:t>Кортежи –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это упорядоченные и неизменяемые наборы данных. Их можно рассматривать как неизменяемые списки. Они пишутся в круглых скобках: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TJ" b="1" dirty="0">
                <a:solidFill>
                  <a:srgbClr val="222222"/>
                </a:solidFill>
                <a:latin typeface="Open Sans" panose="020B0606030504020204" pitchFamily="34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myTuple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(1, 2, True, "a string", (3, 4), [5, 6], None)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myTuple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</a:t>
            </a:r>
          </a:p>
          <a:p>
            <a:pPr lvl="1"/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[1, 2, True, "a string", (3, 4), [5, 6], None]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myList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Каждый элемент кортежа может быть разного типа (например, целые числа, строки, логические значения и т. д.). Более того, кортежи могут содержать другие кортежи или списки (и наоборот).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2CCD32-78D7-844B-8EE5-51B795477FD9}"/>
              </a:ext>
            </a:extLst>
          </p:cNvPr>
          <p:cNvSpPr/>
          <p:nvPr/>
        </p:nvSpPr>
        <p:spPr>
          <a:xfrm>
            <a:off x="1371599" y="4138213"/>
            <a:ext cx="97907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2.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можете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создать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пустой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кортеж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pPr lvl="1"/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emptyTuple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()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print(type(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emptyTuple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)) # outputs: &lt;class 'tuple'&gt;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179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DCA9C-4CA8-4C47-9FDA-6F1AD5945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220"/>
          </a:xfrm>
        </p:spPr>
        <p:txBody>
          <a:bodyPr>
            <a:normAutofit fontScale="90000"/>
          </a:bodyPr>
          <a:lstStyle/>
          <a:p>
            <a:r>
              <a:rPr lang="ru-RU" sz="5400" b="1" dirty="0"/>
              <a:t>П</a:t>
            </a:r>
            <a:r>
              <a:rPr lang="en-US" sz="5400" b="1" dirty="0" err="1"/>
              <a:t>оследовательные</a:t>
            </a:r>
            <a:r>
              <a:rPr lang="en-US" sz="5400" b="1" dirty="0"/>
              <a:t> </a:t>
            </a:r>
            <a:r>
              <a:rPr lang="en-US" sz="5400" b="1" dirty="0" err="1"/>
              <a:t>типы</a:t>
            </a:r>
            <a:r>
              <a:rPr lang="en-US" sz="5400" b="1" dirty="0"/>
              <a:t> </a:t>
            </a:r>
            <a:r>
              <a:rPr lang="en-US" sz="5400" b="1" dirty="0" err="1"/>
              <a:t>и</a:t>
            </a:r>
            <a:r>
              <a:rPr lang="en-US" sz="5400" b="1" dirty="0"/>
              <a:t> </a:t>
            </a:r>
            <a:r>
              <a:rPr lang="en-US" sz="5400" b="1" dirty="0" err="1"/>
              <a:t>изменяемость</a:t>
            </a:r>
            <a:br>
              <a:rPr lang="en-US" b="1" dirty="0"/>
            </a:b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33D14-CF2A-8D42-B59B-636FF0DB7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60810"/>
            <a:ext cx="9601200" cy="4886202"/>
          </a:xfrm>
        </p:spPr>
        <p:txBody>
          <a:bodyPr>
            <a:normAutofit lnSpcReduction="10000"/>
          </a:bodyPr>
          <a:lstStyle/>
          <a:p>
            <a:r>
              <a:rPr lang="en-TJ" dirty="0"/>
              <a:t>П</a:t>
            </a:r>
            <a:r>
              <a:rPr lang="ru-RU" dirty="0" err="1"/>
              <a:t>оследовательности</a:t>
            </a:r>
            <a:r>
              <a:rPr lang="ru-RU" dirty="0"/>
              <a:t> — это тип данных в </a:t>
            </a:r>
            <a:r>
              <a:rPr lang="en-US" dirty="0"/>
              <a:t>Python, </a:t>
            </a:r>
            <a:r>
              <a:rPr lang="ru-RU" dirty="0"/>
              <a:t>который может хранить более одного значения (или менее одного, так как последовательность может быть пустой), и эти значения можно просматривать последовательно (отсюда и название), элемент за элементом.</a:t>
            </a:r>
          </a:p>
          <a:p>
            <a:r>
              <a:rPr lang="ru-RU" dirty="0"/>
              <a:t>Второе понятие — изменяемость — это свойство любых данных </a:t>
            </a:r>
            <a:r>
              <a:rPr lang="en-US" dirty="0"/>
              <a:t>Python, </a:t>
            </a:r>
            <a:r>
              <a:rPr lang="ru-RU" dirty="0"/>
              <a:t>описывающее их готовность к свободному изменению во время выполнения программы. Существует два типа данных </a:t>
            </a:r>
            <a:r>
              <a:rPr lang="en-US" dirty="0"/>
              <a:t>Python: </a:t>
            </a:r>
            <a:r>
              <a:rPr lang="ru-RU" dirty="0"/>
              <a:t>изменяемые и неизменяемые.</a:t>
            </a:r>
          </a:p>
          <a:p>
            <a:r>
              <a:rPr lang="ru-RU" dirty="0"/>
              <a:t>Изменяемые данные можно свободно обновлять в любое время — мы называем такую операцию на месте.</a:t>
            </a:r>
          </a:p>
          <a:p>
            <a:r>
              <a:rPr lang="en-US" dirty="0" err="1"/>
              <a:t>list.append</a:t>
            </a:r>
            <a:r>
              <a:rPr lang="en-US" dirty="0"/>
              <a:t>(1)</a:t>
            </a:r>
          </a:p>
          <a:p>
            <a:r>
              <a:rPr lang="ru-RU" dirty="0"/>
              <a:t>Неизменяемые данные не могут быть изменены таким образом.</a:t>
            </a:r>
          </a:p>
          <a:p>
            <a:r>
              <a:rPr lang="ru-RU" dirty="0"/>
              <a:t>Кортеж — это неизменяемый тип последовательности. Он может вести себя как список, но его нельзя изменять на месте.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8699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1CD263-4CD9-2745-B641-DAC430C7243E}"/>
              </a:ext>
            </a:extLst>
          </p:cNvPr>
          <p:cNvSpPr/>
          <p:nvPr/>
        </p:nvSpPr>
        <p:spPr>
          <a:xfrm>
            <a:off x="1341862" y="439572"/>
            <a:ext cx="1032231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3.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Кортеж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одним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элементом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создается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так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: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oneElemTup1 = ("one", ) # brackets and a comma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oneElemTup2 = "one", # no brackets, just a comma</a:t>
            </a: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Если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уберете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запятую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то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Python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создаст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переменную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не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кортеж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myTup1 = 1, print(type(myTup1)) # outputs: &lt;class 'tuple’&gt;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myTup2 = 1 print(type(myTup2)) # outputs: &lt;class 'int'&gt;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B1C26E-D9CE-A34F-9677-0DC0E66E74E3}"/>
              </a:ext>
            </a:extLst>
          </p:cNvPr>
          <p:cNvSpPr/>
          <p:nvPr/>
        </p:nvSpPr>
        <p:spPr>
          <a:xfrm>
            <a:off x="1252654" y="2452377"/>
            <a:ext cx="91737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4.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можете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брать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доступ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жлементам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через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их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индекс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pPr lvl="1"/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myTuple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(1, 2.0, "string", [3, 4], (5, ), True)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myTuple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[3]) # outputs: [3, 4]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123DA5-C2DE-D54E-90DC-AF336B0E8886}"/>
              </a:ext>
            </a:extLst>
          </p:cNvPr>
          <p:cNvSpPr/>
          <p:nvPr/>
        </p:nvSpPr>
        <p:spPr>
          <a:xfrm>
            <a:off x="1341861" y="3634187"/>
            <a:ext cx="1046727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5.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</a:t>
            </a:r>
            <a:r>
              <a:rPr lang="ru-RU" dirty="0" err="1">
                <a:solidFill>
                  <a:srgbClr val="222222"/>
                </a:solidFill>
                <a:latin typeface="Open Sans" panose="020B0606030504020204" pitchFamily="34" charset="0"/>
              </a:rPr>
              <a:t>ортежи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являются неизменяемыми, что означает, что вы не можете изменять их элементы (вы не можете добавлять кортежи, изменять или удалять элементы кортежей). Следующий фрагмент вызовет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ошибку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myTuple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(1, 2.0, "string", [3, 4], (5, ), True)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myTuple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[2] = "guitar" # a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TypeError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exception will be raised</a:t>
            </a:r>
            <a:br>
              <a:rPr lang="en-US" dirty="0"/>
            </a:br>
            <a:br>
              <a:rPr lang="ru-RU" dirty="0"/>
            </a:br>
            <a:r>
              <a:rPr lang="ru-RU" dirty="0"/>
              <a:t>Однако вы можете удалить кортеж целиком.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pPr lvl="1"/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myTuple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1, 2, 3,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myTuple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myTuple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NameError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 name '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myTuple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' is not defined</a:t>
            </a:r>
          </a:p>
          <a:p>
            <a:br>
              <a:rPr lang="en-US" dirty="0"/>
            </a:b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2938717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F8AB05-328B-FA41-BFF5-41824B672056}"/>
              </a:ext>
            </a:extLst>
          </p:cNvPr>
          <p:cNvSpPr/>
          <p:nvPr/>
        </p:nvSpPr>
        <p:spPr>
          <a:xfrm>
            <a:off x="1185745" y="285237"/>
            <a:ext cx="10433825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6. </a:t>
            </a:r>
            <a:r>
              <a:rPr lang="ru-RU" dirty="0"/>
              <a:t>Вы можете просмотреть элементы кортежа в цикле (пример 1), проверить, присутствует ли определенный элемент в кортеже (пример 2), использовать функцию </a:t>
            </a:r>
            <a:r>
              <a:rPr lang="en-US" dirty="0" err="1"/>
              <a:t>len</a:t>
            </a:r>
            <a:r>
              <a:rPr lang="en-US" dirty="0"/>
              <a:t>() , </a:t>
            </a:r>
            <a:r>
              <a:rPr lang="ru-RU" dirty="0"/>
              <a:t>чтобы проверить, сколько элементов есть в кортеже (пример 3). или даже объединить/умножить кортежи (пример 4): </a:t>
            </a:r>
          </a:p>
          <a:p>
            <a:endParaRPr lang="en-US" dirty="0"/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Пример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1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t1 = (1, 2, 3)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elem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t1: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elem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</a:t>
            </a:r>
          </a:p>
          <a:p>
            <a:pPr lvl="1"/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Пример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2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t2 = (1, 2, 3, 4)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print(5 in t2)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print(5 not in t2) </a:t>
            </a:r>
          </a:p>
          <a:p>
            <a:pPr lvl="1"/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Пример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3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t3 = (1, 2, 3, 5)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len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(t3)) </a:t>
            </a:r>
          </a:p>
          <a:p>
            <a:pPr lvl="1"/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Пример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4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t4 = t1 + t2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t5 = t3 * 2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print(t4)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print(t5)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4128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3A85A96-001C-A346-9525-7178E6F5B140}"/>
              </a:ext>
            </a:extLst>
          </p:cNvPr>
          <p:cNvSpPr/>
          <p:nvPr/>
        </p:nvSpPr>
        <p:spPr>
          <a:xfrm>
            <a:off x="1308409" y="462534"/>
            <a:ext cx="1025540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7.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 также можете создать кортеж с помощью встроенной функции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Python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под названием 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tuple().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Это особенно полезно, когда вы хотите преобразовать определенный итерируемый объект (например, список, диапазон, строку и т. д.) в кортеж: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[2, 4, 6]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[2, 4, 6]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print(type(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)) # outputs: &lt;class 'list’&gt;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tup = tuple(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print(tup) # outputs: (2, 4, 6)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print(type(tup)) # outputs: &lt;class 'tuple’&gt;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Точно так же, когда вы хотите преобразовать итерируемый объект в список, вы можете использовать встроенную функцию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Python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под названием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list():</a:t>
            </a:r>
          </a:p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	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tup = 1, 2, 3 </a:t>
            </a:r>
          </a:p>
          <a:p>
            <a:pPr lvl="1"/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list(tup)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print(type(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lst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)) # outputs: &lt;class 'list'&gt;</a:t>
            </a:r>
            <a:br>
              <a:rPr lang="en-US" dirty="0"/>
            </a:b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6048249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2354BA-E3EE-9846-A38D-BBEF9EC18440}"/>
              </a:ext>
            </a:extLst>
          </p:cNvPr>
          <p:cNvSpPr/>
          <p:nvPr/>
        </p:nvSpPr>
        <p:spPr>
          <a:xfrm>
            <a:off x="1066257" y="389622"/>
            <a:ext cx="35910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Основные</a:t>
            </a:r>
            <a:r>
              <a:rPr lang="en-US" b="1" dirty="0">
                <a:solidFill>
                  <a:srgbClr val="264166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выводы</a:t>
            </a:r>
            <a:r>
              <a:rPr lang="en-US" b="1" dirty="0">
                <a:solidFill>
                  <a:srgbClr val="264166"/>
                </a:solidFill>
                <a:latin typeface="Open Sans" panose="020B0606030504020204" pitchFamily="34" charset="0"/>
              </a:rPr>
              <a:t>: </a:t>
            </a:r>
            <a:r>
              <a:rPr lang="en-US" b="1" dirty="0" err="1">
                <a:solidFill>
                  <a:srgbClr val="264166"/>
                </a:solidFill>
                <a:latin typeface="Open Sans" panose="020B0606030504020204" pitchFamily="34" charset="0"/>
              </a:rPr>
              <a:t>словари</a:t>
            </a:r>
            <a:endParaRPr lang="en-US" b="1" i="0" u="none" strike="noStrike" dirty="0">
              <a:solidFill>
                <a:srgbClr val="264166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945B8E-CDBE-C542-AD29-3E772D56C804}"/>
              </a:ext>
            </a:extLst>
          </p:cNvPr>
          <p:cNvSpPr/>
          <p:nvPr/>
        </p:nvSpPr>
        <p:spPr>
          <a:xfrm>
            <a:off x="1066256" y="868003"/>
            <a:ext cx="110216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1. </a:t>
            </a:r>
            <a:r>
              <a:rPr lang="ru-RU" dirty="0"/>
              <a:t>Словари представляют собой неупорядоченные*, изменяемые (</a:t>
            </a:r>
            <a:r>
              <a:rPr lang="en-US" dirty="0"/>
              <a:t>mutable) </a:t>
            </a:r>
            <a:r>
              <a:rPr lang="ru-RU" dirty="0"/>
              <a:t>и индексированные наборы данных. (*В </a:t>
            </a:r>
            <a:r>
              <a:rPr lang="en-US" dirty="0"/>
              <a:t>Python 3.6x </a:t>
            </a:r>
            <a:r>
              <a:rPr lang="ru-RU" dirty="0"/>
              <a:t>словари упорядочены по умолчанию. Каждый словарь представляет собой набор пар ключ: значение. Вы можете создать его, используя следующий синтаксис: </a:t>
            </a:r>
          </a:p>
          <a:p>
            <a:r>
              <a:rPr lang="en-US" dirty="0"/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myDictionary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{ key1 : value1, key2 : value2, key3 : value3, }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0A515B-7071-E342-B221-3275A880037A}"/>
              </a:ext>
            </a:extLst>
          </p:cNvPr>
          <p:cNvSpPr/>
          <p:nvPr/>
        </p:nvSpPr>
        <p:spPr>
          <a:xfrm>
            <a:off x="1066256" y="2625635"/>
            <a:ext cx="1066800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2.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Если вы хотите получить доступ к элементу словаря, вы можете сделать это, сделав ссылку на его ключ в паре квадратных скобок (пример 1) или используя метод 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get() (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пример 2):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{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kwiat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"flower",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woda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"water",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gleba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"soil" }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item1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gleba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"] 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Пример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1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print(item1) # outputs: soil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item2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polEngDict.get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woda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") 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Пример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2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print(item2) # outputs: water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6452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BD2FC4F-A2EE-CE4E-889F-57731AB4E53C}"/>
              </a:ext>
            </a:extLst>
          </p:cNvPr>
          <p:cNvSpPr/>
          <p:nvPr/>
        </p:nvSpPr>
        <p:spPr>
          <a:xfrm>
            <a:off x="1453374" y="511164"/>
            <a:ext cx="1053418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3.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Если вы хотите изменить значение, связанное с определенным ключом, вы можете сделать это, обратившись к имени ключа элемента следующим образом: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{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zamek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"castle",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woda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"water",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gleba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"soil" } </a:t>
            </a:r>
          </a:p>
          <a:p>
            <a:pPr lvl="1"/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zamek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"] = "lock"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item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zamek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"] # outputs: lock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5BBC90-9BA0-5140-8BF5-A43B8F56183E}"/>
              </a:ext>
            </a:extLst>
          </p:cNvPr>
          <p:cNvSpPr/>
          <p:nvPr/>
        </p:nvSpPr>
        <p:spPr>
          <a:xfrm>
            <a:off x="1453374" y="2335938"/>
            <a:ext cx="103334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4.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Чтобы добавить или удалить ключ (и связанное с ним значение), используйте следующий синтаксис: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myPhonebook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{} # an empty dictionary </a:t>
            </a:r>
          </a:p>
          <a:p>
            <a:pPr lvl="1"/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myPhonebook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["Adam"] = 3456783958 # create/add a key-value pair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myPhonebook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{'Adam': 3456783958}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myPhonebook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["Adam"]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myPhonebook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{}</a:t>
            </a:r>
            <a:br>
              <a:rPr lang="en-US" dirty="0"/>
            </a:b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 также можете вставить элемент в словарь с помощью метода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update()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 удалить последний элемент с помощью метода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popitem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(),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например: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{"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kwiat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"flower"} </a:t>
            </a:r>
          </a:p>
          <a:p>
            <a:pPr lvl="1"/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polEngDict.update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gleba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"soil")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{'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kwiat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' : 'flower', '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gleba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' : 'soil'}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polEngDict.popitem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# outputs: {'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kwiat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' : 'flower'}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161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2A309E0-B1F9-5F4A-A201-725A5C4BBBA3}"/>
              </a:ext>
            </a:extLst>
          </p:cNvPr>
          <p:cNvSpPr/>
          <p:nvPr/>
        </p:nvSpPr>
        <p:spPr>
          <a:xfrm>
            <a:off x="1386467" y="772326"/>
            <a:ext cx="104561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5. You can use the for loop to loop through a dictionary, e.g.:</a:t>
            </a:r>
          </a:p>
          <a:p>
            <a:pPr lvl="1"/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{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zamek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"castle",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woda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"water",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gleba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"soil" } for item in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print(item) # outputs: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zamek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woda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#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gleba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AD0E04-3B78-F84D-8E5A-B029A45B6936}"/>
              </a:ext>
            </a:extLst>
          </p:cNvPr>
          <p:cNvSpPr/>
          <p:nvPr/>
        </p:nvSpPr>
        <p:spPr>
          <a:xfrm>
            <a:off x="1386468" y="2690336"/>
            <a:ext cx="105899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6.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 можете использовать цикл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for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для перебора словаря, например: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{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zamek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"castle",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woda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"water",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gleba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"soil" }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for key, value in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polEngDict.items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():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print("Pol/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Eng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-&gt;", key, ":", value)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AE1E30-3A4D-7443-9026-456DF87B9DF2}"/>
              </a:ext>
            </a:extLst>
          </p:cNvPr>
          <p:cNvSpPr/>
          <p:nvPr/>
        </p:nvSpPr>
        <p:spPr>
          <a:xfrm>
            <a:off x="1386468" y="4757997"/>
            <a:ext cx="1045612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7.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Чтобы проверить, существует ли данный ключ в словаре, вы можете использовать ключевое слово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in:</a:t>
            </a:r>
          </a:p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{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zamek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"castle",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woda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"water",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gleba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"soil" } 	if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zamek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in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print("Yes")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else: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print("No")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0763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6E62B9-4D07-534A-A1D1-96DBAFEDB82A}"/>
              </a:ext>
            </a:extLst>
          </p:cNvPr>
          <p:cNvSpPr/>
          <p:nvPr/>
        </p:nvSpPr>
        <p:spPr>
          <a:xfrm>
            <a:off x="1241502" y="340993"/>
            <a:ext cx="105007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8.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 можете использовать ключевое слово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del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для удаления определенного элемента или словаря. Чтобы удалить все элементы словаря, вам нужно использовать метод 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clear() :</a:t>
            </a:r>
          </a:p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	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{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zamek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"castle",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woda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"water",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gleba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"soil" }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len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)) # outputs: 3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zamek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"] # remove an item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len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)) # outputs: 2 </a:t>
            </a:r>
          </a:p>
          <a:p>
            <a:pPr lvl="1"/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polEngDict.clear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 # removes all the items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len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)) # outputs: 0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del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# removes the dictionary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970692-54BE-984D-8B24-E23FD1E77A1F}"/>
              </a:ext>
            </a:extLst>
          </p:cNvPr>
          <p:cNvSpPr/>
          <p:nvPr/>
        </p:nvSpPr>
        <p:spPr>
          <a:xfrm>
            <a:off x="1241501" y="3257267"/>
            <a:ext cx="105899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9. </a:t>
            </a:r>
            <a:r>
              <a:rPr lang="ru-RU" dirty="0"/>
              <a:t>Чтобы скопировать словарь, используйте метод </a:t>
            </a:r>
            <a:r>
              <a:rPr lang="en-US" dirty="0"/>
              <a:t>copy(): </a:t>
            </a:r>
          </a:p>
          <a:p>
            <a:pPr lvl="1"/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{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zamek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"castle",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woda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"water",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gleba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 : "soil" }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copyDict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polEngDict.copy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4737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5B051-37FB-174B-8883-89F86ACD0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63859"/>
          </a:xfrm>
        </p:spPr>
        <p:txBody>
          <a:bodyPr/>
          <a:lstStyle/>
          <a:p>
            <a:r>
              <a:rPr lang="en-TJ" dirty="0"/>
              <a:t>оцените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3354165-0B2B-2743-BF5A-F1B6BC6FB6F4}"/>
              </a:ext>
            </a:extLst>
          </p:cNvPr>
          <p:cNvSpPr/>
          <p:nvPr/>
        </p:nvSpPr>
        <p:spPr>
          <a:xfrm>
            <a:off x="1371600" y="1657958"/>
            <a:ext cx="98911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1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/>
              <a:t>Что </a:t>
            </a:r>
            <a:r>
              <a:rPr lang="ru-RU" dirty="0" err="1"/>
              <a:t>прои</a:t>
            </a:r>
            <a:r>
              <a:rPr lang="en-TJ" dirty="0"/>
              <a:t>зойдет</a:t>
            </a:r>
            <a:r>
              <a:rPr lang="ru-RU" dirty="0"/>
              <a:t>, когда вы пытаетесь запустить следующий фрагмент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?</a:t>
            </a:r>
          </a:p>
          <a:p>
            <a:pPr lvl="1"/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myTup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(1, 2, 3)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myTup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[2])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3EB19D-E3B6-7848-ACB3-588CF344EFF2}"/>
              </a:ext>
            </a:extLst>
          </p:cNvPr>
          <p:cNvSpPr/>
          <p:nvPr/>
        </p:nvSpPr>
        <p:spPr>
          <a:xfrm>
            <a:off x="1371600" y="3134603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2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Что выводит следующий фрагмент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?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tup = 1, 2, 3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a, b, c = tup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print(a * b * c)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336B454-4551-E544-8F3D-614448C44189}"/>
              </a:ext>
            </a:extLst>
          </p:cNvPr>
          <p:cNvSpPr/>
          <p:nvPr/>
        </p:nvSpPr>
        <p:spPr>
          <a:xfrm>
            <a:off x="1371600" y="4611931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3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Завершите код, чтобы правильно использовать метод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count()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для поиска количества дубликатов 2 в следующем кортеже.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tup = 1, 2, 3, 2, 4, 5, 6, 2, 7, 2, 8,9 duplicates = # your code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print(duplicates) # outputs: 4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4363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835F1C6-71BF-A04A-A07F-B9915C0897E6}"/>
              </a:ext>
            </a:extLst>
          </p:cNvPr>
          <p:cNvSpPr/>
          <p:nvPr/>
        </p:nvSpPr>
        <p:spPr>
          <a:xfrm>
            <a:off x="1319561" y="466559"/>
            <a:ext cx="1001205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4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Напишите программу, которая «склеит» два словаря (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d1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d2)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вместе и создаст новый (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d3).</a:t>
            </a:r>
          </a:p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	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d1 = {'Adam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Smith':'A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', 'Judy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Paxton':'B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+’}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d2 = {'Mary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Louis':'A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', 'Patrick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White':'C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’}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d3 = {}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item in (d1, d2):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your code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print(d3)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E61788-B61A-B64D-A174-A621A2E751F1}"/>
              </a:ext>
            </a:extLst>
          </p:cNvPr>
          <p:cNvSpPr/>
          <p:nvPr/>
        </p:nvSpPr>
        <p:spPr>
          <a:xfrm>
            <a:off x="1319561" y="3344454"/>
            <a:ext cx="1001205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5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Напишите программу, которая преобразует список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 кортеж.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	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l = ["car", "Ford", "flower", "Tulip"]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 = # your code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print(t)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E9F655-F8BA-7F47-A548-2A46B9327B13}"/>
              </a:ext>
            </a:extLst>
          </p:cNvPr>
          <p:cNvSpPr/>
          <p:nvPr/>
        </p:nvSpPr>
        <p:spPr>
          <a:xfrm>
            <a:off x="1319560" y="5114354"/>
            <a:ext cx="873883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6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Напишите программу, которая преобразует кортеж цветов в словарь.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	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colors = (("green", "#008000"), ("blue", "#0000FF"))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# your code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colDict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3448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F7B65C-6654-3E43-8303-7B1114136ED3}"/>
              </a:ext>
            </a:extLst>
          </p:cNvPr>
          <p:cNvSpPr/>
          <p:nvPr/>
        </p:nvSpPr>
        <p:spPr>
          <a:xfrm>
            <a:off x="1486828" y="866221"/>
            <a:ext cx="100658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7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Что </a:t>
            </a:r>
            <a:r>
              <a:rPr lang="ru-RU" dirty="0" err="1">
                <a:solidFill>
                  <a:srgbClr val="222222"/>
                </a:solidFill>
                <a:latin typeface="Open Sans" panose="020B0606030504020204" pitchFamily="34" charset="0"/>
              </a:rPr>
              <a:t>прои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зойтет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, когда вы пытаетесь запустить следующий фрагмент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?</a:t>
            </a:r>
          </a:p>
          <a:p>
            <a:pPr lvl="1"/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{"A":1, "B":2} </a:t>
            </a:r>
          </a:p>
          <a:p>
            <a:pPr lvl="1"/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copyMyDict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myDict.copy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pPr lvl="1"/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myDict.clear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copyMyDict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180EE-F6C9-2E44-951E-194DA74F8391}"/>
              </a:ext>
            </a:extLst>
          </p:cNvPr>
          <p:cNvSpPr/>
          <p:nvPr/>
        </p:nvSpPr>
        <p:spPr>
          <a:xfrm>
            <a:off x="1486829" y="3024873"/>
            <a:ext cx="1006583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Open Sans" panose="020B0606030504020204" pitchFamily="34" charset="0"/>
              </a:rPr>
              <a:t>Задача</a:t>
            </a:r>
            <a:r>
              <a:rPr lang="en-US" b="1" dirty="0">
                <a:solidFill>
                  <a:srgbClr val="222222"/>
                </a:solidFill>
                <a:latin typeface="Open Sans" panose="020B0606030504020204" pitchFamily="34" charset="0"/>
              </a:rPr>
              <a:t> 8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Каков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следующего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фрагмента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?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colors = { "white" : (255, 255, 255),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	"grey" : (128, 128, 128),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	"red" : (255, 0, 0),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		"green" : (0, 128, 0) }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for col,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rgb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in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colors.items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(): </a:t>
            </a:r>
          </a:p>
          <a:p>
            <a:pPr lvl="1"/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print(col, ":",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rgb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101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0FAAA-7094-044F-B381-A8DEB5787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3068"/>
          </a:xfrm>
        </p:spPr>
        <p:txBody>
          <a:bodyPr>
            <a:normAutofit/>
          </a:bodyPr>
          <a:lstStyle/>
          <a:p>
            <a:r>
              <a:rPr lang="en-US" b="1" dirty="0" err="1"/>
              <a:t>Что</a:t>
            </a:r>
            <a:r>
              <a:rPr lang="en-US" b="1" dirty="0"/>
              <a:t> </a:t>
            </a:r>
            <a:r>
              <a:rPr lang="en-US" b="1" dirty="0" err="1"/>
              <a:t>такое</a:t>
            </a:r>
            <a:r>
              <a:rPr lang="en-US" b="1" dirty="0"/>
              <a:t> </a:t>
            </a:r>
            <a:r>
              <a:rPr lang="en-US" b="1" dirty="0" err="1"/>
              <a:t>кортежи</a:t>
            </a:r>
            <a:r>
              <a:rPr lang="en-US" b="1" dirty="0"/>
              <a:t>?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9E69C9-4AA6-564F-8E23-D8D1713FF79B}"/>
              </a:ext>
            </a:extLst>
          </p:cNvPr>
          <p:cNvSpPr/>
          <p:nvPr/>
        </p:nvSpPr>
        <p:spPr>
          <a:xfrm>
            <a:off x="2044390" y="175118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tuple1 = (1, 2, 4, 8)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tuple2 = 1., .5, .25, .125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503E5B-0A70-AE49-90B5-8F6E5D078CDD}"/>
              </a:ext>
            </a:extLst>
          </p:cNvPr>
          <p:cNvSpPr/>
          <p:nvPr/>
        </p:nvSpPr>
        <p:spPr>
          <a:xfrm>
            <a:off x="1371600" y="253132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Давайте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напечатаем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их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print(tuple1)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print(tuple2)</a:t>
            </a:r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6FDD9B-B0F2-8240-897D-9FC491B3CC46}"/>
              </a:ext>
            </a:extLst>
          </p:cNvPr>
          <p:cNvSpPr/>
          <p:nvPr/>
        </p:nvSpPr>
        <p:spPr>
          <a:xfrm>
            <a:off x="1845818" y="4905866"/>
            <a:ext cx="33554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(1, 2, 4, 8) 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(1.0, 0.5, 0.25, 0.125)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04E7B6-529F-DA4B-885D-4C015C20E220}"/>
              </a:ext>
            </a:extLst>
          </p:cNvPr>
          <p:cNvSpPr/>
          <p:nvPr/>
        </p:nvSpPr>
        <p:spPr>
          <a:xfrm>
            <a:off x="1436608" y="4297031"/>
            <a:ext cx="36494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ТО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что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увидите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на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консоли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9271654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F1F38-E4AC-584A-BAAA-9B5AC9C59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dirty="0"/>
              <a:t>Множества и неизменямые множества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31BB08-41EC-2D4A-AF8C-7239B5C2C2BC}"/>
              </a:ext>
            </a:extLst>
          </p:cNvPr>
          <p:cNvSpPr txBox="1"/>
          <p:nvPr/>
        </p:nvSpPr>
        <p:spPr>
          <a:xfrm>
            <a:off x="1024128" y="2084832"/>
            <a:ext cx="99791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u="none" strike="noStrike" dirty="0">
                <a:solidFill>
                  <a:srgbClr val="454545"/>
                </a:solidFill>
                <a:effectLst/>
                <a:latin typeface="Helvetica" pitchFamily="2" charset="0"/>
              </a:rPr>
              <a:t>Множество в </a:t>
            </a:r>
            <a:r>
              <a:rPr lang="en-US" b="0" i="0" u="none" strike="noStrike" dirty="0">
                <a:solidFill>
                  <a:srgbClr val="454545"/>
                </a:solidFill>
                <a:effectLst/>
                <a:latin typeface="Helvetica" pitchFamily="2" charset="0"/>
              </a:rPr>
              <a:t>python - "</a:t>
            </a:r>
            <a:r>
              <a:rPr lang="ru-RU" b="0" i="0" u="none" strike="noStrike" dirty="0">
                <a:solidFill>
                  <a:srgbClr val="454545"/>
                </a:solidFill>
                <a:effectLst/>
                <a:latin typeface="Helvetica" pitchFamily="2" charset="0"/>
              </a:rPr>
              <a:t>контейнер", содержащий не повторяющиеся элементы в случайном порядке.</a:t>
            </a:r>
            <a:endParaRPr lang="en-TJ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7D32B1-493C-7B4F-B75B-E0BCA1E41661}"/>
              </a:ext>
            </a:extLst>
          </p:cNvPr>
          <p:cNvSpPr txBox="1"/>
          <p:nvPr/>
        </p:nvSpPr>
        <p:spPr>
          <a:xfrm>
            <a:off x="1798320" y="2782669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b="0" i="0" u="none" strike="noStrike" dirty="0" err="1">
                <a:solidFill>
                  <a:srgbClr val="002D7A"/>
                </a:solidFill>
                <a:effectLst/>
                <a:latin typeface="inherit"/>
              </a:rPr>
              <a:t>num_set</a:t>
            </a:r>
            <a:r>
              <a:rPr lang="en-US" sz="2000" b="0" i="0" u="none" strike="noStrike" dirty="0">
                <a:solidFill>
                  <a:srgbClr val="006FE0"/>
                </a:solidFill>
                <a:effectLst/>
                <a:latin typeface="inherit"/>
              </a:rPr>
              <a:t> = </a:t>
            </a:r>
            <a:r>
              <a:rPr lang="en-US" sz="2000" b="0" i="0" u="none" strike="noStrike" dirty="0">
                <a:solidFill>
                  <a:srgbClr val="008080"/>
                </a:solidFill>
                <a:effectLst/>
                <a:latin typeface="inherit"/>
              </a:rPr>
              <a:t>set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inherit"/>
              </a:rPr>
              <a:t>([</a:t>
            </a:r>
            <a:r>
              <a:rPr lang="en-US" sz="2000" b="0" i="0" u="none" strike="noStrike" dirty="0">
                <a:solidFill>
                  <a:srgbClr val="009999"/>
                </a:solidFill>
                <a:effectLst/>
                <a:latin typeface="inherit"/>
              </a:rPr>
              <a:t>1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inherit"/>
              </a:rPr>
              <a:t>,</a:t>
            </a:r>
            <a:r>
              <a:rPr lang="en-US" sz="2000" b="0" i="0" u="none" strike="noStrike" dirty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en-US" sz="2000" b="0" i="0" u="none" strike="noStrike" dirty="0">
                <a:solidFill>
                  <a:srgbClr val="009999"/>
                </a:solidFill>
                <a:effectLst/>
                <a:latin typeface="inherit"/>
              </a:rPr>
              <a:t>2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inherit"/>
              </a:rPr>
              <a:t>,</a:t>
            </a:r>
            <a:r>
              <a:rPr lang="en-US" sz="2000" b="0" i="0" u="none" strike="noStrike" dirty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en-US" sz="2000" b="0" i="0" u="none" strike="noStrike" dirty="0">
                <a:solidFill>
                  <a:srgbClr val="009999"/>
                </a:solidFill>
                <a:effectLst/>
                <a:latin typeface="inherit"/>
              </a:rPr>
              <a:t>3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inherit"/>
              </a:rPr>
              <a:t>,</a:t>
            </a:r>
            <a:r>
              <a:rPr lang="en-US" sz="2000" b="0" i="0" u="none" strike="noStrike" dirty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en-US" sz="2000" b="0" i="0" u="none" strike="noStrike" dirty="0">
                <a:solidFill>
                  <a:srgbClr val="009999"/>
                </a:solidFill>
                <a:effectLst/>
                <a:latin typeface="inherit"/>
              </a:rPr>
              <a:t>4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inherit"/>
              </a:rPr>
              <a:t>,</a:t>
            </a:r>
            <a:r>
              <a:rPr lang="en-US" sz="2000" b="0" i="0" u="none" strike="noStrike" dirty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en-US" sz="2000" b="0" i="0" u="none" strike="noStrike" dirty="0">
                <a:solidFill>
                  <a:srgbClr val="009999"/>
                </a:solidFill>
                <a:effectLst/>
                <a:latin typeface="inherit"/>
              </a:rPr>
              <a:t>5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inherit"/>
              </a:rPr>
              <a:t>,</a:t>
            </a:r>
            <a:r>
              <a:rPr lang="en-US" sz="2000" b="0" i="0" u="none" strike="noStrike" dirty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en-US" sz="2000" b="0" i="0" u="none" strike="noStrike" dirty="0">
                <a:solidFill>
                  <a:srgbClr val="009999"/>
                </a:solidFill>
                <a:effectLst/>
                <a:latin typeface="inherit"/>
              </a:rPr>
              <a:t>6,5,6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inherit"/>
              </a:rPr>
              <a:t>])</a:t>
            </a:r>
            <a:r>
              <a:rPr lang="en-US" sz="2000" b="0" i="0" u="none" strike="noStrike" dirty="0">
                <a:solidFill>
                  <a:srgbClr val="006FE0"/>
                </a:solidFill>
                <a:effectLst/>
                <a:latin typeface="inherit"/>
              </a:rPr>
              <a:t>  </a:t>
            </a:r>
            <a:endParaRPr lang="en-US" sz="2000" b="0" i="0" u="none" strike="noStrike" dirty="0">
              <a:solidFill>
                <a:srgbClr val="000000"/>
              </a:solidFill>
              <a:effectLst/>
              <a:latin typeface="Monaco" pitchFamily="2" charset="77"/>
            </a:endParaRPr>
          </a:p>
          <a:p>
            <a:pPr algn="l"/>
            <a:r>
              <a:rPr lang="en-US" sz="2000" b="0" i="0" u="none" strike="noStrike" dirty="0">
                <a:solidFill>
                  <a:srgbClr val="008080"/>
                </a:solidFill>
                <a:effectLst/>
                <a:latin typeface="inherit"/>
              </a:rPr>
              <a:t>print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inherit"/>
              </a:rPr>
              <a:t>(</a:t>
            </a:r>
            <a:r>
              <a:rPr lang="en-US" sz="2000" b="0" i="0" u="none" strike="noStrike" dirty="0" err="1">
                <a:solidFill>
                  <a:srgbClr val="002D7A"/>
                </a:solidFill>
                <a:effectLst/>
                <a:latin typeface="inherit"/>
              </a:rPr>
              <a:t>num_set</a:t>
            </a:r>
            <a:r>
              <a:rPr lang="en-US" sz="2000" b="0" i="0" u="none" strike="noStrike" dirty="0">
                <a:solidFill>
                  <a:srgbClr val="333333"/>
                </a:solidFill>
                <a:effectLst/>
                <a:latin typeface="inherit"/>
              </a:rPr>
              <a:t>)</a:t>
            </a:r>
            <a:endParaRPr lang="en-US" sz="2000" b="0" i="0" u="none" strike="noStrike" dirty="0">
              <a:solidFill>
                <a:srgbClr val="000000"/>
              </a:solidFill>
              <a:effectLst/>
              <a:latin typeface="Monaco" pitchFamily="2" charset="7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2E8E7E-B274-784F-A563-27A07C514814}"/>
              </a:ext>
            </a:extLst>
          </p:cNvPr>
          <p:cNvSpPr txBox="1"/>
          <p:nvPr/>
        </p:nvSpPr>
        <p:spPr>
          <a:xfrm>
            <a:off x="1024128" y="342900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J" dirty="0"/>
              <a:t>Вывод: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B3E498-2531-C747-9BD2-C3F5653AFDC9}"/>
              </a:ext>
            </a:extLst>
          </p:cNvPr>
          <p:cNvSpPr txBox="1"/>
          <p:nvPr/>
        </p:nvSpPr>
        <p:spPr>
          <a:xfrm>
            <a:off x="1798320" y="394217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TJ" b="0" i="0" u="none" strike="noStrike" dirty="0">
                <a:solidFill>
                  <a:srgbClr val="333333"/>
                </a:solidFill>
                <a:effectLst/>
                <a:latin typeface="Monaco" pitchFamily="2" charset="77"/>
              </a:rPr>
              <a:t>{</a:t>
            </a:r>
            <a:r>
              <a:rPr lang="en-TJ" b="0" i="0" u="none" strike="noStrike" dirty="0">
                <a:solidFill>
                  <a:srgbClr val="009999"/>
                </a:solidFill>
                <a:effectLst/>
                <a:latin typeface="Monaco" pitchFamily="2" charset="77"/>
              </a:rPr>
              <a:t>1</a:t>
            </a:r>
            <a:r>
              <a:rPr lang="en-TJ" b="0" i="0" u="none" strike="noStrike" dirty="0">
                <a:solidFill>
                  <a:srgbClr val="333333"/>
                </a:solidFill>
                <a:effectLst/>
                <a:latin typeface="Monaco" pitchFamily="2" charset="77"/>
              </a:rPr>
              <a:t>,</a:t>
            </a:r>
            <a:r>
              <a:rPr lang="en-TJ" b="0" i="0" u="none" strike="noStrike" dirty="0">
                <a:solidFill>
                  <a:srgbClr val="006FE0"/>
                </a:solidFill>
                <a:effectLst/>
                <a:latin typeface="Monaco" pitchFamily="2" charset="77"/>
              </a:rPr>
              <a:t> </a:t>
            </a:r>
            <a:r>
              <a:rPr lang="en-TJ" b="0" i="0" u="none" strike="noStrike" dirty="0">
                <a:solidFill>
                  <a:srgbClr val="009999"/>
                </a:solidFill>
                <a:effectLst/>
                <a:latin typeface="Monaco" pitchFamily="2" charset="77"/>
              </a:rPr>
              <a:t>2</a:t>
            </a:r>
            <a:r>
              <a:rPr lang="en-TJ" b="0" i="0" u="none" strike="noStrike" dirty="0">
                <a:solidFill>
                  <a:srgbClr val="333333"/>
                </a:solidFill>
                <a:effectLst/>
                <a:latin typeface="Monaco" pitchFamily="2" charset="77"/>
              </a:rPr>
              <a:t>,</a:t>
            </a:r>
            <a:r>
              <a:rPr lang="en-TJ" b="0" i="0" u="none" strike="noStrike" dirty="0">
                <a:solidFill>
                  <a:srgbClr val="006FE0"/>
                </a:solidFill>
                <a:effectLst/>
                <a:latin typeface="Monaco" pitchFamily="2" charset="77"/>
              </a:rPr>
              <a:t> </a:t>
            </a:r>
            <a:r>
              <a:rPr lang="en-TJ" b="0" i="0" u="none" strike="noStrike" dirty="0">
                <a:solidFill>
                  <a:srgbClr val="009999"/>
                </a:solidFill>
                <a:effectLst/>
                <a:latin typeface="Monaco" pitchFamily="2" charset="77"/>
              </a:rPr>
              <a:t>3</a:t>
            </a:r>
            <a:r>
              <a:rPr lang="en-TJ" b="0" i="0" u="none" strike="noStrike" dirty="0">
                <a:solidFill>
                  <a:srgbClr val="333333"/>
                </a:solidFill>
                <a:effectLst/>
                <a:latin typeface="Monaco" pitchFamily="2" charset="77"/>
              </a:rPr>
              <a:t>,</a:t>
            </a:r>
            <a:r>
              <a:rPr lang="en-TJ" b="0" i="0" u="none" strike="noStrike" dirty="0">
                <a:solidFill>
                  <a:srgbClr val="006FE0"/>
                </a:solidFill>
                <a:effectLst/>
                <a:latin typeface="Monaco" pitchFamily="2" charset="77"/>
              </a:rPr>
              <a:t> </a:t>
            </a:r>
            <a:r>
              <a:rPr lang="en-TJ" b="0" i="0" u="none" strike="noStrike" dirty="0">
                <a:solidFill>
                  <a:srgbClr val="009999"/>
                </a:solidFill>
                <a:effectLst/>
                <a:latin typeface="Monaco" pitchFamily="2" charset="77"/>
              </a:rPr>
              <a:t>4</a:t>
            </a:r>
            <a:r>
              <a:rPr lang="en-TJ" b="0" i="0" u="none" strike="noStrike" dirty="0">
                <a:solidFill>
                  <a:srgbClr val="333333"/>
                </a:solidFill>
                <a:effectLst/>
                <a:latin typeface="Monaco" pitchFamily="2" charset="77"/>
              </a:rPr>
              <a:t>,</a:t>
            </a:r>
            <a:r>
              <a:rPr lang="en-TJ" b="0" i="0" u="none" strike="noStrike" dirty="0">
                <a:solidFill>
                  <a:srgbClr val="006FE0"/>
                </a:solidFill>
                <a:effectLst/>
                <a:latin typeface="Monaco" pitchFamily="2" charset="77"/>
              </a:rPr>
              <a:t> </a:t>
            </a:r>
            <a:r>
              <a:rPr lang="en-TJ" b="0" i="0" u="none" strike="noStrike" dirty="0">
                <a:solidFill>
                  <a:srgbClr val="009999"/>
                </a:solidFill>
                <a:effectLst/>
                <a:latin typeface="Monaco" pitchFamily="2" charset="77"/>
              </a:rPr>
              <a:t>5</a:t>
            </a:r>
            <a:r>
              <a:rPr lang="en-TJ" b="0" i="0" u="none" strike="noStrike" dirty="0">
                <a:solidFill>
                  <a:srgbClr val="333333"/>
                </a:solidFill>
                <a:effectLst/>
                <a:latin typeface="Monaco" pitchFamily="2" charset="77"/>
              </a:rPr>
              <a:t>,</a:t>
            </a:r>
            <a:r>
              <a:rPr lang="en-TJ" b="0" i="0" u="none" strike="noStrike" dirty="0">
                <a:solidFill>
                  <a:srgbClr val="006FE0"/>
                </a:solidFill>
                <a:effectLst/>
                <a:latin typeface="Monaco" pitchFamily="2" charset="77"/>
              </a:rPr>
              <a:t> </a:t>
            </a:r>
            <a:r>
              <a:rPr lang="en-TJ" b="0" i="0" u="none" strike="noStrike" dirty="0">
                <a:solidFill>
                  <a:srgbClr val="009999"/>
                </a:solidFill>
                <a:effectLst/>
                <a:latin typeface="Monaco" pitchFamily="2" charset="77"/>
              </a:rPr>
              <a:t>6</a:t>
            </a:r>
            <a:r>
              <a:rPr lang="en-TJ" b="0" i="0" u="none" strike="noStrike" dirty="0">
                <a:solidFill>
                  <a:srgbClr val="333333"/>
                </a:solidFill>
                <a:effectLst/>
                <a:latin typeface="Monaco" pitchFamily="2" charset="77"/>
              </a:rPr>
              <a:t>}</a:t>
            </a:r>
            <a:endParaRPr lang="en-TJ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781069D-EA20-134B-AAE4-C6D538588F0F}"/>
              </a:ext>
            </a:extLst>
          </p:cNvPr>
          <p:cNvSpPr txBox="1"/>
          <p:nvPr/>
        </p:nvSpPr>
        <p:spPr>
          <a:xfrm>
            <a:off x="1024128" y="4963775"/>
            <a:ext cx="97200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u="none" strike="noStrike" dirty="0">
                <a:solidFill>
                  <a:srgbClr val="454545"/>
                </a:solidFill>
                <a:effectLst/>
                <a:latin typeface="Helvetica" pitchFamily="2" charset="0"/>
              </a:rPr>
              <a:t>Единственное отличие </a:t>
            </a:r>
            <a:r>
              <a:rPr lang="en-US" b="0" i="0" u="none" strike="noStrike" dirty="0">
                <a:solidFill>
                  <a:srgbClr val="454545"/>
                </a:solidFill>
                <a:effectLst/>
                <a:latin typeface="Helvetica" pitchFamily="2" charset="0"/>
              </a:rPr>
              <a:t>set </a:t>
            </a:r>
            <a:r>
              <a:rPr lang="ru-RU" b="0" i="0" u="none" strike="noStrike" dirty="0">
                <a:solidFill>
                  <a:srgbClr val="454545"/>
                </a:solidFill>
                <a:effectLst/>
                <a:latin typeface="Helvetica" pitchFamily="2" charset="0"/>
              </a:rPr>
              <a:t>от </a:t>
            </a:r>
            <a:r>
              <a:rPr lang="en-US" b="0" i="0" u="none" strike="noStrike" dirty="0" err="1">
                <a:solidFill>
                  <a:srgbClr val="454545"/>
                </a:solidFill>
                <a:effectLst/>
                <a:latin typeface="Helvetica" pitchFamily="2" charset="0"/>
              </a:rPr>
              <a:t>frozenset</a:t>
            </a:r>
            <a:r>
              <a:rPr lang="en-US" b="0" i="0" u="none" strike="noStrike" dirty="0">
                <a:solidFill>
                  <a:srgbClr val="454545"/>
                </a:solidFill>
                <a:effectLst/>
                <a:latin typeface="Helvetica" pitchFamily="2" charset="0"/>
              </a:rPr>
              <a:t> </a:t>
            </a:r>
            <a:r>
              <a:rPr lang="ru-RU" b="0" i="0" u="none" strike="noStrike" dirty="0">
                <a:solidFill>
                  <a:srgbClr val="454545"/>
                </a:solidFill>
                <a:effectLst/>
                <a:latin typeface="Helvetica" pitchFamily="2" charset="0"/>
              </a:rPr>
              <a:t>заключается в том, что </a:t>
            </a:r>
            <a:r>
              <a:rPr lang="en-US" b="0" i="0" u="none" strike="noStrike" dirty="0">
                <a:solidFill>
                  <a:srgbClr val="454545"/>
                </a:solidFill>
                <a:effectLst/>
                <a:latin typeface="Helvetica" pitchFamily="2" charset="0"/>
              </a:rPr>
              <a:t>set - </a:t>
            </a:r>
            <a:r>
              <a:rPr lang="ru-RU" b="0" i="0" u="none" strike="noStrike" dirty="0">
                <a:solidFill>
                  <a:srgbClr val="454545"/>
                </a:solidFill>
                <a:effectLst/>
                <a:latin typeface="Helvetica" pitchFamily="2" charset="0"/>
              </a:rPr>
              <a:t>изменяемый тип данных, а </a:t>
            </a:r>
            <a:r>
              <a:rPr lang="en-US" b="0" i="0" u="none" strike="noStrike" dirty="0" err="1">
                <a:solidFill>
                  <a:srgbClr val="454545"/>
                </a:solidFill>
                <a:effectLst/>
                <a:latin typeface="Helvetica" pitchFamily="2" charset="0"/>
              </a:rPr>
              <a:t>frozenset</a:t>
            </a:r>
            <a:r>
              <a:rPr lang="en-US" b="0" i="0" u="none" strike="noStrike" dirty="0">
                <a:solidFill>
                  <a:srgbClr val="454545"/>
                </a:solidFill>
                <a:effectLst/>
                <a:latin typeface="Helvetica" pitchFamily="2" charset="0"/>
              </a:rPr>
              <a:t> - </a:t>
            </a:r>
            <a:r>
              <a:rPr lang="ru-RU" b="0" i="0" u="none" strike="noStrike" dirty="0">
                <a:solidFill>
                  <a:srgbClr val="454545"/>
                </a:solidFill>
                <a:effectLst/>
                <a:latin typeface="Helvetica" pitchFamily="2" charset="0"/>
              </a:rPr>
              <a:t>нет.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7195504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005F6-F080-6A4F-8086-D0FA39988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Сцегарий</a:t>
            </a:r>
            <a:r>
              <a:rPr lang="en-US" b="1" dirty="0"/>
              <a:t> </a:t>
            </a:r>
            <a:r>
              <a:rPr lang="en-US" b="1" dirty="0" err="1"/>
              <a:t>для</a:t>
            </a:r>
            <a:r>
              <a:rPr lang="en-US" b="1" dirty="0"/>
              <a:t> </a:t>
            </a:r>
            <a:r>
              <a:rPr lang="en-US" b="1" dirty="0" err="1"/>
              <a:t>Лаб</a:t>
            </a:r>
            <a:r>
              <a:rPr lang="en-US" b="1" dirty="0"/>
              <a:t> 8.2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31466-E84D-CE4F-A4B5-750201C96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51949"/>
            <a:ext cx="9720073" cy="5006051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Ваша задача — написать простую программу, которая имитирует игру в крестики-нолики</a:t>
            </a:r>
            <a:r>
              <a:rPr lang="en-US" dirty="0"/>
              <a:t>(Tic Tac Toe)</a:t>
            </a:r>
            <a:r>
              <a:rPr lang="ru-RU" dirty="0"/>
              <a:t> с пользователем. Чтобы вам было проще, мы решили упростить игру. Вот наши предположения: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компьютер (то есть ваша программа) должен играть в игру, используя «</a:t>
            </a:r>
            <a:r>
              <a:rPr lang="en-US" dirty="0"/>
              <a:t>X»;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пользователь (например, вы) должен играть в игру, используя «О»;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первый ход принадлежит компьютеру - он всегда ставит свой первый крестик в середину доски;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все квадраты пронумерованы построчно, начиная с 1 </a:t>
            </a:r>
            <a:endParaRPr lang="en-TJ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пользователь вводит свой ход, вводя номер выбранной им клетки - число должно быть действительным, то есть оно должно быть целым числом, оно должно быть больше 0 и меньше 10, и оно не может указывать на поле, которое уже занятый;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программа проверяет, закончилась ли игра - возможны четыре вердикта: игра должна продолжаться, или игра заканчивается вничью, ваша победа или победа компьютера;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компьютер отвечает своим ходом и проверка повторяется;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не применяйте искусственный интеллект в какой-либо форме - случайный выбор поля, сделанный компьютером, достаточно хорош для игры.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7584587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EA45853-2BBF-9746-A267-904DDB32210B}"/>
              </a:ext>
            </a:extLst>
          </p:cNvPr>
          <p:cNvSpPr txBox="1"/>
          <p:nvPr/>
        </p:nvSpPr>
        <p:spPr>
          <a:xfrm>
            <a:off x="1024127" y="225474"/>
            <a:ext cx="10006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TJ" b="1" dirty="0"/>
              <a:t>Пример сеанса работы с программой может выглядеть следующим образом:</a:t>
            </a:r>
          </a:p>
        </p:txBody>
      </p:sp>
      <p:pic>
        <p:nvPicPr>
          <p:cNvPr id="9" name="Picture 8" descr="Calendar&#10;&#10;Description automatically generated with medium confidence">
            <a:extLst>
              <a:ext uri="{FF2B5EF4-FFF2-40B4-BE49-F238E27FC236}">
                <a16:creationId xmlns:a16="http://schemas.microsoft.com/office/drawing/2014/main" id="{AECDE1DE-4401-1C42-979C-ABBB611927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787" y="787078"/>
            <a:ext cx="2393864" cy="6071709"/>
          </a:xfrm>
          <a:prstGeom prst="rect">
            <a:avLst/>
          </a:prstGeom>
        </p:spPr>
      </p:pic>
      <p:pic>
        <p:nvPicPr>
          <p:cNvPr id="11" name="Picture 10" descr="Table&#10;&#10;Description automatically generated">
            <a:extLst>
              <a:ext uri="{FF2B5EF4-FFF2-40B4-BE49-F238E27FC236}">
                <a16:creationId xmlns:a16="http://schemas.microsoft.com/office/drawing/2014/main" id="{ADDB239F-6BB4-3343-9637-A522BD8850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3581" y="787078"/>
            <a:ext cx="2393863" cy="6070922"/>
          </a:xfrm>
          <a:prstGeom prst="rect">
            <a:avLst/>
          </a:prstGeom>
        </p:spPr>
      </p:pic>
      <p:pic>
        <p:nvPicPr>
          <p:cNvPr id="13" name="Picture 12" descr="Table&#10;&#10;Description automatically generated">
            <a:extLst>
              <a:ext uri="{FF2B5EF4-FFF2-40B4-BE49-F238E27FC236}">
                <a16:creationId xmlns:a16="http://schemas.microsoft.com/office/drawing/2014/main" id="{FEA33B26-BF9A-AE40-9007-405B7E338F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8440" y="787078"/>
            <a:ext cx="2357326" cy="6070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7146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alendar&#10;&#10;Description automatically generated">
            <a:extLst>
              <a:ext uri="{FF2B5EF4-FFF2-40B4-BE49-F238E27FC236}">
                <a16:creationId xmlns:a16="http://schemas.microsoft.com/office/drawing/2014/main" id="{8D075FB4-8C53-2E47-9220-FEC908B823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465" y="193876"/>
            <a:ext cx="2545854" cy="647024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3A3CFB-C623-E14B-8EC6-A65EE610E94B}"/>
              </a:ext>
            </a:extLst>
          </p:cNvPr>
          <p:cNvSpPr txBox="1"/>
          <p:nvPr/>
        </p:nvSpPr>
        <p:spPr>
          <a:xfrm>
            <a:off x="3900669" y="646097"/>
            <a:ext cx="780133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</a:rPr>
              <a:t>Реализуйте следующие функции: </a:t>
            </a:r>
            <a:endParaRPr lang="en-TJ" dirty="0">
              <a:solidFill>
                <a:srgbClr val="000000"/>
              </a:solidFill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effectLst/>
              </a:rPr>
              <a:t>доска должна храниться как список из трех элементов, в то время как каждый элемент представляет собой еще один список из трех элементов (внутренние списки представляют собой строки), чтобы ко всем квадратам можно было получить доступ, используя следующий синтаксис: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494DFF-9222-ED4D-A135-DDF9BDDA5898}"/>
              </a:ext>
            </a:extLst>
          </p:cNvPr>
          <p:cNvSpPr txBox="1"/>
          <p:nvPr/>
        </p:nvSpPr>
        <p:spPr>
          <a:xfrm>
            <a:off x="3900669" y="193876"/>
            <a:ext cx="1369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J" b="1" dirty="0"/>
              <a:t>Требования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1E9B3A-F69B-6241-8D83-18746EF5A182}"/>
              </a:ext>
            </a:extLst>
          </p:cNvPr>
          <p:cNvSpPr txBox="1"/>
          <p:nvPr/>
        </p:nvSpPr>
        <p:spPr>
          <a:xfrm>
            <a:off x="4231124" y="2142124"/>
            <a:ext cx="60998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board[row][column]</a:t>
            </a:r>
            <a:endParaRPr lang="en-TJ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F26D76-082D-BE4E-875B-9CB488512CB5}"/>
              </a:ext>
            </a:extLst>
          </p:cNvPr>
          <p:cNvSpPr txBox="1"/>
          <p:nvPr/>
        </p:nvSpPr>
        <p:spPr>
          <a:xfrm>
            <a:off x="4022202" y="2592219"/>
            <a:ext cx="827011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TJ" dirty="0"/>
              <a:t>каждый из элементов внутреннего списка может содержать «O», «X» или цифру, представляющую номер квадрата (такой квадрат считается свободным)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TJ" dirty="0"/>
              <a:t>внешний вид платы должен быть точно таким же, как в примере.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TJ" dirty="0"/>
              <a:t>реализовать функции: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DisplayBoard</a:t>
            </a:r>
            <a:r>
              <a:rPr lang="en-US" dirty="0"/>
              <a:t>(board):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EnterMove</a:t>
            </a:r>
            <a:r>
              <a:rPr lang="en-US" dirty="0"/>
              <a:t>(board):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MakeListOfFreeFields</a:t>
            </a:r>
            <a:r>
              <a:rPr lang="en-US" dirty="0"/>
              <a:t>(board):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VictoryFor</a:t>
            </a:r>
            <a:r>
              <a:rPr lang="en-US" dirty="0"/>
              <a:t>(board, sign):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DrawMove</a:t>
            </a:r>
            <a:r>
              <a:rPr lang="en-US" dirty="0"/>
              <a:t>(board):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3964009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F03B5-606A-8444-89F4-6B99ADDD6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246909"/>
            <a:ext cx="10293927" cy="608395"/>
          </a:xfrm>
        </p:spPr>
        <p:txBody>
          <a:bodyPr>
            <a:normAutofit fontScale="90000"/>
          </a:bodyPr>
          <a:lstStyle/>
          <a:p>
            <a:r>
              <a:rPr lang="ru-RU" dirty="0"/>
              <a:t>Выпишите числа на английском языке</a:t>
            </a:r>
            <a:br>
              <a:rPr lang="ru-RU" dirty="0"/>
            </a:b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B1464-6D1F-1D49-ACCB-6EFFB364C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55304"/>
            <a:ext cx="9601200" cy="431689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Несмотря на то, что популярность чеков в качестве способа оплаты в последние годы снизилась, некоторые компании все еще выпускают их для оплаты служащих или поставщиков. Выплачиваемая сумма обычно указывается на чеке дважды: в одном случае написано цифрами, а в другом - английскими словами. Повторение суммы в двух разных формах значительно усложняет задачу недобросовестного сотрудника или поставщика.</a:t>
            </a:r>
          </a:p>
          <a:p>
            <a:pPr marL="0" indent="0">
              <a:buNone/>
            </a:pPr>
            <a:r>
              <a:rPr lang="ru-RU" dirty="0"/>
              <a:t>изменить сумму на чеке перед его внесением.</a:t>
            </a:r>
          </a:p>
          <a:p>
            <a:pPr marL="0" indent="0">
              <a:buNone/>
            </a:pPr>
            <a:r>
              <a:rPr lang="ru-RU" dirty="0"/>
              <a:t>В этом упражнении ваша задача - создать функцию, которая принимает целое число от 0 до</a:t>
            </a:r>
            <a:r>
              <a:rPr lang="en-TJ" dirty="0"/>
              <a:t> </a:t>
            </a:r>
            <a:r>
              <a:rPr lang="ru-RU" dirty="0"/>
              <a:t>999 в качестве единственного параметра и возвращает строку, содержащую английские слова для этого числа. Например, если параметр функции - 142, тогда ваша функция должна вернуть </a:t>
            </a:r>
            <a:r>
              <a:rPr lang="en-US" dirty="0"/>
              <a:t>“one hundred forty two” </a:t>
            </a:r>
            <a:r>
              <a:rPr lang="ru-RU" dirty="0"/>
              <a:t>. Используйте один или несколько словарей для реализации вашего решения, а не большие конструкции </a:t>
            </a:r>
            <a:r>
              <a:rPr lang="en-US" dirty="0"/>
              <a:t>if / </a:t>
            </a:r>
            <a:r>
              <a:rPr lang="en-US" dirty="0" err="1"/>
              <a:t>elif</a:t>
            </a:r>
            <a:r>
              <a:rPr lang="en-US" dirty="0"/>
              <a:t> / else. </a:t>
            </a:r>
            <a:r>
              <a:rPr lang="ru-RU" dirty="0"/>
              <a:t>Включите основную программу, которая считывает целое число от пользователя и отображает его значение английскими словами.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623496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6E247-F32D-D84A-A745-F159E09FA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9615"/>
          </a:xfrm>
        </p:spPr>
        <p:txBody>
          <a:bodyPr>
            <a:normAutofit/>
          </a:bodyPr>
          <a:lstStyle/>
          <a:p>
            <a:r>
              <a:rPr lang="en-US" b="1" dirty="0" err="1"/>
              <a:t>Как</a:t>
            </a:r>
            <a:r>
              <a:rPr lang="en-US" b="1" dirty="0"/>
              <a:t> </a:t>
            </a:r>
            <a:r>
              <a:rPr lang="en-US" b="1" dirty="0" err="1"/>
              <a:t>создаются</a:t>
            </a:r>
            <a:r>
              <a:rPr lang="en-US" b="1" dirty="0"/>
              <a:t> </a:t>
            </a:r>
            <a:r>
              <a:rPr lang="en-US" b="1" dirty="0" err="1"/>
              <a:t>кортежи</a:t>
            </a:r>
            <a:r>
              <a:rPr lang="en-US" b="1" dirty="0"/>
              <a:t>?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9CE254-E688-3C4D-849F-E99396E66880}"/>
              </a:ext>
            </a:extLst>
          </p:cNvPr>
          <p:cNvSpPr/>
          <p:nvPr/>
        </p:nvSpPr>
        <p:spPr>
          <a:xfrm>
            <a:off x="1371600" y="1861583"/>
            <a:ext cx="2252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emptyTuple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()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D4A814-20F2-C04E-BFFB-681C6D4D5A1B}"/>
              </a:ext>
            </a:extLst>
          </p:cNvPr>
          <p:cNvSpPr/>
          <p:nvPr/>
        </p:nvSpPr>
        <p:spPr>
          <a:xfrm>
            <a:off x="1371600" y="258708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oneElementTuple1 = (1</a:t>
            </a:r>
            <a:r>
              <a:rPr lang="en-US" dirty="0"/>
              <a:t>,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oneElementTuple2 = 1.</a:t>
            </a:r>
            <a:r>
              <a:rPr lang="en-US" dirty="0"/>
              <a:t>,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</a:t>
            </a:r>
            <a:endParaRPr lang="en-TJ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5C820D-2411-F443-A23D-6C925224B5F2}"/>
              </a:ext>
            </a:extLst>
          </p:cNvPr>
          <p:cNvSpPr/>
          <p:nvPr/>
        </p:nvSpPr>
        <p:spPr>
          <a:xfrm>
            <a:off x="7467600" y="2136338"/>
            <a:ext cx="41296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myTuple = (1, 10, 100, 1000)</a:t>
            </a:r>
          </a:p>
          <a:p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print(myTuple[0])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print(myTuple[-1])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print(myTuple[1:])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print(myTuple[:-2])</a:t>
            </a:r>
          </a:p>
          <a:p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for elem in myTuple: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	print(elem)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2E6C0F-D0AB-464C-BB85-85AA988DAFA4}"/>
              </a:ext>
            </a:extLst>
          </p:cNvPr>
          <p:cNvSpPr/>
          <p:nvPr/>
        </p:nvSpPr>
        <p:spPr>
          <a:xfrm>
            <a:off x="2754348" y="4721661"/>
            <a:ext cx="43824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myTuple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= (1, 10, 100, 1000)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myTuple.append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(10000) </a:t>
            </a: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del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myTuple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[0] </a:t>
            </a:r>
          </a:p>
          <a:p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</a:rPr>
              <a:t>myTuple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</a:rPr>
              <a:t>[1] = -10</a:t>
            </a:r>
            <a:endParaRPr lang="en-TJ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0C7AD88-193E-9148-A399-B712307DA2F6}"/>
              </a:ext>
            </a:extLst>
          </p:cNvPr>
          <p:cNvSpPr/>
          <p:nvPr/>
        </p:nvSpPr>
        <p:spPr>
          <a:xfrm>
            <a:off x="1105829" y="6150337"/>
            <a:ext cx="84266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AttributeError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: 'tuple' object has no attribute 'append'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805995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05265-4F51-6944-825A-6C99A9CC3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19254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Как</a:t>
            </a:r>
            <a:r>
              <a:rPr lang="en-US" b="1" dirty="0"/>
              <a:t> </a:t>
            </a:r>
            <a:r>
              <a:rPr lang="en-US" b="1" dirty="0" err="1"/>
              <a:t>использовать</a:t>
            </a:r>
            <a:r>
              <a:rPr lang="en-US" b="1" dirty="0"/>
              <a:t> </a:t>
            </a:r>
            <a:r>
              <a:rPr lang="en-US" b="1" dirty="0" err="1"/>
              <a:t>кортежи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831BD-D773-674A-8AC5-8B28BE012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94264"/>
            <a:ext cx="9601200" cy="2152186"/>
          </a:xfrm>
        </p:spPr>
        <p:txBody>
          <a:bodyPr>
            <a:normAutofit fontScale="92500"/>
          </a:bodyPr>
          <a:lstStyle/>
          <a:p>
            <a:r>
              <a:rPr lang="ru-RU" dirty="0"/>
              <a:t>Ф</a:t>
            </a:r>
            <a:r>
              <a:rPr lang="en-US" dirty="0" err="1"/>
              <a:t>ункция</a:t>
            </a:r>
            <a:r>
              <a:rPr lang="en-US" dirty="0"/>
              <a:t> </a:t>
            </a:r>
            <a:r>
              <a:rPr lang="en-US" dirty="0" err="1"/>
              <a:t>len</a:t>
            </a:r>
            <a:r>
              <a:rPr lang="en-US" dirty="0"/>
              <a:t>() </a:t>
            </a:r>
            <a:r>
              <a:rPr lang="en-US" dirty="0" err="1"/>
              <a:t>принимает</a:t>
            </a:r>
            <a:r>
              <a:rPr lang="en-US" dirty="0"/>
              <a:t> </a:t>
            </a:r>
            <a:r>
              <a:rPr lang="en-US" dirty="0" err="1"/>
              <a:t>кортежи</a:t>
            </a:r>
            <a:r>
              <a:rPr lang="en-US" dirty="0"/>
              <a:t>,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возвращяет</a:t>
            </a:r>
            <a:r>
              <a:rPr lang="en-US" dirty="0"/>
              <a:t> </a:t>
            </a:r>
            <a:r>
              <a:rPr lang="en-US" dirty="0" err="1"/>
              <a:t>количество</a:t>
            </a:r>
            <a:r>
              <a:rPr lang="en-US" dirty="0"/>
              <a:t> </a:t>
            </a:r>
            <a:r>
              <a:rPr lang="en-US" dirty="0" err="1"/>
              <a:t>элементов</a:t>
            </a:r>
            <a:r>
              <a:rPr lang="en-US" dirty="0"/>
              <a:t>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нем</a:t>
            </a:r>
            <a:r>
              <a:rPr lang="en-US" dirty="0"/>
              <a:t> </a:t>
            </a:r>
            <a:r>
              <a:rPr lang="en-US" dirty="0" err="1"/>
              <a:t>содержаться</a:t>
            </a:r>
            <a:r>
              <a:rPr lang="en-US" dirty="0"/>
              <a:t>;</a:t>
            </a:r>
          </a:p>
          <a:p>
            <a:r>
              <a:rPr lang="en-US" dirty="0" err="1"/>
              <a:t>оператор</a:t>
            </a:r>
            <a:r>
              <a:rPr lang="en-US" dirty="0"/>
              <a:t> + 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объяденить</a:t>
            </a:r>
            <a:r>
              <a:rPr lang="en-US" dirty="0"/>
              <a:t>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кортежа</a:t>
            </a:r>
            <a:r>
              <a:rPr lang="en-US" dirty="0"/>
              <a:t>;</a:t>
            </a:r>
          </a:p>
          <a:p>
            <a:r>
              <a:rPr lang="en-US" dirty="0" err="1"/>
              <a:t>оператор</a:t>
            </a:r>
            <a:r>
              <a:rPr lang="en-US" dirty="0"/>
              <a:t> * 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увеличить</a:t>
            </a:r>
            <a:r>
              <a:rPr lang="en-US" dirty="0"/>
              <a:t> </a:t>
            </a:r>
            <a:r>
              <a:rPr lang="en-US" dirty="0" err="1"/>
              <a:t>количетво</a:t>
            </a:r>
            <a:r>
              <a:rPr lang="en-US" dirty="0"/>
              <a:t> </a:t>
            </a:r>
            <a:r>
              <a:rPr lang="en-US" dirty="0" err="1"/>
              <a:t>элементов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зависимости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мнодителя</a:t>
            </a:r>
            <a:r>
              <a:rPr lang="en-US" dirty="0"/>
              <a:t>;</a:t>
            </a:r>
          </a:p>
          <a:p>
            <a:r>
              <a:rPr lang="ru-RU" dirty="0"/>
              <a:t>О</a:t>
            </a:r>
            <a:r>
              <a:rPr lang="en-US" dirty="0" err="1"/>
              <a:t>перторы</a:t>
            </a:r>
            <a:r>
              <a:rPr lang="en-US" dirty="0"/>
              <a:t> in </a:t>
            </a:r>
            <a:r>
              <a:rPr lang="en-US" dirty="0" err="1"/>
              <a:t>и</a:t>
            </a:r>
            <a:r>
              <a:rPr lang="en-US" dirty="0"/>
              <a:t> not in </a:t>
            </a:r>
            <a:r>
              <a:rPr lang="en-US" dirty="0" err="1"/>
              <a:t>работают</a:t>
            </a:r>
            <a:r>
              <a:rPr lang="en-US" dirty="0"/>
              <a:t> </a:t>
            </a:r>
            <a:r>
              <a:rPr lang="en-US" dirty="0" err="1"/>
              <a:t>так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со</a:t>
            </a:r>
            <a:r>
              <a:rPr lang="en-US" dirty="0"/>
              <a:t> </a:t>
            </a:r>
            <a:r>
              <a:rPr lang="en-US" dirty="0" err="1"/>
              <a:t>списками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3C000A-ADA3-7D41-A71F-2C3C90790375}"/>
              </a:ext>
            </a:extLst>
          </p:cNvPr>
          <p:cNvSpPr/>
          <p:nvPr/>
        </p:nvSpPr>
        <p:spPr>
          <a:xfrm>
            <a:off x="1810215" y="3907140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myTuple = (1, 10, 100)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t1 = myTuple + (1000, 10000)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t2 = myTuple * 3</a:t>
            </a:r>
          </a:p>
          <a:p>
            <a:endParaRPr lang="en-TJ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print(len(t2))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print(t1)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print(t2)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print(10 in myTuple)</a:t>
            </a:r>
          </a:p>
          <a:p>
            <a:r>
              <a:rPr lang="en-TJ" dirty="0">
                <a:solidFill>
                  <a:srgbClr val="333333"/>
                </a:solidFill>
                <a:latin typeface="Courier New" panose="02070309020205020404" pitchFamily="49" charset="0"/>
              </a:rPr>
              <a:t>print(-10 not in myTuple)</a:t>
            </a:r>
          </a:p>
        </p:txBody>
      </p:sp>
    </p:spTree>
    <p:extLst>
      <p:ext uri="{BB962C8B-B14F-4D97-AF65-F5344CB8AC3E}">
        <p14:creationId xmlns:p14="http://schemas.microsoft.com/office/powerpoint/2010/main" val="1032337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3B197-7A27-2D41-A8FE-232EC920D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3068"/>
          </a:xfrm>
        </p:spPr>
        <p:txBody>
          <a:bodyPr>
            <a:normAutofit/>
          </a:bodyPr>
          <a:lstStyle/>
          <a:p>
            <a:r>
              <a:rPr lang="ru-RU" b="1" dirty="0"/>
              <a:t>К</a:t>
            </a:r>
            <a:r>
              <a:rPr lang="en-US" b="1" dirty="0" err="1"/>
              <a:t>ак</a:t>
            </a:r>
            <a:r>
              <a:rPr lang="en-US" b="1" dirty="0"/>
              <a:t> </a:t>
            </a:r>
            <a:r>
              <a:rPr lang="en-US" b="1" dirty="0" err="1"/>
              <a:t>использовать</a:t>
            </a:r>
            <a:r>
              <a:rPr lang="en-US" b="1" dirty="0"/>
              <a:t> </a:t>
            </a:r>
            <a:r>
              <a:rPr lang="en-US" b="1" dirty="0" err="1"/>
              <a:t>кортежи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5E9696-E49C-1C4D-B76D-09DD631A651E}"/>
              </a:ext>
            </a:extLst>
          </p:cNvPr>
          <p:cNvSpPr/>
          <p:nvPr/>
        </p:nvSpPr>
        <p:spPr>
          <a:xfrm>
            <a:off x="1665249" y="1651491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var = 123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t1 = (1, 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t2 = (2, 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t3 = (3, var)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t1, t2, t3 = t2, t3, t1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print(t1, t2, t3)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A1E5A2-3FEC-844F-8A79-B188AD9602EC}"/>
              </a:ext>
            </a:extLst>
          </p:cNvPr>
          <p:cNvSpPr/>
          <p:nvPr/>
        </p:nvSpPr>
        <p:spPr>
          <a:xfrm>
            <a:off x="1665248" y="4190846"/>
            <a:ext cx="99877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Тут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показано взаимодействие трех кортежей — по сути, значения, хранящиеся в них, «циркулируют» —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t1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становится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t2, t2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становится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t3,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а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t3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становится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t1.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Примечание: в примере представлен еще один важный факт: элементы кортежа могут быть переменными, а не только литералами. Более того, они могут быть выражениями, если находятся справа от оператора присваивания.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306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A2A37-B309-5641-B5B1-79940C24F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220"/>
          </a:xfrm>
        </p:spPr>
        <p:txBody>
          <a:bodyPr>
            <a:normAutofit/>
          </a:bodyPr>
          <a:lstStyle/>
          <a:p>
            <a:r>
              <a:rPr lang="ru-RU" b="1" dirty="0"/>
              <a:t>Ч</a:t>
            </a:r>
            <a:r>
              <a:rPr lang="en-US" b="1" dirty="0" err="1"/>
              <a:t>то</a:t>
            </a:r>
            <a:r>
              <a:rPr lang="en-US" b="1" dirty="0"/>
              <a:t> </a:t>
            </a:r>
            <a:r>
              <a:rPr lang="en-US" b="1" dirty="0" err="1"/>
              <a:t>такое</a:t>
            </a:r>
            <a:r>
              <a:rPr lang="en-US" b="1" dirty="0"/>
              <a:t> </a:t>
            </a:r>
            <a:r>
              <a:rPr lang="en-US" b="1" dirty="0" err="1"/>
              <a:t>словари</a:t>
            </a:r>
            <a:r>
              <a:rPr lang="en-US" b="1" dirty="0"/>
              <a:t>?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1600C-1C83-C140-82B1-2A65CA57E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50020"/>
            <a:ext cx="9601200" cy="504800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Словарь – это еще одна структура данных </a:t>
            </a:r>
            <a:r>
              <a:rPr lang="en-US" dirty="0"/>
              <a:t>Python. </a:t>
            </a:r>
            <a:r>
              <a:rPr lang="ru-RU" dirty="0"/>
              <a:t>Это не тип последовательности (но его можно легко адаптировать для обработки последовательностей), и он может изменяться.</a:t>
            </a:r>
          </a:p>
          <a:p>
            <a:pPr marL="0" indent="0">
              <a:buNone/>
            </a:pPr>
            <a:r>
              <a:rPr lang="ru-RU" dirty="0"/>
              <a:t>В мире </a:t>
            </a:r>
            <a:r>
              <a:rPr lang="en-US" dirty="0"/>
              <a:t>Python </a:t>
            </a:r>
            <a:r>
              <a:rPr lang="ru-RU" dirty="0"/>
              <a:t>искомое слово называется ключом. Слово, которое вы получаете из словаря, называется значением.</a:t>
            </a:r>
          </a:p>
          <a:p>
            <a:pPr marL="0" indent="0">
              <a:buNone/>
            </a:pPr>
            <a:r>
              <a:rPr lang="ru-RU" dirty="0"/>
              <a:t>Это означает, что словарь представляет собой набор пар "ключ-значение". </a:t>
            </a:r>
            <a:endParaRPr lang="en-TJ" dirty="0"/>
          </a:p>
          <a:p>
            <a:pPr marL="0" indent="0">
              <a:buNone/>
            </a:pPr>
            <a:r>
              <a:rPr lang="en-TJ" b="1" dirty="0"/>
              <a:t>Определения</a:t>
            </a:r>
            <a:r>
              <a:rPr lang="ru-RU" b="1" dirty="0"/>
              <a:t>:</a:t>
            </a:r>
            <a:r>
              <a:rPr lang="en-TJ" b="1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каждый ключ должен быть уникальным – не может быть более одного ключа с одинаковым значением;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ключ может быть данными любого типа (кроме списка): это может быть число (целое или с плавающей запятой) или даже строка;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словарь — это не список: список содержит набор пронумерованных значений, а словарь содержит пары значений;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функция </a:t>
            </a:r>
            <a:r>
              <a:rPr lang="en-US" dirty="0" err="1"/>
              <a:t>len</a:t>
            </a:r>
            <a:r>
              <a:rPr lang="en-US" dirty="0"/>
              <a:t>() </a:t>
            </a:r>
            <a:r>
              <a:rPr lang="ru-RU" dirty="0"/>
              <a:t>работает и со словарями — она возвращает количество элементов ключ-значение в словаре;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словарь является односторонним инструментом – если у вас есть англо-французский словарь, вы можете искать французские эквиваленты английских терминов, но не наоборот.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92593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11179-56ED-054A-A9F3-7466A2677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63859"/>
          </a:xfrm>
        </p:spPr>
        <p:txBody>
          <a:bodyPr/>
          <a:lstStyle/>
          <a:p>
            <a:r>
              <a:rPr lang="ru-RU" b="1" dirty="0"/>
              <a:t>К</a:t>
            </a:r>
            <a:r>
              <a:rPr lang="en-US" b="1" dirty="0" err="1"/>
              <a:t>ак</a:t>
            </a:r>
            <a:r>
              <a:rPr lang="en-US" b="1" dirty="0"/>
              <a:t> </a:t>
            </a:r>
            <a:r>
              <a:rPr lang="en-US" b="1" dirty="0" err="1"/>
              <a:t>создаются</a:t>
            </a:r>
            <a:r>
              <a:rPr lang="en-US" b="1" dirty="0"/>
              <a:t> </a:t>
            </a:r>
            <a:r>
              <a:rPr lang="en-US" b="1" dirty="0" err="1"/>
              <a:t>словари</a:t>
            </a:r>
            <a:r>
              <a:rPr lang="en-US" b="1" dirty="0"/>
              <a:t>?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CCDDB8-2720-F848-824D-A5E42B586B43}"/>
              </a:ext>
            </a:extLst>
          </p:cNvPr>
          <p:cNvSpPr/>
          <p:nvPr/>
        </p:nvSpPr>
        <p:spPr>
          <a:xfrm>
            <a:off x="1821366" y="1570529"/>
            <a:ext cx="977590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dictionary = {"cat" : "chat", "dog" : "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chien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", "horse" : "cheval"} 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phone_numbers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{'boss' : 5551234567, 'Suzy' : 22657854310} </a:t>
            </a:r>
          </a:p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empty_dictionary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 = {} </a:t>
            </a:r>
          </a:p>
          <a:p>
            <a:endParaRPr lang="en-US" dirty="0">
              <a:solidFill>
                <a:srgbClr val="333333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print(dictionary)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phone_numbers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empty_dictionary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)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009372-E398-7C42-B66A-DF3B7604CE24}"/>
              </a:ext>
            </a:extLst>
          </p:cNvPr>
          <p:cNvSpPr/>
          <p:nvPr/>
        </p:nvSpPr>
        <p:spPr>
          <a:xfrm>
            <a:off x="1977483" y="4662321"/>
            <a:ext cx="95194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{'dog': '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chien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', 'horse': 'cheval', 'cat': 'chat’}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{'Suzy': 5557654321, 'boss': 5551234567}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{}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464925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19FF8-7C3C-D447-B302-2769AE810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362414"/>
            <a:ext cx="9601200" cy="786161"/>
          </a:xfrm>
        </p:spPr>
        <p:txBody>
          <a:bodyPr>
            <a:normAutofit/>
          </a:bodyPr>
          <a:lstStyle/>
          <a:p>
            <a:r>
              <a:rPr lang="ru-RU" b="1" dirty="0"/>
              <a:t>К</a:t>
            </a:r>
            <a:r>
              <a:rPr lang="en-US" b="1" dirty="0" err="1"/>
              <a:t>ак</a:t>
            </a:r>
            <a:r>
              <a:rPr lang="en-US" b="1" dirty="0"/>
              <a:t> </a:t>
            </a:r>
            <a:r>
              <a:rPr lang="en-US" b="1" dirty="0" err="1"/>
              <a:t>использовать</a:t>
            </a:r>
            <a:r>
              <a:rPr lang="en-US" b="1" dirty="0"/>
              <a:t> </a:t>
            </a:r>
            <a:r>
              <a:rPr lang="en-US" b="1" dirty="0" err="1"/>
              <a:t>словари</a:t>
            </a:r>
            <a:r>
              <a:rPr lang="en-US" b="1" dirty="0"/>
              <a:t>?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82A4C7-193C-4140-BA57-EE5EAD6323D9}"/>
              </a:ext>
            </a:extLst>
          </p:cNvPr>
          <p:cNvSpPr/>
          <p:nvPr/>
        </p:nvSpPr>
        <p:spPr>
          <a:xfrm>
            <a:off x="1371599" y="1140274"/>
            <a:ext cx="1019221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Если вы хотите получить какое-либо из значений, вы должны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указать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значение ключа: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print(dictionary['cat’])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phone_numbers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['Suzy’])</a:t>
            </a:r>
          </a:p>
          <a:p>
            <a:br>
              <a:rPr lang="en-US" dirty="0"/>
            </a:b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Получение значения словаря напоминает индексирование, особенно благодаря скобкам, окружающим значение ключа.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Примечание: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если ключ является строкой, вы должны указать ее как строку;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ключи чувствительны к регистру: «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Suzy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» – это нечто отличное от «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suzy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».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Фрагмент выводит две строки текста: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chat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5557654321</a:t>
            </a:r>
          </a:p>
          <a:p>
            <a:br>
              <a:rPr lang="en-US" dirty="0"/>
            </a:b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А теперь самая важная новость: нельзя использовать несуществующий ключ. Попытка что-то вроде этого: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print(</a:t>
            </a:r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phone_numbers</a:t>
            </a: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['president’])</a:t>
            </a:r>
            <a:br>
              <a:rPr lang="en-US" dirty="0"/>
            </a:b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вызовит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ошибку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4453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15134</TotalTime>
  <Words>4292</Words>
  <Application>Microsoft Macintosh PowerPoint</Application>
  <PresentationFormat>Widescreen</PresentationFormat>
  <Paragraphs>398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6" baseType="lpstr">
      <vt:lpstr>Arial</vt:lpstr>
      <vt:lpstr>Calibri</vt:lpstr>
      <vt:lpstr>Consolas</vt:lpstr>
      <vt:lpstr>Courier New</vt:lpstr>
      <vt:lpstr>Helvetica</vt:lpstr>
      <vt:lpstr>inherit</vt:lpstr>
      <vt:lpstr>Monaco</vt:lpstr>
      <vt:lpstr>Open Sans</vt:lpstr>
      <vt:lpstr>Tw Cen MT</vt:lpstr>
      <vt:lpstr>Tw Cen MT Condensed</vt:lpstr>
      <vt:lpstr>Wingdings 3</vt:lpstr>
      <vt:lpstr>Integral</vt:lpstr>
      <vt:lpstr>Основы программиро-вания на python Тема 8</vt:lpstr>
      <vt:lpstr>Последовательные типы и изменяемость </vt:lpstr>
      <vt:lpstr>Что такое кортежи?</vt:lpstr>
      <vt:lpstr>Как создаются кортежи?</vt:lpstr>
      <vt:lpstr>Как использовать кортежи</vt:lpstr>
      <vt:lpstr>Как использовать кортежи</vt:lpstr>
      <vt:lpstr>Что такое словари?</vt:lpstr>
      <vt:lpstr>Как создаются словари?</vt:lpstr>
      <vt:lpstr>Как использовать словари?</vt:lpstr>
      <vt:lpstr>Как использовать словари?</vt:lpstr>
      <vt:lpstr>Как использовать словари: метод keys() </vt:lpstr>
      <vt:lpstr>Функция sorted()</vt:lpstr>
      <vt:lpstr>Методы items() и values()</vt:lpstr>
      <vt:lpstr>Изменение и добавление значений</vt:lpstr>
      <vt:lpstr>Добавление ключей</vt:lpstr>
      <vt:lpstr>Удаление ключей</vt:lpstr>
      <vt:lpstr>Сценарий для Лаб 8.1</vt:lpstr>
      <vt:lpstr>PowerPoint Presentation</vt:lpstr>
      <vt:lpstr>Основные выводы: кортежи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оцените</vt:lpstr>
      <vt:lpstr>PowerPoint Presentation</vt:lpstr>
      <vt:lpstr>PowerPoint Presentation</vt:lpstr>
      <vt:lpstr>Множества и неизменямые множества</vt:lpstr>
      <vt:lpstr>Сцегарий для Лаб 8.2</vt:lpstr>
      <vt:lpstr>PowerPoint Presentation</vt:lpstr>
      <vt:lpstr>PowerPoint Presentation</vt:lpstr>
      <vt:lpstr>Выпишите числа на английском языке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программирования на python Тема 8</dc:title>
  <dc:creator>Firuz Kosimov</dc:creator>
  <cp:lastModifiedBy>Firuz Kosimov</cp:lastModifiedBy>
  <cp:revision>11</cp:revision>
  <dcterms:created xsi:type="dcterms:W3CDTF">2022-02-22T16:47:25Z</dcterms:created>
  <dcterms:modified xsi:type="dcterms:W3CDTF">2022-03-05T10:08:04Z</dcterms:modified>
</cp:coreProperties>
</file>