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5"/>
  </p:notesMasterIdLst>
  <p:sldIdLst>
    <p:sldId id="256" r:id="rId2"/>
    <p:sldId id="293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3" r:id="rId21"/>
    <p:sldId id="314" r:id="rId22"/>
    <p:sldId id="315" r:id="rId23"/>
    <p:sldId id="316" r:id="rId24"/>
    <p:sldId id="317" r:id="rId25"/>
    <p:sldId id="318" r:id="rId26"/>
    <p:sldId id="311" r:id="rId27"/>
    <p:sldId id="312" r:id="rId28"/>
    <p:sldId id="319" r:id="rId29"/>
    <p:sldId id="320" r:id="rId30"/>
    <p:sldId id="321" r:id="rId31"/>
    <p:sldId id="322" r:id="rId32"/>
    <p:sldId id="323" r:id="rId33"/>
    <p:sldId id="324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074"/>
    <p:restoredTop sz="96197"/>
  </p:normalViewPr>
  <p:slideViewPr>
    <p:cSldViewPr snapToGrid="0" snapToObjects="1">
      <p:cViewPr>
        <p:scale>
          <a:sx n="85" d="100"/>
          <a:sy n="85" d="100"/>
        </p:scale>
        <p:origin x="1944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J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6A090-F076-EE4D-B7B1-95580F25A2E3}" type="datetimeFigureOut">
              <a:rPr lang="en-TJ" smtClean="0"/>
              <a:t>20/02/22</a:t>
            </a:fld>
            <a:endParaRPr lang="en-TJ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J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E70A8-6CFD-F647-A67E-30CC6E51097D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80581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F4C866C-5C94-0940-855F-AD518AA395C0}" type="datetimeFigureOut">
              <a:rPr lang="en-TJ" smtClean="0"/>
              <a:t>20/02/22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8687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20/02/22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239151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20/02/22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33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20/02/22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017539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20/02/22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0201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20/02/22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982469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20/02/22</a:t>
            </a:fld>
            <a:endParaRPr lang="en-TJ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4051502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20/02/22</a:t>
            </a:fld>
            <a:endParaRPr lang="en-TJ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513183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20/02/22</a:t>
            </a:fld>
            <a:endParaRPr lang="en-TJ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865254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20/02/22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560435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20/02/22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735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F4C866C-5C94-0940-855F-AD518AA395C0}" type="datetimeFigureOut">
              <a:rPr lang="en-TJ" smtClean="0"/>
              <a:t>20/02/22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314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A28970-3E8F-46CD-A302-42EE83668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3EA531-4EA7-5948-8A07-AC3D61A6D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2240" y="643467"/>
            <a:ext cx="7495902" cy="5571066"/>
          </a:xfrm>
        </p:spPr>
        <p:txBody>
          <a:bodyPr>
            <a:normAutofit/>
          </a:bodyPr>
          <a:lstStyle/>
          <a:p>
            <a:r>
              <a:rPr lang="en-US" sz="5400" b="1" dirty="0" err="1">
                <a:solidFill>
                  <a:schemeClr val="tx1">
                    <a:alpha val="80000"/>
                  </a:schemeClr>
                </a:solidFill>
              </a:rPr>
              <a:t>Основы</a:t>
            </a:r>
            <a:r>
              <a:rPr lang="en-US" sz="54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tx1">
                    <a:alpha val="80000"/>
                  </a:schemeClr>
                </a:solidFill>
              </a:rPr>
              <a:t>программирования</a:t>
            </a:r>
            <a:r>
              <a:rPr lang="en-US" sz="54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tx1">
                    <a:alpha val="80000"/>
                  </a:schemeClr>
                </a:solidFill>
              </a:rPr>
              <a:t>на</a:t>
            </a:r>
            <a:r>
              <a:rPr lang="en-US" sz="5400" b="1" dirty="0">
                <a:solidFill>
                  <a:schemeClr val="tx1">
                    <a:alpha val="80000"/>
                  </a:schemeClr>
                </a:solidFill>
              </a:rPr>
              <a:t> python</a:t>
            </a:r>
            <a:br>
              <a:rPr lang="en-TJ" sz="54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en-TJ" sz="5400" dirty="0">
                <a:solidFill>
                  <a:schemeClr val="tx1">
                    <a:alpha val="80000"/>
                  </a:schemeClr>
                </a:solidFill>
              </a:rPr>
              <a:t>Тема 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A3FF5-62E1-BF49-BD9A-AE45E77523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1608" y="643467"/>
            <a:ext cx="3096926" cy="5571066"/>
          </a:xfrm>
        </p:spPr>
        <p:txBody>
          <a:bodyPr>
            <a:normAutofit/>
          </a:bodyPr>
          <a:lstStyle/>
          <a:p>
            <a:r>
              <a:rPr lang="en-US" sz="2000" dirty="0" err="1"/>
              <a:t>Функции</a:t>
            </a:r>
            <a:r>
              <a:rPr lang="en-US" sz="2000" dirty="0"/>
              <a:t>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стандартные</a:t>
            </a:r>
            <a:r>
              <a:rPr lang="en-US" sz="2000" dirty="0"/>
              <a:t> </a:t>
            </a:r>
            <a:r>
              <a:rPr lang="en-US" sz="2000" dirty="0" err="1"/>
              <a:t>модули</a:t>
            </a:r>
            <a:r>
              <a:rPr lang="en-US" sz="2000" dirty="0"/>
              <a:t> Python; </a:t>
            </a:r>
          </a:p>
          <a:p>
            <a:r>
              <a:rPr lang="en-US" sz="2000" dirty="0" err="1"/>
              <a:t>функции</a:t>
            </a:r>
            <a:r>
              <a:rPr lang="en-US" sz="2000" dirty="0"/>
              <a:t> </a:t>
            </a:r>
            <a:r>
              <a:rPr lang="en-US" sz="2000" dirty="0" err="1"/>
              <a:t>определяемые</a:t>
            </a:r>
            <a:r>
              <a:rPr lang="en-US" sz="2000" dirty="0"/>
              <a:t> </a:t>
            </a:r>
            <a:r>
              <a:rPr lang="en-US" sz="2000" dirty="0" err="1"/>
              <a:t>пользователем</a:t>
            </a:r>
            <a:r>
              <a:rPr lang="en-US" sz="2000" dirty="0"/>
              <a:t>: </a:t>
            </a:r>
            <a:r>
              <a:rPr lang="en-US" sz="2000" dirty="0" err="1"/>
              <a:t>возвращение</a:t>
            </a:r>
            <a:r>
              <a:rPr lang="en-US" sz="2000" dirty="0"/>
              <a:t> </a:t>
            </a:r>
            <a:r>
              <a:rPr lang="en-US" sz="2000" dirty="0" err="1"/>
              <a:t>результатов</a:t>
            </a:r>
            <a:r>
              <a:rPr lang="en-US" sz="2000" dirty="0"/>
              <a:t>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аргументы</a:t>
            </a:r>
            <a:r>
              <a:rPr lang="en-US" sz="2000" dirty="0"/>
              <a:t> </a:t>
            </a:r>
            <a:r>
              <a:rPr lang="en-US" sz="2000" dirty="0" err="1"/>
              <a:t>функции</a:t>
            </a:r>
            <a:endParaRPr lang="en-TJ" sz="20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7AE7893-212D-45CB-A5B0-AE377389A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960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4162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CD3BF-4D70-3E44-BF6E-58B20E320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46185"/>
          </a:xfrm>
        </p:spPr>
        <p:txBody>
          <a:bodyPr>
            <a:normAutofit/>
          </a:bodyPr>
          <a:lstStyle/>
          <a:p>
            <a:r>
              <a:rPr lang="ru-RU" b="1" dirty="0"/>
              <a:t>О</a:t>
            </a:r>
            <a:r>
              <a:rPr lang="en-US" b="1" dirty="0" err="1"/>
              <a:t>сновные</a:t>
            </a:r>
            <a:r>
              <a:rPr lang="en-US" b="1" dirty="0"/>
              <a:t> </a:t>
            </a:r>
            <a:r>
              <a:rPr lang="en-US" b="1" dirty="0" err="1"/>
              <a:t>выводы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AA0CE8A-51E1-F841-9591-B6CE7DC3E518}"/>
              </a:ext>
            </a:extLst>
          </p:cNvPr>
          <p:cNvSpPr/>
          <p:nvPr/>
        </p:nvSpPr>
        <p:spPr>
          <a:xfrm>
            <a:off x="1371600" y="1431985"/>
            <a:ext cx="104293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1. </a:t>
            </a:r>
            <a:r>
              <a:rPr lang="ru-RU" dirty="0"/>
              <a:t>Вы можете передавать информацию функциям с помощью параметров. Ваши функции могут иметь столько параметров, сколько вам нужно.</a:t>
            </a:r>
          </a:p>
          <a:p>
            <a:r>
              <a:rPr lang="ru-RU" dirty="0"/>
              <a:t>Пример функции с одним параметром: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EAD0C0-1438-0446-9E8D-C307FBE53830}"/>
              </a:ext>
            </a:extLst>
          </p:cNvPr>
          <p:cNvSpPr/>
          <p:nvPr/>
        </p:nvSpPr>
        <p:spPr>
          <a:xfrm>
            <a:off x="1786320" y="2588726"/>
            <a:ext cx="64777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hi(name):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print("Hi,", name)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hi("Greg")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1029E5-7BB3-CF40-9E70-E7510CAB6E96}"/>
              </a:ext>
            </a:extLst>
          </p:cNvPr>
          <p:cNvSpPr/>
          <p:nvPr/>
        </p:nvSpPr>
        <p:spPr>
          <a:xfrm>
            <a:off x="1554554" y="3745467"/>
            <a:ext cx="41681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Пример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двумя</a:t>
            </a:r>
            <a:r>
              <a:rPr lang="en-US" dirty="0"/>
              <a:t> </a:t>
            </a:r>
            <a:r>
              <a:rPr lang="en-US" dirty="0" err="1"/>
              <a:t>параметрами</a:t>
            </a:r>
            <a:r>
              <a:rPr lang="en-US" dirty="0"/>
              <a:t>:</a:t>
            </a: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94A9FA-8A06-5B4C-9EBE-BA8E5E89BD97}"/>
              </a:ext>
            </a:extLst>
          </p:cNvPr>
          <p:cNvSpPr/>
          <p:nvPr/>
        </p:nvSpPr>
        <p:spPr>
          <a:xfrm>
            <a:off x="1786320" y="434821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hiAll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(name1, name2):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print("Hi,", name2)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print("Hi,", name1) 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hiAll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("Sebastian", "Konrad")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186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58AF4D-BFD1-D448-B7FE-9764FF5E7417}"/>
              </a:ext>
            </a:extLst>
          </p:cNvPr>
          <p:cNvSpPr/>
          <p:nvPr/>
        </p:nvSpPr>
        <p:spPr>
          <a:xfrm>
            <a:off x="1262753" y="483881"/>
            <a:ext cx="41533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Пример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тремя</a:t>
            </a:r>
            <a:r>
              <a:rPr lang="en-US" dirty="0"/>
              <a:t> </a:t>
            </a:r>
            <a:r>
              <a:rPr lang="en-US" dirty="0" err="1"/>
              <a:t>параметрами</a:t>
            </a:r>
            <a:r>
              <a:rPr lang="en-US" dirty="0"/>
              <a:t>: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B51738-0033-9A46-B0F4-E4AF29AC642E}"/>
              </a:ext>
            </a:extLst>
          </p:cNvPr>
          <p:cNvSpPr/>
          <p:nvPr/>
        </p:nvSpPr>
        <p:spPr>
          <a:xfrm>
            <a:off x="1780338" y="1129953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address(street, city,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postalCode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print("Your address is:", street, "St.,", city,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postalCode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 = input("Street: ") 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pC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input("Postal Code: ")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 = input("City: ")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address(s, c,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pC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44145F-D537-D249-B8B0-526E96664E0F}"/>
              </a:ext>
            </a:extLst>
          </p:cNvPr>
          <p:cNvSpPr/>
          <p:nvPr/>
        </p:nvSpPr>
        <p:spPr>
          <a:xfrm>
            <a:off x="1262752" y="3459888"/>
            <a:ext cx="1067620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2. </a:t>
            </a:r>
            <a:r>
              <a:rPr lang="ru-RU" dirty="0"/>
              <a:t>Вы можете передавать аргументы функции, используя следующие методы: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позиционная передача аргументов, при которой порядок передаваемых аргументов имеет значение (Пример 1),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передача ключевого слова (именованного) аргумента, в котором порядок переданных аргументов не имеет значения (пример 2),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сочетание передачи позиционных и ключевых аргументов (пример 3).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274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E88CC2-7FC4-EF40-801F-9866CA16D7E0}"/>
              </a:ext>
            </a:extLst>
          </p:cNvPr>
          <p:cNvSpPr/>
          <p:nvPr/>
        </p:nvSpPr>
        <p:spPr>
          <a:xfrm>
            <a:off x="1253705" y="146193"/>
            <a:ext cx="1078876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Пример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1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subtra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(a, b):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print(a - b) 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subtra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(5, 2) # outputs: 3 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subtra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(2, 5) # outputs: -3 </a:t>
            </a:r>
          </a:p>
          <a:p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Пример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2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subtra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(a, b):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print(a - b) 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subtra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(a=5, b=2) # outputs: 3 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subtra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(b=2, a=5) # outputs: 3 </a:t>
            </a:r>
          </a:p>
          <a:p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Пример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3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subtra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(a, b):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print(a - b) 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subtra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(5, b=2) # outputs: 3 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subtra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(5, 2) # outputs: 3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647565-E5FC-304C-875A-D93C209ECB02}"/>
              </a:ext>
            </a:extLst>
          </p:cNvPr>
          <p:cNvSpPr/>
          <p:nvPr/>
        </p:nvSpPr>
        <p:spPr>
          <a:xfrm>
            <a:off x="1230067" y="4419411"/>
            <a:ext cx="104092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Важно помнить, что позиционные аргументы не должны следовать за ключевыми словами. Вот почему, если вы попытаетесь запустить следующий фрагмент: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C9D610-E390-384F-A6E2-BBC43CED2E40}"/>
              </a:ext>
            </a:extLst>
          </p:cNvPr>
          <p:cNvSpPr/>
          <p:nvPr/>
        </p:nvSpPr>
        <p:spPr>
          <a:xfrm>
            <a:off x="1702278" y="511190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subtra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(a, b): </a:t>
            </a: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print(a - b) </a:t>
            </a:r>
          </a:p>
          <a:p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subtra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(5, b=2) # outputs: 3 </a:t>
            </a:r>
          </a:p>
          <a:p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subtra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(a=5, 2) # Syntax Error</a:t>
            </a:r>
            <a:endParaRPr lang="en-TJ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03157F-C975-544E-BEA2-E95E7C24E441}"/>
              </a:ext>
            </a:extLst>
          </p:cNvPr>
          <p:cNvSpPr/>
          <p:nvPr/>
        </p:nvSpPr>
        <p:spPr>
          <a:xfrm>
            <a:off x="1230067" y="6312238"/>
            <a:ext cx="7430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Python </a:t>
            </a:r>
            <a:r>
              <a:rPr lang="ru-RU" dirty="0"/>
              <a:t>не позволит вам сделать это, сигнализируя об ошибке </a:t>
            </a:r>
            <a:r>
              <a:rPr lang="en-US" dirty="0" err="1"/>
              <a:t>SyntaxError</a:t>
            </a:r>
            <a:r>
              <a:rPr lang="en-US" dirty="0"/>
              <a:t>..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996930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6EBF410-D814-1744-9DCF-C14CD61E628C}"/>
              </a:ext>
            </a:extLst>
          </p:cNvPr>
          <p:cNvSpPr/>
          <p:nvPr/>
        </p:nvSpPr>
        <p:spPr>
          <a:xfrm>
            <a:off x="1236452" y="431647"/>
            <a:ext cx="104782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3. </a:t>
            </a:r>
            <a:r>
              <a:rPr lang="ru-RU" dirty="0"/>
              <a:t>Вы можете использовать метод передачи аргумента ключевого слова, чтобы предварительно определить значение для данного аргумента: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B5D474-69FA-9E4B-9BA6-DA1AA149FEBE}"/>
              </a:ext>
            </a:extLst>
          </p:cNvPr>
          <p:cNvSpPr/>
          <p:nvPr/>
        </p:nvSpPr>
        <p:spPr>
          <a:xfrm>
            <a:off x="1564255" y="1077978"/>
            <a:ext cx="982261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name(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firstN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lastN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="Smith"):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print(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firstN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lastN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name("Andy") # outputs: Andy Smith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name("Betty", "Johnson") # outputs: Betty Johnson (the keyword argument replaced by "Johnson") 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533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2ACC0-B3DD-1143-992C-B3296733D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87930"/>
            <a:ext cx="9601200" cy="780691"/>
          </a:xfrm>
        </p:spPr>
        <p:txBody>
          <a:bodyPr/>
          <a:lstStyle/>
          <a:p>
            <a:r>
              <a:rPr lang="en-TJ" b="1" dirty="0"/>
              <a:t>Оцените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A6B979-A984-DD49-A0DD-121CDA440C90}"/>
              </a:ext>
            </a:extLst>
          </p:cNvPr>
          <p:cNvSpPr/>
          <p:nvPr/>
        </p:nvSpPr>
        <p:spPr>
          <a:xfrm>
            <a:off x="1371597" y="1272514"/>
            <a:ext cx="858328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Задача</a:t>
            </a:r>
            <a:r>
              <a:rPr lang="en-US" b="1" dirty="0"/>
              <a:t> 1</a:t>
            </a:r>
            <a:endParaRPr lang="en-US" dirty="0"/>
          </a:p>
          <a:p>
            <a:r>
              <a:rPr lang="ru-RU" dirty="0"/>
              <a:t>Каков результат следующего фрагмента?</a:t>
            </a:r>
            <a:endParaRPr lang="en-TJ" dirty="0"/>
          </a:p>
          <a:p>
            <a:r>
              <a:rPr lang="en-US" dirty="0"/>
              <a:t>def intro(a="James Bond", b="Bond"): </a:t>
            </a:r>
          </a:p>
          <a:p>
            <a:r>
              <a:rPr lang="en-US" dirty="0"/>
              <a:t>	print("My name is", b + ".", a + ".") </a:t>
            </a:r>
          </a:p>
          <a:p>
            <a:r>
              <a:rPr lang="en-US" dirty="0"/>
              <a:t>intro() </a:t>
            </a:r>
            <a:br>
              <a:rPr lang="en-US" dirty="0"/>
            </a:b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F57890-B61C-114A-862E-37119F21D5A5}"/>
              </a:ext>
            </a:extLst>
          </p:cNvPr>
          <p:cNvSpPr/>
          <p:nvPr/>
        </p:nvSpPr>
        <p:spPr>
          <a:xfrm>
            <a:off x="1258502" y="3488506"/>
            <a:ext cx="44047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Задача</a:t>
            </a:r>
            <a:r>
              <a:rPr lang="en-US" b="1" dirty="0"/>
              <a:t> 2</a:t>
            </a:r>
            <a:endParaRPr lang="en-US" dirty="0"/>
          </a:p>
          <a:p>
            <a:r>
              <a:rPr lang="ru-RU" dirty="0"/>
              <a:t>Каков результат следующего фрагмента?</a:t>
            </a:r>
            <a:endParaRPr lang="en-TJ" dirty="0"/>
          </a:p>
          <a:p>
            <a:r>
              <a:rPr lang="en-US" dirty="0"/>
              <a:t>def intro(a="James Bond", b="Bond"):</a:t>
            </a:r>
          </a:p>
          <a:p>
            <a:r>
              <a:rPr lang="en-US" dirty="0"/>
              <a:t>	print("My name is", b + ".", a + ".") </a:t>
            </a:r>
          </a:p>
          <a:p>
            <a:r>
              <a:rPr lang="en-US" dirty="0"/>
              <a:t>intro(b="Sean Connery") 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329259C-592B-7447-B08D-CB8CFF807296}"/>
              </a:ext>
            </a:extLst>
          </p:cNvPr>
          <p:cNvSpPr/>
          <p:nvPr/>
        </p:nvSpPr>
        <p:spPr>
          <a:xfrm>
            <a:off x="7304046" y="1168621"/>
            <a:ext cx="45162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Задача</a:t>
            </a:r>
            <a:r>
              <a:rPr lang="en-US" b="1" dirty="0"/>
              <a:t> 3</a:t>
            </a:r>
            <a:endParaRPr lang="en-US" dirty="0"/>
          </a:p>
          <a:p>
            <a:r>
              <a:rPr lang="ru-RU" dirty="0"/>
              <a:t>Каков результат следующего фрагмента?</a:t>
            </a:r>
            <a:endParaRPr lang="en-TJ" dirty="0"/>
          </a:p>
          <a:p>
            <a:r>
              <a:rPr lang="en-US" dirty="0"/>
              <a:t>def intro(a, b="Bond"): </a:t>
            </a:r>
          </a:p>
          <a:p>
            <a:r>
              <a:rPr lang="en-US" dirty="0"/>
              <a:t>	print("My name is", b + ".", a + ".") </a:t>
            </a:r>
          </a:p>
          <a:p>
            <a:r>
              <a:rPr lang="en-US" dirty="0"/>
              <a:t>intro("Susan")</a:t>
            </a: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8993B-AC99-1547-8537-E4B5F9A7F4E3}"/>
              </a:ext>
            </a:extLst>
          </p:cNvPr>
          <p:cNvSpPr/>
          <p:nvPr/>
        </p:nvSpPr>
        <p:spPr>
          <a:xfrm>
            <a:off x="7225986" y="3488506"/>
            <a:ext cx="44047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Задача</a:t>
            </a:r>
            <a:r>
              <a:rPr lang="en-US" b="1" dirty="0"/>
              <a:t> 4</a:t>
            </a:r>
            <a:endParaRPr lang="en-US" dirty="0"/>
          </a:p>
          <a:p>
            <a:r>
              <a:rPr lang="ru-RU" dirty="0"/>
              <a:t>Каков результат следующего фрагмента?</a:t>
            </a:r>
            <a:endParaRPr lang="en-TJ" dirty="0"/>
          </a:p>
          <a:p>
            <a:r>
              <a:rPr lang="en-US" dirty="0"/>
              <a:t>def sum(a, b=2, c): </a:t>
            </a:r>
          </a:p>
          <a:p>
            <a:r>
              <a:rPr lang="en-US" dirty="0"/>
              <a:t>	print(a + b + c) </a:t>
            </a:r>
          </a:p>
          <a:p>
            <a:r>
              <a:rPr lang="en-US" dirty="0"/>
              <a:t>sum(a=1, c=3)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5608431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B9096-A7AF-8645-87F3-1CDCB7143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П</a:t>
            </a:r>
            <a:r>
              <a:rPr lang="en-US" b="1" dirty="0" err="1"/>
              <a:t>равила</a:t>
            </a:r>
            <a:r>
              <a:rPr lang="en-US" b="1" dirty="0"/>
              <a:t> </a:t>
            </a:r>
            <a:r>
              <a:rPr lang="en-US" b="1" dirty="0" err="1"/>
              <a:t>возврата</a:t>
            </a:r>
            <a:r>
              <a:rPr lang="en-US" b="1" dirty="0"/>
              <a:t> </a:t>
            </a:r>
            <a:r>
              <a:rPr lang="en-US" b="1" dirty="0" err="1"/>
              <a:t>результата</a:t>
            </a:r>
            <a:r>
              <a:rPr lang="en-US" b="1" dirty="0"/>
              <a:t> </a:t>
            </a:r>
            <a:r>
              <a:rPr lang="en-US" b="1" dirty="0" err="1"/>
              <a:t>функций</a:t>
            </a:r>
            <a:endParaRPr lang="en-TJ" dirty="0"/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3372FB64-CF54-BF47-9058-FB7B87A94B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139" y="2302764"/>
            <a:ext cx="9093721" cy="39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883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5728BC9-7993-D541-BEE0-46D4772E4C72}"/>
              </a:ext>
            </a:extLst>
          </p:cNvPr>
          <p:cNvSpPr/>
          <p:nvPr/>
        </p:nvSpPr>
        <p:spPr>
          <a:xfrm>
            <a:off x="999699" y="230165"/>
            <a:ext cx="20784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О</a:t>
            </a:r>
            <a:r>
              <a:rPr lang="en-US" b="1" dirty="0" err="1"/>
              <a:t>сновные</a:t>
            </a:r>
            <a:r>
              <a:rPr lang="en-US" b="1" dirty="0"/>
              <a:t> </a:t>
            </a:r>
            <a:r>
              <a:rPr lang="en-US" b="1" dirty="0" err="1"/>
              <a:t>выводы</a:t>
            </a:r>
            <a:endParaRPr lang="en-US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F8D155-39D8-0343-9E77-EC071314863F}"/>
              </a:ext>
            </a:extLst>
          </p:cNvPr>
          <p:cNvSpPr/>
          <p:nvPr/>
        </p:nvSpPr>
        <p:spPr>
          <a:xfrm>
            <a:off x="954795" y="836360"/>
            <a:ext cx="101061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1. </a:t>
            </a:r>
            <a:r>
              <a:rPr lang="ru-RU" dirty="0"/>
              <a:t>Вы можете использовать ключевое слово </a:t>
            </a:r>
            <a:r>
              <a:rPr lang="en-US" dirty="0"/>
              <a:t>return, </a:t>
            </a:r>
            <a:r>
              <a:rPr lang="ru-RU" dirty="0"/>
              <a:t>чтобы указать функции вернуть некоторое значение. Оператор </a:t>
            </a:r>
            <a:r>
              <a:rPr lang="en-US" dirty="0"/>
              <a:t>return </a:t>
            </a:r>
            <a:r>
              <a:rPr lang="ru-RU" dirty="0"/>
              <a:t>выходит из функции, например:</a:t>
            </a: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D8B6D9-83E8-BB44-928C-5CB447E25023}"/>
              </a:ext>
            </a:extLst>
          </p:cNvPr>
          <p:cNvSpPr/>
          <p:nvPr/>
        </p:nvSpPr>
        <p:spPr>
          <a:xfrm>
            <a:off x="1282466" y="1579210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def multiply(a, b): </a:t>
            </a:r>
          </a:p>
          <a:p>
            <a:r>
              <a:rPr lang="en-US" dirty="0"/>
              <a:t>	return a * b </a:t>
            </a:r>
          </a:p>
          <a:p>
            <a:r>
              <a:rPr lang="en-US" dirty="0"/>
              <a:t>print(multiply(3, 4)) # outputs: 12 </a:t>
            </a:r>
          </a:p>
          <a:p>
            <a:endParaRPr lang="en-US" dirty="0"/>
          </a:p>
          <a:p>
            <a:r>
              <a:rPr lang="en-US" dirty="0"/>
              <a:t>def multiply(a, b): </a:t>
            </a:r>
          </a:p>
          <a:p>
            <a:r>
              <a:rPr lang="en-US" dirty="0"/>
              <a:t>	return </a:t>
            </a:r>
          </a:p>
          <a:p>
            <a:r>
              <a:rPr lang="en-US" dirty="0"/>
              <a:t>print(multiply(3, 4)) # outputs: None</a:t>
            </a:r>
            <a:endParaRPr lang="en-TJ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22ABEB6-7008-964A-A40D-71BC27880955}"/>
              </a:ext>
            </a:extLst>
          </p:cNvPr>
          <p:cNvSpPr/>
          <p:nvPr/>
        </p:nvSpPr>
        <p:spPr>
          <a:xfrm>
            <a:off x="999699" y="3832948"/>
            <a:ext cx="101934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2. </a:t>
            </a:r>
            <a:r>
              <a:rPr lang="ru-RU" dirty="0"/>
              <a:t>Результат функции можно легко присвоить переменной, например:</a:t>
            </a:r>
            <a:endParaRPr lang="en-TJ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A87B64-B446-E243-BC6D-F85443C1F78B}"/>
              </a:ext>
            </a:extLst>
          </p:cNvPr>
          <p:cNvSpPr/>
          <p:nvPr/>
        </p:nvSpPr>
        <p:spPr>
          <a:xfrm>
            <a:off x="1282466" y="4306674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def wishes(): </a:t>
            </a:r>
          </a:p>
          <a:p>
            <a:r>
              <a:rPr lang="en-US" dirty="0"/>
              <a:t>	return "Happy Birthday!" </a:t>
            </a:r>
          </a:p>
          <a:p>
            <a:endParaRPr lang="en-US" dirty="0"/>
          </a:p>
          <a:p>
            <a:r>
              <a:rPr lang="en-US" dirty="0"/>
              <a:t>w = wishes() </a:t>
            </a:r>
          </a:p>
          <a:p>
            <a:r>
              <a:rPr lang="en-US" dirty="0"/>
              <a:t>print(w) # outputs: Happy Birthday!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4763473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DF11021-5AC4-EC46-94CE-E461371B1CB0}"/>
              </a:ext>
            </a:extLst>
          </p:cNvPr>
          <p:cNvSpPr/>
          <p:nvPr/>
        </p:nvSpPr>
        <p:spPr>
          <a:xfrm>
            <a:off x="1053946" y="344269"/>
            <a:ext cx="103705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Посмотрите на разницу в выводе в следующих двух примерах: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0AC7DD-D754-8A4A-9F4D-167591C24E5F}"/>
              </a:ext>
            </a:extLst>
          </p:cNvPr>
          <p:cNvSpPr/>
          <p:nvPr/>
        </p:nvSpPr>
        <p:spPr>
          <a:xfrm>
            <a:off x="1582756" y="911902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# Example 1 </a:t>
            </a:r>
          </a:p>
          <a:p>
            <a:r>
              <a:rPr lang="en-US" dirty="0"/>
              <a:t>def wishes(): </a:t>
            </a:r>
          </a:p>
          <a:p>
            <a:r>
              <a:rPr lang="en-US" dirty="0"/>
              <a:t>	print("My Wishes") </a:t>
            </a:r>
          </a:p>
          <a:p>
            <a:r>
              <a:rPr lang="en-US" dirty="0"/>
              <a:t>	return "Happy Birthday" </a:t>
            </a:r>
          </a:p>
          <a:p>
            <a:endParaRPr lang="en-US" dirty="0"/>
          </a:p>
          <a:p>
            <a:r>
              <a:rPr lang="en-US" dirty="0"/>
              <a:t>wishes() # outputs: My Wishes </a:t>
            </a:r>
          </a:p>
          <a:p>
            <a:endParaRPr lang="en-US" dirty="0"/>
          </a:p>
          <a:p>
            <a:r>
              <a:rPr lang="en-US" dirty="0"/>
              <a:t># Example 2 </a:t>
            </a:r>
          </a:p>
          <a:p>
            <a:r>
              <a:rPr lang="en-US" dirty="0"/>
              <a:t>def wishes(): </a:t>
            </a:r>
          </a:p>
          <a:p>
            <a:r>
              <a:rPr lang="en-US" dirty="0"/>
              <a:t>	print("My Wishes") </a:t>
            </a:r>
          </a:p>
          <a:p>
            <a:r>
              <a:rPr lang="en-US" dirty="0"/>
              <a:t>	return "Happy Birthday" </a:t>
            </a:r>
          </a:p>
          <a:p>
            <a:endParaRPr lang="en-US" dirty="0"/>
          </a:p>
          <a:p>
            <a:r>
              <a:rPr lang="en-US" dirty="0"/>
              <a:t>print(wishes()) # outputs: My Wishes # Happy Birthday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42A3EA-3755-1B46-8D46-D9F734279C11}"/>
              </a:ext>
            </a:extLst>
          </p:cNvPr>
          <p:cNvSpPr/>
          <p:nvPr/>
        </p:nvSpPr>
        <p:spPr>
          <a:xfrm>
            <a:off x="1053945" y="4803522"/>
            <a:ext cx="100749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3.</a:t>
            </a:r>
            <a:r>
              <a:rPr lang="ru-RU" dirty="0"/>
              <a:t> Вы можете использовать список в качестве аргумента функции, например: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47F6BB-BF77-AD40-B4BC-DE4473DC7725}"/>
              </a:ext>
            </a:extLst>
          </p:cNvPr>
          <p:cNvSpPr/>
          <p:nvPr/>
        </p:nvSpPr>
        <p:spPr>
          <a:xfrm>
            <a:off x="1582756" y="5371155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def </a:t>
            </a:r>
            <a:r>
              <a:rPr lang="en-US" dirty="0" err="1"/>
              <a:t>hiEverybody</a:t>
            </a:r>
            <a:r>
              <a:rPr lang="en-US" dirty="0"/>
              <a:t>(</a:t>
            </a:r>
            <a:r>
              <a:rPr lang="en-US" dirty="0" err="1"/>
              <a:t>myList</a:t>
            </a:r>
            <a:r>
              <a:rPr lang="en-US" dirty="0"/>
              <a:t>): </a:t>
            </a:r>
          </a:p>
          <a:p>
            <a:r>
              <a:rPr lang="en-US" dirty="0"/>
              <a:t>	for name in </a:t>
            </a:r>
            <a:r>
              <a:rPr lang="en-US" dirty="0" err="1"/>
              <a:t>myList</a:t>
            </a:r>
            <a:r>
              <a:rPr lang="en-US" dirty="0"/>
              <a:t>: </a:t>
            </a:r>
          </a:p>
          <a:p>
            <a:r>
              <a:rPr lang="en-US" dirty="0"/>
              <a:t>		print("Hi,", name) </a:t>
            </a:r>
          </a:p>
          <a:p>
            <a:endParaRPr lang="en-US" dirty="0"/>
          </a:p>
          <a:p>
            <a:r>
              <a:rPr lang="en-US" dirty="0" err="1"/>
              <a:t>hiEverybody</a:t>
            </a:r>
            <a:r>
              <a:rPr lang="en-US" dirty="0"/>
              <a:t>(["Adam", "John", "Lucy"])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5868893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9BA249-B0A7-CB46-8BEF-C704C13FAA08}"/>
              </a:ext>
            </a:extLst>
          </p:cNvPr>
          <p:cNvSpPr/>
          <p:nvPr/>
        </p:nvSpPr>
        <p:spPr>
          <a:xfrm>
            <a:off x="1219199" y="505854"/>
            <a:ext cx="7088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4. </a:t>
            </a:r>
            <a:r>
              <a:rPr lang="en-US" dirty="0" err="1"/>
              <a:t>С</a:t>
            </a:r>
            <a:r>
              <a:rPr lang="ru-RU" dirty="0"/>
              <a:t>писок также может быть результатом функции, например</a:t>
            </a:r>
            <a:r>
              <a:rPr lang="en-US" dirty="0"/>
              <a:t>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535D95-A40E-E548-87C5-B8AC3EE657D2}"/>
              </a:ext>
            </a:extLst>
          </p:cNvPr>
          <p:cNvSpPr/>
          <p:nvPr/>
        </p:nvSpPr>
        <p:spPr>
          <a:xfrm>
            <a:off x="1770043" y="1072434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def </a:t>
            </a:r>
            <a:r>
              <a:rPr lang="en-US" dirty="0" err="1"/>
              <a:t>createList</a:t>
            </a:r>
            <a:r>
              <a:rPr lang="en-US" dirty="0"/>
              <a:t>(n): </a:t>
            </a:r>
          </a:p>
          <a:p>
            <a:r>
              <a:rPr lang="en-US" dirty="0"/>
              <a:t>	</a:t>
            </a:r>
            <a:r>
              <a:rPr lang="en-US" dirty="0" err="1"/>
              <a:t>myList</a:t>
            </a:r>
            <a:r>
              <a:rPr lang="en-US" dirty="0"/>
              <a:t> = [] </a:t>
            </a:r>
          </a:p>
          <a:p>
            <a:r>
              <a:rPr lang="en-US" dirty="0"/>
              <a:t>	for </a:t>
            </a:r>
            <a:r>
              <a:rPr lang="en-US" dirty="0" err="1"/>
              <a:t>i</a:t>
            </a:r>
            <a:r>
              <a:rPr lang="en-US" dirty="0"/>
              <a:t> in range(n): </a:t>
            </a:r>
          </a:p>
          <a:p>
            <a:r>
              <a:rPr lang="en-US" dirty="0"/>
              <a:t>		</a:t>
            </a:r>
            <a:r>
              <a:rPr lang="en-US" dirty="0" err="1"/>
              <a:t>myList.append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 </a:t>
            </a:r>
          </a:p>
          <a:p>
            <a:r>
              <a:rPr lang="en-US" dirty="0"/>
              <a:t>	return </a:t>
            </a:r>
            <a:r>
              <a:rPr lang="en-US" dirty="0" err="1"/>
              <a:t>myList</a:t>
            </a:r>
            <a:endParaRPr lang="en-US" dirty="0"/>
          </a:p>
          <a:p>
            <a:endParaRPr lang="en-US" dirty="0"/>
          </a:p>
          <a:p>
            <a:r>
              <a:rPr lang="en-US" dirty="0"/>
              <a:t> print(</a:t>
            </a:r>
            <a:r>
              <a:rPr lang="en-US" dirty="0" err="1"/>
              <a:t>createList</a:t>
            </a:r>
            <a:r>
              <a:rPr lang="en-US" dirty="0"/>
              <a:t>(5)) </a:t>
            </a:r>
            <a:br>
              <a:rPr lang="en-US" dirty="0"/>
            </a:b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3203125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1A4BE-48FD-8E45-9746-FB1D8B2C0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922" y="246587"/>
            <a:ext cx="3823010" cy="779443"/>
          </a:xfrm>
        </p:spPr>
        <p:txBody>
          <a:bodyPr/>
          <a:lstStyle/>
          <a:p>
            <a:r>
              <a:rPr lang="en-TJ" dirty="0"/>
              <a:t> </a:t>
            </a:r>
            <a:r>
              <a:rPr lang="en-TJ" b="1" dirty="0"/>
              <a:t>Оцените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8060B7F-BA86-5447-91DA-032D55766427}"/>
              </a:ext>
            </a:extLst>
          </p:cNvPr>
          <p:cNvSpPr/>
          <p:nvPr/>
        </p:nvSpPr>
        <p:spPr>
          <a:xfrm>
            <a:off x="1295400" y="1198340"/>
            <a:ext cx="46931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Задача</a:t>
            </a:r>
            <a:r>
              <a:rPr lang="en-US" b="1" dirty="0"/>
              <a:t> 1</a:t>
            </a:r>
            <a:endParaRPr lang="en-US" dirty="0"/>
          </a:p>
          <a:p>
            <a:r>
              <a:rPr lang="ru-RU" dirty="0"/>
              <a:t>Каков результат следующего фрагмента?</a:t>
            </a:r>
            <a:endParaRPr lang="en-TJ" dirty="0"/>
          </a:p>
          <a:p>
            <a:r>
              <a:rPr lang="en-US" dirty="0"/>
              <a:t>def hi(): </a:t>
            </a:r>
          </a:p>
          <a:p>
            <a:r>
              <a:rPr lang="en-US" dirty="0"/>
              <a:t>	return print("Hi!") </a:t>
            </a:r>
          </a:p>
          <a:p>
            <a:r>
              <a:rPr lang="en-US" dirty="0"/>
              <a:t>hi() </a:t>
            </a:r>
            <a:br>
              <a:rPr lang="en-US" dirty="0"/>
            </a:b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7DDCED-A4B8-0148-BF39-233A554FC5CE}"/>
              </a:ext>
            </a:extLst>
          </p:cNvPr>
          <p:cNvSpPr/>
          <p:nvPr/>
        </p:nvSpPr>
        <p:spPr>
          <a:xfrm>
            <a:off x="1295400" y="3082370"/>
            <a:ext cx="420624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Задача</a:t>
            </a:r>
            <a:r>
              <a:rPr lang="en-US" b="1" dirty="0"/>
              <a:t> 2</a:t>
            </a:r>
            <a:endParaRPr lang="en-US" dirty="0"/>
          </a:p>
          <a:p>
            <a:r>
              <a:rPr lang="ru-RU" dirty="0"/>
              <a:t>Каков результат следующего фрагмента?</a:t>
            </a:r>
            <a:endParaRPr lang="en-TJ" dirty="0"/>
          </a:p>
          <a:p>
            <a:r>
              <a:rPr lang="en-US" dirty="0"/>
              <a:t>def </a:t>
            </a:r>
            <a:r>
              <a:rPr lang="en-US" dirty="0" err="1"/>
              <a:t>isInt</a:t>
            </a:r>
            <a:r>
              <a:rPr lang="en-US" dirty="0"/>
              <a:t>(data): </a:t>
            </a:r>
          </a:p>
          <a:p>
            <a:r>
              <a:rPr lang="en-US" dirty="0"/>
              <a:t>	if type(data) == int: </a:t>
            </a:r>
          </a:p>
          <a:p>
            <a:r>
              <a:rPr lang="en-US" dirty="0"/>
              <a:t>		return True </a:t>
            </a:r>
          </a:p>
          <a:p>
            <a:r>
              <a:rPr lang="en-US" dirty="0"/>
              <a:t>	</a:t>
            </a:r>
            <a:r>
              <a:rPr lang="en-US" dirty="0" err="1"/>
              <a:t>elif</a:t>
            </a:r>
            <a:r>
              <a:rPr lang="en-US" dirty="0"/>
              <a:t> type(data) == float: </a:t>
            </a:r>
          </a:p>
          <a:p>
            <a:r>
              <a:rPr lang="en-US" dirty="0"/>
              <a:t>		return False </a:t>
            </a:r>
          </a:p>
          <a:p>
            <a:r>
              <a:rPr lang="en-US" dirty="0"/>
              <a:t>	</a:t>
            </a:r>
            <a:r>
              <a:rPr lang="en-US" dirty="0" err="1"/>
              <a:t>elif</a:t>
            </a:r>
            <a:r>
              <a:rPr lang="en-US" dirty="0"/>
              <a:t> type(data)==str</a:t>
            </a:r>
          </a:p>
          <a:p>
            <a:r>
              <a:rPr lang="en-US" dirty="0"/>
              <a:t>		return False</a:t>
            </a:r>
          </a:p>
          <a:p>
            <a:endParaRPr lang="en-US" dirty="0"/>
          </a:p>
          <a:p>
            <a:r>
              <a:rPr lang="en-US" dirty="0"/>
              <a:t>print(</a:t>
            </a:r>
            <a:r>
              <a:rPr lang="en-US" dirty="0" err="1"/>
              <a:t>isInt</a:t>
            </a:r>
            <a:r>
              <a:rPr lang="en-US" dirty="0"/>
              <a:t>(5)) </a:t>
            </a:r>
          </a:p>
          <a:p>
            <a:r>
              <a:rPr lang="en-US" dirty="0"/>
              <a:t>print(</a:t>
            </a:r>
            <a:r>
              <a:rPr lang="en-US" dirty="0" err="1"/>
              <a:t>isInt</a:t>
            </a:r>
            <a:r>
              <a:rPr lang="en-US" dirty="0"/>
              <a:t>(5.0)) </a:t>
            </a:r>
          </a:p>
          <a:p>
            <a:r>
              <a:rPr lang="en-US" dirty="0"/>
              <a:t>print(</a:t>
            </a:r>
            <a:r>
              <a:rPr lang="en-US" dirty="0" err="1"/>
              <a:t>isInt</a:t>
            </a:r>
            <a:r>
              <a:rPr lang="en-US" dirty="0"/>
              <a:t>("5")) 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97715A-F19C-B94F-B7B3-6D3BC0E92FC9}"/>
              </a:ext>
            </a:extLst>
          </p:cNvPr>
          <p:cNvSpPr/>
          <p:nvPr/>
        </p:nvSpPr>
        <p:spPr>
          <a:xfrm>
            <a:off x="5988586" y="391294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/>
              <a:t>Задача</a:t>
            </a:r>
            <a:r>
              <a:rPr lang="en-US" b="1" dirty="0"/>
              <a:t> 3</a:t>
            </a:r>
            <a:endParaRPr lang="en-US" dirty="0"/>
          </a:p>
          <a:p>
            <a:r>
              <a:rPr lang="ru-RU" dirty="0"/>
              <a:t>Каков результат следующего фрагмента?</a:t>
            </a:r>
            <a:endParaRPr lang="en-TJ" dirty="0"/>
          </a:p>
          <a:p>
            <a:r>
              <a:rPr lang="en-US" dirty="0"/>
              <a:t>def </a:t>
            </a:r>
            <a:r>
              <a:rPr lang="en-US" dirty="0" err="1"/>
              <a:t>evenNumLst</a:t>
            </a:r>
            <a:r>
              <a:rPr lang="en-US" dirty="0"/>
              <a:t>(ran): </a:t>
            </a:r>
          </a:p>
          <a:p>
            <a:r>
              <a:rPr lang="en-US" dirty="0"/>
              <a:t>	</a:t>
            </a:r>
            <a:r>
              <a:rPr lang="en-US" dirty="0" err="1"/>
              <a:t>lst</a:t>
            </a:r>
            <a:r>
              <a:rPr lang="en-US" dirty="0"/>
              <a:t> = [] </a:t>
            </a:r>
          </a:p>
          <a:p>
            <a:r>
              <a:rPr lang="en-US" dirty="0"/>
              <a:t>	for num in range(ran): </a:t>
            </a:r>
          </a:p>
          <a:p>
            <a:r>
              <a:rPr lang="en-US" dirty="0"/>
              <a:t>		if num % 2 == 0: </a:t>
            </a:r>
          </a:p>
          <a:p>
            <a:r>
              <a:rPr lang="en-US" dirty="0"/>
              <a:t>			</a:t>
            </a:r>
            <a:r>
              <a:rPr lang="en-US" dirty="0" err="1"/>
              <a:t>lst.append</a:t>
            </a:r>
            <a:r>
              <a:rPr lang="en-US" dirty="0"/>
              <a:t>(num) </a:t>
            </a:r>
          </a:p>
          <a:p>
            <a:r>
              <a:rPr lang="en-US" dirty="0"/>
              <a:t>	return </a:t>
            </a:r>
            <a:r>
              <a:rPr lang="en-US" dirty="0" err="1"/>
              <a:t>lst</a:t>
            </a:r>
            <a:r>
              <a:rPr lang="en-US" dirty="0"/>
              <a:t> </a:t>
            </a:r>
          </a:p>
          <a:p>
            <a:r>
              <a:rPr lang="en-US" dirty="0"/>
              <a:t>print(</a:t>
            </a:r>
            <a:r>
              <a:rPr lang="en-US" dirty="0" err="1"/>
              <a:t>evenNumLst</a:t>
            </a:r>
            <a:r>
              <a:rPr lang="en-US" dirty="0"/>
              <a:t>(11)) </a:t>
            </a:r>
            <a:br>
              <a:rPr lang="en-US" dirty="0"/>
            </a:b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2031FD-A455-2446-872F-956408870FF0}"/>
              </a:ext>
            </a:extLst>
          </p:cNvPr>
          <p:cNvSpPr/>
          <p:nvPr/>
        </p:nvSpPr>
        <p:spPr>
          <a:xfrm>
            <a:off x="6000521" y="3706485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/>
              <a:t>Задача</a:t>
            </a:r>
            <a:r>
              <a:rPr lang="en-US" b="1" dirty="0"/>
              <a:t> 4</a:t>
            </a:r>
            <a:endParaRPr lang="en-US" dirty="0"/>
          </a:p>
          <a:p>
            <a:r>
              <a:rPr lang="ru-RU" dirty="0"/>
              <a:t>Каков результат следующего фрагмента?</a:t>
            </a:r>
            <a:endParaRPr lang="en-TJ" dirty="0"/>
          </a:p>
          <a:p>
            <a:r>
              <a:rPr lang="en-US" dirty="0"/>
              <a:t>def </a:t>
            </a:r>
            <a:r>
              <a:rPr lang="en-US" dirty="0" err="1"/>
              <a:t>listUpdater</a:t>
            </a:r>
            <a:r>
              <a:rPr lang="en-US" dirty="0"/>
              <a:t>(</a:t>
            </a:r>
            <a:r>
              <a:rPr lang="en-US" dirty="0" err="1"/>
              <a:t>lst</a:t>
            </a:r>
            <a:r>
              <a:rPr lang="en-US" dirty="0"/>
              <a:t>): </a:t>
            </a:r>
          </a:p>
          <a:p>
            <a:r>
              <a:rPr lang="en-US" dirty="0"/>
              <a:t>	</a:t>
            </a:r>
            <a:r>
              <a:rPr lang="en-US" dirty="0" err="1"/>
              <a:t>updList</a:t>
            </a:r>
            <a:r>
              <a:rPr lang="en-US" dirty="0"/>
              <a:t> = [] </a:t>
            </a:r>
          </a:p>
          <a:p>
            <a:r>
              <a:rPr lang="en-US" dirty="0"/>
              <a:t>	for </a:t>
            </a:r>
            <a:r>
              <a:rPr lang="en-US" dirty="0" err="1"/>
              <a:t>elem</a:t>
            </a:r>
            <a:r>
              <a:rPr lang="en-US" dirty="0"/>
              <a:t> in </a:t>
            </a:r>
            <a:r>
              <a:rPr lang="en-US" dirty="0" err="1"/>
              <a:t>lst</a:t>
            </a:r>
            <a:r>
              <a:rPr lang="en-US" dirty="0"/>
              <a:t>: </a:t>
            </a:r>
          </a:p>
          <a:p>
            <a:r>
              <a:rPr lang="en-US" dirty="0"/>
              <a:t>		</a:t>
            </a:r>
            <a:r>
              <a:rPr lang="en-US" dirty="0" err="1"/>
              <a:t>elem</a:t>
            </a:r>
            <a:r>
              <a:rPr lang="en-US" dirty="0"/>
              <a:t> **= 2 </a:t>
            </a:r>
          </a:p>
          <a:p>
            <a:r>
              <a:rPr lang="en-US" dirty="0"/>
              <a:t>		</a:t>
            </a:r>
            <a:r>
              <a:rPr lang="en-US" dirty="0" err="1"/>
              <a:t>updList.append</a:t>
            </a:r>
            <a:r>
              <a:rPr lang="en-US" dirty="0"/>
              <a:t>(</a:t>
            </a:r>
            <a:r>
              <a:rPr lang="en-US" dirty="0" err="1"/>
              <a:t>elem</a:t>
            </a:r>
            <a:r>
              <a:rPr lang="en-US" dirty="0"/>
              <a:t>) </a:t>
            </a:r>
          </a:p>
          <a:p>
            <a:r>
              <a:rPr lang="en-US" dirty="0"/>
              <a:t>	return </a:t>
            </a:r>
            <a:r>
              <a:rPr lang="en-US" dirty="0" err="1"/>
              <a:t>updList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l = [1, 2, 3, 4, 5] </a:t>
            </a:r>
          </a:p>
          <a:p>
            <a:r>
              <a:rPr lang="en-US" dirty="0"/>
              <a:t>print(</a:t>
            </a:r>
            <a:r>
              <a:rPr lang="en-US" dirty="0" err="1"/>
              <a:t>listUpdater</a:t>
            </a:r>
            <a:r>
              <a:rPr lang="en-US" dirty="0"/>
              <a:t>(l))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299744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0A415-EA23-874B-9B99-19944C4BA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2449"/>
          </a:xfrm>
        </p:spPr>
        <p:txBody>
          <a:bodyPr>
            <a:normAutofit/>
          </a:bodyPr>
          <a:lstStyle/>
          <a:p>
            <a:r>
              <a:rPr lang="en-US" b="1" dirty="0" err="1"/>
              <a:t>Зачем</a:t>
            </a:r>
            <a:r>
              <a:rPr lang="en-US" b="1" dirty="0"/>
              <a:t> </a:t>
            </a:r>
            <a:r>
              <a:rPr lang="en-US" b="1" dirty="0" err="1"/>
              <a:t>нам</a:t>
            </a:r>
            <a:r>
              <a:rPr lang="en-US" b="1" dirty="0"/>
              <a:t> </a:t>
            </a:r>
            <a:r>
              <a:rPr lang="en-US" b="1" dirty="0" err="1"/>
              <a:t>нужны</a:t>
            </a:r>
            <a:r>
              <a:rPr lang="en-US" b="1" dirty="0"/>
              <a:t> </a:t>
            </a:r>
            <a:r>
              <a:rPr lang="en-US" b="1" dirty="0" err="1"/>
              <a:t>функции</a:t>
            </a:r>
            <a:r>
              <a:rPr lang="en-US" b="1" dirty="0"/>
              <a:t>?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8072A-74F5-9649-941F-116B5F902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18249"/>
            <a:ext cx="9601200" cy="434915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если тот или иной фрагмент кода начинает появляться более чем в одном месте, рассмотрите возможность его выделения в виде функции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если вы собираетесь разделить работу между несколькими программистами, разложите задачу так, чтобы продукт можно было реализовать как набор отдельно написанных функций, объединенных в разные модули.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5472348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E8A4D-E10E-2E44-9918-F22B8F9E2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19477"/>
          </a:xfrm>
        </p:spPr>
        <p:txBody>
          <a:bodyPr>
            <a:normAutofit fontScale="90000"/>
          </a:bodyPr>
          <a:lstStyle/>
          <a:p>
            <a:r>
              <a:rPr lang="ru-RU" dirty="0"/>
              <a:t>С</a:t>
            </a:r>
            <a:r>
              <a:rPr lang="en-TJ" dirty="0"/>
              <a:t>ценарий для Лаб 7.1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B2506-D046-3E43-91AA-1B584AC91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84556"/>
            <a:ext cx="9720073" cy="4424804"/>
          </a:xfrm>
        </p:spPr>
        <p:txBody>
          <a:bodyPr/>
          <a:lstStyle/>
          <a:p>
            <a:r>
              <a:rPr lang="ru-RU" dirty="0"/>
              <a:t>Ваша задача — написать и протестировать функцию, которая принимает один аргумент (год) и возвращает </a:t>
            </a:r>
            <a:r>
              <a:rPr lang="en-US" dirty="0"/>
              <a:t>True, </a:t>
            </a:r>
            <a:r>
              <a:rPr lang="ru-RU" dirty="0"/>
              <a:t>если год високосный, или </a:t>
            </a:r>
            <a:r>
              <a:rPr lang="en-US" dirty="0"/>
              <a:t>False </a:t>
            </a:r>
            <a:r>
              <a:rPr lang="ru-RU" dirty="0"/>
              <a:t>в противном случае.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В коде используются два списка — один с тестовыми данными, а другой с ожидаемыми результатами. Код сообщит вам, если какой-либо из ваших результатов недействителен.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1073013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36FB6-4DCC-714E-9056-F5259B2F2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64082"/>
          </a:xfrm>
        </p:spPr>
        <p:txBody>
          <a:bodyPr/>
          <a:lstStyle/>
          <a:p>
            <a:r>
              <a:rPr lang="ru-RU" dirty="0"/>
              <a:t>С</a:t>
            </a:r>
            <a:r>
              <a:rPr lang="en-TJ" dirty="0"/>
              <a:t>ценарий для Лаб 7.2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E4B0-7C19-7349-AD5F-89964A37D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483112"/>
            <a:ext cx="9720073" cy="4826248"/>
          </a:xfrm>
        </p:spPr>
        <p:txBody>
          <a:bodyPr>
            <a:normAutofit/>
          </a:bodyPr>
          <a:lstStyle/>
          <a:p>
            <a:r>
              <a:rPr lang="ru-RU" dirty="0"/>
              <a:t>Ваша задача — написать и протестировать функцию, которая принимает два аргумента (год и месяц) и возвращает количество дней для заданной пары месяц/год (пока только февраль чувствителен к значению года, ваша функция должна быть универсальной). .</a:t>
            </a:r>
          </a:p>
          <a:p>
            <a:r>
              <a:rPr lang="ru-RU" dirty="0"/>
              <a:t>Конечно, можно (и нужно) использовать ранее написанную и протестированную функцию (ЛАБ </a:t>
            </a:r>
            <a:r>
              <a:rPr lang="en-TJ" dirty="0"/>
              <a:t>7.1</a:t>
            </a:r>
            <a:r>
              <a:rPr lang="ru-RU" dirty="0"/>
              <a:t>). Это может быть очень полезно. Мы рекомендуем вам использовать список, заполненный длинами месяцев. Вы можете создать его внутри функции — этот трюк значительно сократит код.</a:t>
            </a:r>
          </a:p>
        </p:txBody>
      </p:sp>
    </p:spTree>
    <p:extLst>
      <p:ext uri="{BB962C8B-B14F-4D97-AF65-F5344CB8AC3E}">
        <p14:creationId xmlns:p14="http://schemas.microsoft.com/office/powerpoint/2010/main" val="14381919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179F5-75B8-4844-BFA1-130EC2570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86745"/>
          </a:xfrm>
        </p:spPr>
        <p:txBody>
          <a:bodyPr/>
          <a:lstStyle/>
          <a:p>
            <a:r>
              <a:rPr lang="ru-RU" dirty="0"/>
              <a:t>С</a:t>
            </a:r>
            <a:r>
              <a:rPr lang="en-TJ" dirty="0"/>
              <a:t>ценарий для Лаб 7.3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4A256-F8AA-404E-A686-A13FA0E83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Ваша задача — написать и протестировать функцию, которая принимает три аргумента (год, месяц и день месяца) и возвращает соответствующий день года или возвращает </a:t>
            </a:r>
            <a:r>
              <a:rPr lang="en-US" dirty="0"/>
              <a:t>None, </a:t>
            </a:r>
            <a:r>
              <a:rPr lang="ru-RU" dirty="0"/>
              <a:t>если какой-либо из аргументов неверен.</a:t>
            </a:r>
          </a:p>
          <a:p>
            <a:endParaRPr lang="ru-RU" dirty="0"/>
          </a:p>
          <a:p>
            <a:r>
              <a:rPr lang="ru-RU" dirty="0"/>
              <a:t>Используйте ранее написанные и протестированные функции. Добавьте несколько тестовых случаев в код. 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3463923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85E30-C45D-D24B-A045-840ACFB1D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19838"/>
          </a:xfrm>
        </p:spPr>
        <p:txBody>
          <a:bodyPr/>
          <a:lstStyle/>
          <a:p>
            <a:r>
              <a:rPr lang="ru-RU" dirty="0"/>
              <a:t>С</a:t>
            </a:r>
            <a:r>
              <a:rPr lang="en-TJ" dirty="0"/>
              <a:t>ценарий для Лаб 7.4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578AD-CFB6-BD41-96D6-286B8C927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516567"/>
            <a:ext cx="10082487" cy="479279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ru-RU" dirty="0"/>
              <a:t>Натуральное число является простым, если оно больше 1 и не имеет других делителей, кроме 1 и самого себя.</a:t>
            </a:r>
          </a:p>
          <a:p>
            <a:pPr marL="0" indent="0">
              <a:buNone/>
            </a:pPr>
            <a:r>
              <a:rPr lang="ru-RU" dirty="0"/>
              <a:t>Сложный? Нисколько. Например, 8 не является простым числом, так как его можно разделить на 2 и 4 (мы не можем использовать делители, равные 1 и 8, так как это запрещено определением).</a:t>
            </a:r>
          </a:p>
          <a:p>
            <a:pPr marL="0" indent="0">
              <a:buNone/>
            </a:pPr>
            <a:r>
              <a:rPr lang="ru-RU" dirty="0"/>
              <a:t>С другой стороны, 7 — простое число, поскольку мы не можем найти для него никаких юридических делителей.</a:t>
            </a:r>
          </a:p>
          <a:p>
            <a:pPr marL="0" indent="0">
              <a:buNone/>
            </a:pPr>
            <a:r>
              <a:rPr lang="ru-RU" dirty="0"/>
              <a:t>Ваша задача — написать функцию, проверяющую, является ли число простым.</a:t>
            </a:r>
          </a:p>
          <a:p>
            <a:pPr marL="0" indent="0">
              <a:buNone/>
            </a:pPr>
            <a:r>
              <a:rPr lang="ru-RU" dirty="0"/>
              <a:t>Функция: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dirty="0"/>
              <a:t>называется </a:t>
            </a:r>
            <a:r>
              <a:rPr lang="en-US" dirty="0" err="1"/>
              <a:t>isPrime</a:t>
            </a:r>
            <a:r>
              <a:rPr lang="en-US" dirty="0"/>
              <a:t>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dirty="0"/>
              <a:t>принимает один аргумент (значение для проверки)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dirty="0"/>
              <a:t>возвращает </a:t>
            </a:r>
            <a:r>
              <a:rPr lang="en-US" dirty="0"/>
              <a:t>True, </a:t>
            </a:r>
            <a:r>
              <a:rPr lang="ru-RU" dirty="0"/>
              <a:t>если аргумент является простым числом, и </a:t>
            </a:r>
            <a:r>
              <a:rPr lang="en-US" dirty="0"/>
              <a:t>False </a:t>
            </a:r>
            <a:r>
              <a:rPr lang="ru-RU" dirty="0"/>
              <a:t>в противном случае.</a:t>
            </a:r>
          </a:p>
          <a:p>
            <a:r>
              <a:rPr lang="ru-RU" dirty="0"/>
              <a:t>Подсказка: попробуйте разделить аргумент на все последующие значения (начиная с 2) и проверить остаток — если он равен нулю, ваше число не может быть простым; тщательно подумайте, когда следует остановить процесс.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1252437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771D6-4046-274B-81F0-59F864880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30989"/>
          </a:xfrm>
        </p:spPr>
        <p:txBody>
          <a:bodyPr/>
          <a:lstStyle/>
          <a:p>
            <a:r>
              <a:rPr lang="ru-RU" dirty="0"/>
              <a:t>С</a:t>
            </a:r>
            <a:r>
              <a:rPr lang="en-TJ" dirty="0"/>
              <a:t>ценарий для Лаб 7.5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DBDB2-89FA-504C-9357-0851F52AD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672683"/>
            <a:ext cx="10238604" cy="4636677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Расход топлива автомобиля может быть выражен разными способами. Например, в Европе это показано как количество топлива, расходуемого на 100 километров.</a:t>
            </a:r>
          </a:p>
          <a:p>
            <a:pPr marL="0" indent="0">
              <a:buNone/>
            </a:pPr>
            <a:r>
              <a:rPr lang="ru-RU" dirty="0"/>
              <a:t>В США это показано как количество миль, пройденных автомобилем с использованием одного галлона топлива.</a:t>
            </a:r>
          </a:p>
          <a:p>
            <a:pPr marL="0" indent="0">
              <a:buNone/>
            </a:pPr>
            <a:r>
              <a:rPr lang="ru-RU" dirty="0"/>
              <a:t>Ваша задача — написать пару функций, преобразующих л/100 км в мили на галлон и наоборот.</a:t>
            </a:r>
          </a:p>
          <a:p>
            <a:pPr marL="0" indent="0">
              <a:buNone/>
            </a:pPr>
            <a:r>
              <a:rPr lang="ru-RU" dirty="0"/>
              <a:t>Функции:</a:t>
            </a:r>
          </a:p>
          <a:p>
            <a:r>
              <a:rPr lang="ru-RU" dirty="0"/>
              <a:t>называются </a:t>
            </a:r>
            <a:r>
              <a:rPr lang="en-US" dirty="0"/>
              <a:t>l100kmtompg </a:t>
            </a:r>
            <a:r>
              <a:rPr lang="ru-RU" dirty="0"/>
              <a:t>и </a:t>
            </a:r>
            <a:r>
              <a:rPr lang="en-US" dirty="0"/>
              <a:t>mpgtol100km </a:t>
            </a:r>
            <a:r>
              <a:rPr lang="ru-RU" dirty="0"/>
              <a:t>соответственно;</a:t>
            </a:r>
          </a:p>
          <a:p>
            <a:r>
              <a:rPr lang="ru-RU" dirty="0"/>
              <a:t>принимать один аргумент (значение, соответствующее их именам)</a:t>
            </a:r>
          </a:p>
          <a:p>
            <a:pPr marL="0" indent="0">
              <a:buNone/>
            </a:pPr>
            <a:r>
              <a:rPr lang="ru-RU" dirty="0"/>
              <a:t>Запустите свой код и проверьте, совпадает ли ваш вывод с нашим.</a:t>
            </a:r>
          </a:p>
          <a:p>
            <a:pPr marL="0" indent="0">
              <a:buNone/>
            </a:pPr>
            <a:r>
              <a:rPr lang="ru-RU" dirty="0"/>
              <a:t>Вот некоторая информация, которая поможет вам:</a:t>
            </a:r>
          </a:p>
          <a:p>
            <a:pPr marL="0" indent="0">
              <a:buNone/>
            </a:pPr>
            <a:r>
              <a:rPr lang="ru-RU" dirty="0"/>
              <a:t>1 американская миля = 1609,344 метра;</a:t>
            </a:r>
          </a:p>
          <a:p>
            <a:pPr marL="0" indent="0">
              <a:buNone/>
            </a:pPr>
            <a:r>
              <a:rPr lang="ru-RU" dirty="0"/>
              <a:t>1 американский галлон = 3,785411784 литра.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5287567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FE8FE-2421-DF45-BCDD-D0255EA57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9456" y="1170861"/>
            <a:ext cx="3090672" cy="294036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print(l100kmtompg(3.9))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print(l100kmtompg(7.5))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print(l100kmtompg(10.))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print(mpgtol100km(60.3))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print(mpgtol100km(31.4))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print(mpgtol100km(23.5))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0A7C7F-D18F-D947-B462-F11C00949D64}"/>
              </a:ext>
            </a:extLst>
          </p:cNvPr>
          <p:cNvSpPr txBox="1"/>
          <p:nvPr/>
        </p:nvSpPr>
        <p:spPr>
          <a:xfrm>
            <a:off x="6861792" y="1120676"/>
            <a:ext cx="406075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Предпологаемый</a:t>
            </a:r>
            <a:r>
              <a:rPr lang="en-US" b="1" dirty="0">
                <a:solidFill>
                  <a:srgbClr val="264166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вывод</a:t>
            </a:r>
            <a:r>
              <a:rPr lang="en-US" b="0" i="0" u="none" strike="noStrike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:</a:t>
            </a:r>
          </a:p>
          <a:p>
            <a:r>
              <a:rPr lang="en-US" dirty="0"/>
              <a:t>60.31143162393162 31.36194444444444 23.52145833333333 3.9007393587617467 7.490910297239916 10.009131205673757</a:t>
            </a:r>
            <a:br>
              <a:rPr lang="en-US" dirty="0"/>
            </a:b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2011962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D4052-7D04-304D-8A1F-027D11B44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870029"/>
            <a:ext cx="9720072" cy="1499616"/>
          </a:xfrm>
        </p:spPr>
        <p:txBody>
          <a:bodyPr>
            <a:normAutofit fontScale="90000"/>
          </a:bodyPr>
          <a:lstStyle/>
          <a:p>
            <a:r>
              <a:rPr lang="ru-RU" dirty="0"/>
              <a:t>С</a:t>
            </a:r>
            <a:r>
              <a:rPr lang="en-TJ" dirty="0"/>
              <a:t>ценарий для Лаб 7.6</a:t>
            </a:r>
            <a:br>
              <a:rPr lang="en-TJ" dirty="0"/>
            </a:br>
            <a:br>
              <a:rPr lang="en-TJ" dirty="0"/>
            </a:br>
            <a:r>
              <a:rPr lang="en-TJ" dirty="0"/>
              <a:t>Создать функцию нахождение факториала заданного числа</a:t>
            </a:r>
            <a:endParaRPr lang="en-TJ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D8876-179E-2A46-BC73-0800D9F63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834640"/>
            <a:ext cx="9720073" cy="4023360"/>
          </a:xfrm>
        </p:spPr>
        <p:txBody>
          <a:bodyPr/>
          <a:lstStyle/>
          <a:p>
            <a:pPr marL="0" indent="0">
              <a:buNone/>
            </a:pPr>
            <a:r>
              <a:rPr lang="en-TJ" dirty="0"/>
              <a:t>0!=1</a:t>
            </a:r>
          </a:p>
          <a:p>
            <a:pPr marL="0" indent="0">
              <a:buNone/>
            </a:pPr>
            <a:r>
              <a:rPr lang="en-TJ" dirty="0"/>
              <a:t>1!=1</a:t>
            </a:r>
          </a:p>
          <a:p>
            <a:pPr marL="0" indent="0">
              <a:buNone/>
            </a:pPr>
            <a:r>
              <a:rPr lang="en-TJ" dirty="0"/>
              <a:t>2!=1*2</a:t>
            </a:r>
          </a:p>
          <a:p>
            <a:pPr marL="0" indent="0">
              <a:buNone/>
            </a:pPr>
            <a:r>
              <a:rPr lang="en-TJ" dirty="0"/>
              <a:t>3!=1*2*3</a:t>
            </a:r>
          </a:p>
          <a:p>
            <a:pPr marL="0" indent="0">
              <a:buNone/>
            </a:pPr>
            <a:r>
              <a:rPr lang="en-TJ" dirty="0"/>
              <a:t>.</a:t>
            </a:r>
          </a:p>
          <a:p>
            <a:pPr marL="0" indent="0">
              <a:buNone/>
            </a:pPr>
            <a:r>
              <a:rPr lang="en-TJ" dirty="0"/>
              <a:t>.</a:t>
            </a:r>
          </a:p>
          <a:p>
            <a:pPr marL="0" indent="0">
              <a:buNone/>
            </a:pPr>
            <a:r>
              <a:rPr lang="en-US" dirty="0"/>
              <a:t>N</a:t>
            </a:r>
            <a:r>
              <a:rPr lang="en-TJ" dirty="0"/>
              <a:t>!=1*2*3……..N-1*N</a:t>
            </a:r>
          </a:p>
        </p:txBody>
      </p:sp>
    </p:spTree>
    <p:extLst>
      <p:ext uri="{BB962C8B-B14F-4D97-AF65-F5344CB8AC3E}">
        <p14:creationId xmlns:p14="http://schemas.microsoft.com/office/powerpoint/2010/main" val="5265662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CC6E2-5BE2-E046-BA26-58913607F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1229793"/>
            <a:ext cx="9720072" cy="1499616"/>
          </a:xfrm>
        </p:spPr>
        <p:txBody>
          <a:bodyPr>
            <a:normAutofit fontScale="90000"/>
          </a:bodyPr>
          <a:lstStyle/>
          <a:p>
            <a:r>
              <a:rPr lang="ru-RU" dirty="0"/>
              <a:t>С</a:t>
            </a:r>
            <a:r>
              <a:rPr lang="en-TJ" dirty="0"/>
              <a:t>ценарий для Лаб 7.7</a:t>
            </a:r>
            <a:br>
              <a:rPr lang="en-TJ" dirty="0"/>
            </a:br>
            <a:br>
              <a:rPr lang="en-TJ" dirty="0"/>
            </a:br>
            <a:r>
              <a:rPr lang="en-TJ" dirty="0"/>
              <a:t>Создать функцию нахождения заданного элемента ряда чисел Фибоначи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06422-89D0-5243-A7A2-482C45663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3429000"/>
            <a:ext cx="9720073" cy="2880360"/>
          </a:xfrm>
        </p:spPr>
        <p:txBody>
          <a:bodyPr/>
          <a:lstStyle/>
          <a:p>
            <a:pPr marL="0" indent="0">
              <a:buNone/>
            </a:pPr>
            <a:r>
              <a:rPr lang="en-TJ" dirty="0"/>
              <a:t>1, 1, 1+1, 1+2, 2+3………..f(i-1)+f(i-2)</a:t>
            </a:r>
          </a:p>
        </p:txBody>
      </p:sp>
    </p:spTree>
    <p:extLst>
      <p:ext uri="{BB962C8B-B14F-4D97-AF65-F5344CB8AC3E}">
        <p14:creationId xmlns:p14="http://schemas.microsoft.com/office/powerpoint/2010/main" val="14193770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7501E-5828-2A43-AA93-2162046DB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88751"/>
          </a:xfrm>
        </p:spPr>
        <p:txBody>
          <a:bodyPr/>
          <a:lstStyle/>
          <a:p>
            <a:r>
              <a:rPr lang="ru-RU" dirty="0"/>
              <a:t>Р</a:t>
            </a:r>
            <a:r>
              <a:rPr lang="en-TJ" dirty="0"/>
              <a:t>екурсивные функции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94C70-2F67-3F45-BE9A-33414A5E0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768839"/>
            <a:ext cx="10128554" cy="4540521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Есть еще одна вещь</a:t>
            </a:r>
            <a:r>
              <a:rPr lang="en-US" dirty="0"/>
              <a:t>, </a:t>
            </a:r>
            <a:r>
              <a:rPr lang="en-US" dirty="0" err="1"/>
              <a:t>про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dirty="0" err="1"/>
              <a:t>без</a:t>
            </a:r>
            <a:r>
              <a:rPr lang="en-US" dirty="0"/>
              <a:t> </a:t>
            </a:r>
            <a:r>
              <a:rPr lang="en-US" dirty="0" err="1"/>
              <a:t>которой</a:t>
            </a:r>
            <a:r>
              <a:rPr lang="en-US" dirty="0"/>
              <a:t> </a:t>
            </a:r>
            <a:r>
              <a:rPr lang="en-US" dirty="0" err="1"/>
              <a:t>эту</a:t>
            </a:r>
            <a:r>
              <a:rPr lang="en-US" dirty="0"/>
              <a:t> </a:t>
            </a:r>
            <a:r>
              <a:rPr lang="en-US" dirty="0" err="1"/>
              <a:t>тему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ru-RU" dirty="0" err="1"/>
              <a:t>заверш</a:t>
            </a:r>
            <a:r>
              <a:rPr lang="en-TJ" dirty="0"/>
              <a:t>ить</a:t>
            </a:r>
            <a:r>
              <a:rPr lang="ru-RU" dirty="0"/>
              <a:t> — это рекурсия</a:t>
            </a:r>
          </a:p>
          <a:p>
            <a:r>
              <a:rPr lang="ru-RU" dirty="0"/>
              <a:t>Этот термин может описывать много разных понятий, но одно из них особенно интересно — то, что относится к компьютерному программированию.</a:t>
            </a:r>
          </a:p>
          <a:p>
            <a:r>
              <a:rPr lang="ru-RU" dirty="0"/>
              <a:t>В этой области рекурсия — это метод, при котором функция вызывает сам</a:t>
            </a:r>
            <a:r>
              <a:rPr lang="en-TJ" dirty="0"/>
              <a:t>а</a:t>
            </a:r>
            <a:r>
              <a:rPr lang="ru-RU" dirty="0"/>
              <a:t> себя.</a:t>
            </a:r>
          </a:p>
          <a:p>
            <a:r>
              <a:rPr lang="ru-RU" dirty="0"/>
              <a:t>Эти два случая кажутся лучшими для иллюстрации явления — факториалы и числа Фибоначчи. Особенно последнее.</a:t>
            </a:r>
          </a:p>
          <a:p>
            <a:r>
              <a:rPr lang="ru-RU" dirty="0"/>
              <a:t>Определение чисел Фибоначчи является ярким примером рекурсии. Мы уже говорили вам, что:</a:t>
            </a:r>
          </a:p>
          <a:p>
            <a:r>
              <a:rPr lang="en-US" dirty="0" err="1"/>
              <a:t>Fibi</a:t>
            </a:r>
            <a:r>
              <a:rPr lang="en-US" dirty="0"/>
              <a:t> = Fibi-1 + Fibi-2</a:t>
            </a:r>
            <a:endParaRPr lang="ru-RU" dirty="0"/>
          </a:p>
          <a:p>
            <a:r>
              <a:rPr lang="ru-RU" dirty="0"/>
              <a:t>Определение </a:t>
            </a:r>
            <a:r>
              <a:rPr lang="en-US" dirty="0" err="1"/>
              <a:t>i</a:t>
            </a:r>
            <a:r>
              <a:rPr lang="en-US" dirty="0"/>
              <a:t>-</a:t>
            </a:r>
            <a:r>
              <a:rPr lang="ru-RU" dirty="0" err="1"/>
              <a:t>го</a:t>
            </a:r>
            <a:r>
              <a:rPr lang="ru-RU" dirty="0"/>
              <a:t> числа относится к </a:t>
            </a:r>
            <a:r>
              <a:rPr lang="en-US" dirty="0"/>
              <a:t>i-1 </a:t>
            </a:r>
            <a:r>
              <a:rPr lang="ru-RU" dirty="0"/>
              <a:t>числу, и так далее, пока не дойдете до первых двух.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7164522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35665-DDF7-7145-9AB8-BC0655CBF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CC362-4AE1-2046-8744-4DE5BC0E6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340882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D0314-C9B1-7F49-8D84-222B1F550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5196"/>
          </a:xfrm>
        </p:spPr>
        <p:txBody>
          <a:bodyPr>
            <a:normAutofit/>
          </a:bodyPr>
          <a:lstStyle/>
          <a:p>
            <a:r>
              <a:rPr lang="ru-RU" b="1" dirty="0"/>
              <a:t>О</a:t>
            </a:r>
            <a:r>
              <a:rPr lang="en-US" b="1" dirty="0" err="1"/>
              <a:t>ткуда</a:t>
            </a:r>
            <a:r>
              <a:rPr lang="en-US" b="1" dirty="0"/>
              <a:t> </a:t>
            </a:r>
            <a:r>
              <a:rPr lang="en-US" b="1" dirty="0" err="1"/>
              <a:t>берутся</a:t>
            </a:r>
            <a:r>
              <a:rPr lang="en-US" b="1" dirty="0"/>
              <a:t> </a:t>
            </a:r>
            <a:r>
              <a:rPr lang="en-US" b="1" dirty="0" err="1"/>
              <a:t>функции</a:t>
            </a:r>
            <a:r>
              <a:rPr lang="en-US" b="1" dirty="0"/>
              <a:t>?</a:t>
            </a:r>
            <a:endParaRPr lang="en-TJ" dirty="0"/>
          </a:p>
        </p:txBody>
      </p:sp>
      <p:pic>
        <p:nvPicPr>
          <p:cNvPr id="5" name="Content Placeholder 4" descr="Shape&#10;&#10;Description automatically generated">
            <a:extLst>
              <a:ext uri="{FF2B5EF4-FFF2-40B4-BE49-F238E27FC236}">
                <a16:creationId xmlns:a16="http://schemas.microsoft.com/office/drawing/2014/main" id="{CE0DA73F-FBB8-AD4C-A5CA-C058EE7A68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7880" y="2232516"/>
            <a:ext cx="8748639" cy="3478991"/>
          </a:xfrm>
        </p:spPr>
      </p:pic>
    </p:spTree>
    <p:extLst>
      <p:ext uri="{BB962C8B-B14F-4D97-AF65-F5344CB8AC3E}">
        <p14:creationId xmlns:p14="http://schemas.microsoft.com/office/powerpoint/2010/main" val="1033301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C0EF6-6A88-B54E-85F1-B162ACCB8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09066"/>
          </a:xfrm>
        </p:spPr>
        <p:txBody>
          <a:bodyPr>
            <a:normAutofit fontScale="90000"/>
          </a:bodyPr>
          <a:lstStyle/>
          <a:p>
            <a:r>
              <a:rPr lang="en-TJ" dirty="0"/>
              <a:t>Числа фибоначи- рекурсия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8B8271-31B9-BE4B-8EF2-5AB617D49C4C}"/>
              </a:ext>
            </a:extLst>
          </p:cNvPr>
          <p:cNvSpPr txBox="1"/>
          <p:nvPr/>
        </p:nvSpPr>
        <p:spPr>
          <a:xfrm>
            <a:off x="1326629" y="1445674"/>
            <a:ext cx="610099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def fib(n):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if n &lt; 1: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return None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if n &lt; 3: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return 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return fib(n - 1) + fib(n - 2)</a:t>
            </a:r>
            <a:endParaRPr lang="en-TJ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A552D4-7D57-1542-9AC6-05373D4A7811}"/>
              </a:ext>
            </a:extLst>
          </p:cNvPr>
          <p:cNvSpPr txBox="1"/>
          <p:nvPr/>
        </p:nvSpPr>
        <p:spPr>
          <a:xfrm>
            <a:off x="1326629" y="3934998"/>
            <a:ext cx="1011086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TJ" dirty="0"/>
              <a:t>Но действительно ли это код идеален или есть риск?</a:t>
            </a:r>
          </a:p>
          <a:p>
            <a:endParaRPr lang="en-TJ" dirty="0"/>
          </a:p>
          <a:p>
            <a:r>
              <a:rPr lang="en-TJ" dirty="0"/>
              <a:t>Да, риск действительно небольшой. Если вы забудете учесть условия, которые могут остановить цепочку рекурсивных вызовов, программа может войти в бесконечный цикл. Вы должны быть осторожены.</a:t>
            </a:r>
          </a:p>
        </p:txBody>
      </p:sp>
    </p:spTree>
    <p:extLst>
      <p:ext uri="{BB962C8B-B14F-4D97-AF65-F5344CB8AC3E}">
        <p14:creationId xmlns:p14="http://schemas.microsoft.com/office/powerpoint/2010/main" val="6775921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4A80-34A9-B94F-9499-8AF7EB21B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J" dirty="0"/>
              <a:t>Факториал- рекурсия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C9AACC-8F27-B049-9A49-AE66E7B310F3}"/>
              </a:ext>
            </a:extLst>
          </p:cNvPr>
          <p:cNvSpPr txBox="1"/>
          <p:nvPr/>
        </p:nvSpPr>
        <p:spPr>
          <a:xfrm>
            <a:off x="1236688" y="2505670"/>
            <a:ext cx="610099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def </a:t>
            </a:r>
            <a:r>
              <a:rPr lang="en-US" b="0" i="0" u="none" strike="noStrike" dirty="0" err="1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factorialFun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(n):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if n &lt; 0: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return None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if n &lt; 2: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return 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return n * </a:t>
            </a:r>
            <a:r>
              <a:rPr lang="en-US" b="0" i="0" u="none" strike="noStrike" dirty="0" err="1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factorialFun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(n - 1)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1516352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D8DA8-C98D-A841-8E3E-9DB61A640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84017"/>
          </a:xfrm>
        </p:spPr>
        <p:txBody>
          <a:bodyPr>
            <a:normAutofit fontScale="90000"/>
          </a:bodyPr>
          <a:lstStyle/>
          <a:p>
            <a:r>
              <a:rPr lang="en-TJ" dirty="0"/>
              <a:t>Основные выводы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70E303-5F11-3C42-B86C-0FB1FFE53D31}"/>
              </a:ext>
            </a:extLst>
          </p:cNvPr>
          <p:cNvSpPr txBox="1"/>
          <p:nvPr/>
        </p:nvSpPr>
        <p:spPr>
          <a:xfrm>
            <a:off x="1024128" y="1409075"/>
            <a:ext cx="1033841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TJ" dirty="0"/>
              <a:t>1. Функция может вызывать другие функции или даже саму себя. Когда функция вызывает саму себя, эта ситуация называется рекурсией, и функция, которая вызывает сама себя и содержит указанное условие завершения (т. е. базовый случай — условие, которое не говорит функции делать какие-либо дальнейшие вызовы этой функции) называется рекурсивной функцией.</a:t>
            </a:r>
          </a:p>
          <a:p>
            <a:endParaRPr lang="en-TJ" dirty="0"/>
          </a:p>
          <a:p>
            <a:r>
              <a:rPr lang="en-TJ" dirty="0"/>
              <a:t>2. Вы можете использовать рекурсивные функции в Python для написания чистого, элегантного кода и разделения его на более мелкие организованные фрагменты. С другой стороны, вы должны быть очень осторожны, так как легко сделать ошибку и создать функцию, которая никогда не завершится. Также нужно помнить, что рекурсивные вызовы потребляют много памяти, а потому иногда могут быть неэффективными.</a:t>
            </a:r>
          </a:p>
        </p:txBody>
      </p:sp>
    </p:spTree>
    <p:extLst>
      <p:ext uri="{BB962C8B-B14F-4D97-AF65-F5344CB8AC3E}">
        <p14:creationId xmlns:p14="http://schemas.microsoft.com/office/powerpoint/2010/main" val="16466232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A7F59-37F9-E54B-966F-FDE2A5CED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03938"/>
          </a:xfrm>
        </p:spPr>
        <p:txBody>
          <a:bodyPr>
            <a:normAutofit fontScale="90000"/>
          </a:bodyPr>
          <a:lstStyle/>
          <a:p>
            <a:r>
              <a:rPr lang="en-TJ" dirty="0"/>
              <a:t>оцените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69AEFA-2AEA-2344-A7A7-20096A161775}"/>
              </a:ext>
            </a:extLst>
          </p:cNvPr>
          <p:cNvSpPr txBox="1"/>
          <p:nvPr/>
        </p:nvSpPr>
        <p:spPr>
          <a:xfrm>
            <a:off x="1296649" y="1674674"/>
            <a:ext cx="610099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 err="1"/>
              <a:t>Задача</a:t>
            </a:r>
            <a:r>
              <a:rPr lang="en-US" b="1" dirty="0"/>
              <a:t> 1</a:t>
            </a:r>
          </a:p>
          <a:p>
            <a:r>
              <a:rPr lang="ru-RU" dirty="0"/>
              <a:t>Что произойдет, когда вы попытаетесь запустить следующий фрагмент кода и почему?</a:t>
            </a:r>
            <a:endParaRPr lang="en-TJ" dirty="0"/>
          </a:p>
          <a:p>
            <a:endParaRPr lang="en-TJ" b="0" i="0" u="none" strike="noStrike" dirty="0">
              <a:solidFill>
                <a:srgbClr val="333333"/>
              </a:solidFill>
              <a:effectLst/>
              <a:latin typeface="Courier New" panose="02070309020205020404" pitchFamily="49" charset="0"/>
            </a:endParaRPr>
          </a:p>
          <a:p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def factorial(n):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return n * factorial(n - 1) print(factorial(4))</a:t>
            </a:r>
            <a:endParaRPr lang="en-TJ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7694BE-2A05-BE48-B720-8157EA77000E}"/>
              </a:ext>
            </a:extLst>
          </p:cNvPr>
          <p:cNvSpPr txBox="1"/>
          <p:nvPr/>
        </p:nvSpPr>
        <p:spPr>
          <a:xfrm>
            <a:off x="6393305" y="3890664"/>
            <a:ext cx="610099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TJ" dirty="0"/>
              <a:t>Задача 2</a:t>
            </a:r>
          </a:p>
          <a:p>
            <a:r>
              <a:rPr lang="ru-RU" dirty="0"/>
              <a:t>Что выв</a:t>
            </a:r>
            <a:r>
              <a:rPr lang="en-TJ" dirty="0"/>
              <a:t>е</a:t>
            </a:r>
            <a:r>
              <a:rPr lang="ru-RU" dirty="0" err="1"/>
              <a:t>дит</a:t>
            </a:r>
            <a:r>
              <a:rPr lang="ru-RU" dirty="0"/>
              <a:t> следующий фрагмент</a:t>
            </a:r>
            <a:r>
              <a:rPr lang="en-TJ" dirty="0"/>
              <a:t>?</a:t>
            </a:r>
          </a:p>
          <a:p>
            <a:endParaRPr lang="en-US" dirty="0"/>
          </a:p>
          <a:p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def fun(a):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if a &gt; 30: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return 3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else: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return a + fun(a + 3) </a:t>
            </a:r>
          </a:p>
          <a:p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print(fun(25))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155035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30C80-FDB1-9C49-B179-DE0901159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5196"/>
          </a:xfrm>
        </p:spPr>
        <p:txBody>
          <a:bodyPr/>
          <a:lstStyle/>
          <a:p>
            <a:r>
              <a:rPr lang="ru-RU" b="1" dirty="0"/>
              <a:t>К</a:t>
            </a:r>
            <a:r>
              <a:rPr lang="en-TJ" b="1" dirty="0"/>
              <a:t>ак определить функцию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D4782F0-4A19-0E46-9BA5-F032D5E0422A}"/>
              </a:ext>
            </a:extLst>
          </p:cNvPr>
          <p:cNvSpPr/>
          <p:nvPr/>
        </p:nvSpPr>
        <p:spPr>
          <a:xfrm>
            <a:off x="1371600" y="1773531"/>
            <a:ext cx="27174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functionName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():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functionBody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96BC467-7465-AC46-A6BE-6E71A4BC281B}"/>
              </a:ext>
            </a:extLst>
          </p:cNvPr>
          <p:cNvSpPr/>
          <p:nvPr/>
        </p:nvSpPr>
        <p:spPr>
          <a:xfrm>
            <a:off x="1219200" y="2692397"/>
            <a:ext cx="102539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Он</a:t>
            </a:r>
            <a:r>
              <a:rPr lang="en-TJ" dirty="0"/>
              <a:t>а</a:t>
            </a:r>
            <a:r>
              <a:rPr lang="ru-RU" dirty="0"/>
              <a:t> всегда начинается с ключевого слова </a:t>
            </a:r>
            <a:r>
              <a:rPr lang="en-US" dirty="0"/>
              <a:t>def (</a:t>
            </a:r>
            <a:r>
              <a:rPr lang="ru-RU" dirty="0"/>
              <a:t>для определения)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далее после </a:t>
            </a:r>
            <a:r>
              <a:rPr lang="en-US" dirty="0"/>
              <a:t>def </a:t>
            </a:r>
            <a:r>
              <a:rPr lang="ru-RU" dirty="0"/>
              <a:t>идет имя функции (правила именования функций точно такие же, как и для именования переменных)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после имени функции место для пары скобок (здесь они ничего не содержат, но </a:t>
            </a:r>
            <a:r>
              <a:rPr lang="en-TJ" dirty="0"/>
              <a:t>мы это расмотрим далее</a:t>
            </a:r>
            <a:r>
              <a:rPr lang="ru-RU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строка должна заканчиваться двоеточием;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строка сразу после </a:t>
            </a:r>
            <a:r>
              <a:rPr lang="en-US" dirty="0"/>
              <a:t>def </a:t>
            </a:r>
            <a:r>
              <a:rPr lang="ru-RU" dirty="0"/>
              <a:t>начинает тело функции — пару (хотя бы одну) обязательно вложенных инструкций, которые будут выполняться каждый раз при вызове функции; примечание: функция заканчивается там, где заканчивается вложенность, поэтому нужно быть осторожным.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775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F0349-2864-DE4D-B0D6-5FB80F15E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2449"/>
          </a:xfrm>
        </p:spPr>
        <p:txBody>
          <a:bodyPr>
            <a:normAutofit/>
          </a:bodyPr>
          <a:lstStyle/>
          <a:p>
            <a:r>
              <a:rPr lang="ru-RU" b="1" dirty="0"/>
              <a:t>К</a:t>
            </a:r>
            <a:r>
              <a:rPr lang="en-US" b="1" dirty="0" err="1"/>
              <a:t>ак</a:t>
            </a:r>
            <a:r>
              <a:rPr lang="en-US" b="1" dirty="0"/>
              <a:t> </a:t>
            </a:r>
            <a:r>
              <a:rPr lang="en-US" b="1" dirty="0" err="1"/>
              <a:t>работает</a:t>
            </a:r>
            <a:r>
              <a:rPr lang="en-US" b="1" dirty="0"/>
              <a:t> </a:t>
            </a:r>
            <a:r>
              <a:rPr lang="en-US" b="1" dirty="0" err="1"/>
              <a:t>функция</a:t>
            </a:r>
            <a:endParaRPr lang="en-TJ" dirty="0"/>
          </a:p>
        </p:txBody>
      </p:sp>
      <p:pic>
        <p:nvPicPr>
          <p:cNvPr id="5" name="Content Placeholder 4" descr="Timeline&#10;&#10;Description automatically generated">
            <a:extLst>
              <a:ext uri="{FF2B5EF4-FFF2-40B4-BE49-F238E27FC236}">
                <a16:creationId xmlns:a16="http://schemas.microsoft.com/office/drawing/2014/main" id="{F50F9634-0F19-F04B-ABD7-AD1ECBCACB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5038" y="1673524"/>
            <a:ext cx="9094323" cy="4779498"/>
          </a:xfrm>
        </p:spPr>
      </p:pic>
    </p:spTree>
    <p:extLst>
      <p:ext uri="{BB962C8B-B14F-4D97-AF65-F5344CB8AC3E}">
        <p14:creationId xmlns:p14="http://schemas.microsoft.com/office/powerpoint/2010/main" val="2946790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7743B3F-A305-F648-8634-80E81BB56DA3}"/>
              </a:ext>
            </a:extLst>
          </p:cNvPr>
          <p:cNvSpPr/>
          <p:nvPr/>
        </p:nvSpPr>
        <p:spPr>
          <a:xfrm>
            <a:off x="1151927" y="414868"/>
            <a:ext cx="39031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Key takeaways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D7CA9A-1A2A-D344-953B-AAA6543227DD}"/>
              </a:ext>
            </a:extLst>
          </p:cNvPr>
          <p:cNvSpPr/>
          <p:nvPr/>
        </p:nvSpPr>
        <p:spPr>
          <a:xfrm>
            <a:off x="1151926" y="1166842"/>
            <a:ext cx="1104007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dirty="0"/>
              <a:t>Функция — это блок кода, который выполняет определенную задачу, когда функция вызывается</a:t>
            </a:r>
            <a:r>
              <a:rPr lang="en-US" dirty="0"/>
              <a:t>. </a:t>
            </a:r>
            <a:r>
              <a:rPr lang="ru-RU" dirty="0"/>
              <a:t>Вы можете использовать функции, чтобы сделать ваш код пригодным для повторного использования, лучше организованным и более читабельным. Функции могут иметь параметры и возвращаемые значения.</a:t>
            </a:r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r>
              <a:rPr lang="ru-RU" dirty="0"/>
              <a:t>В </a:t>
            </a:r>
            <a:r>
              <a:rPr lang="en-US" dirty="0"/>
              <a:t>Python </a:t>
            </a:r>
            <a:r>
              <a:rPr lang="ru-RU" dirty="0"/>
              <a:t>есть как минимум четыре основных типа функций: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dirty="0"/>
              <a:t>встроенные функции, являющиеся неотъемлемой частью </a:t>
            </a:r>
            <a:r>
              <a:rPr lang="en-US" dirty="0"/>
              <a:t>Python (</a:t>
            </a:r>
            <a:r>
              <a:rPr lang="ru-RU" dirty="0"/>
              <a:t>например, функция </a:t>
            </a:r>
            <a:r>
              <a:rPr lang="en-US" dirty="0"/>
              <a:t>print()). </a:t>
            </a:r>
            <a:r>
              <a:rPr lang="ru-RU" dirty="0"/>
              <a:t>Вы можете увидеть полный список встроенных функций </a:t>
            </a:r>
            <a:r>
              <a:rPr lang="en-US" dirty="0"/>
              <a:t>Python </a:t>
            </a:r>
            <a:r>
              <a:rPr lang="ru-RU" dirty="0"/>
              <a:t>по адресу </a:t>
            </a:r>
            <a:r>
              <a:rPr lang="en-US" dirty="0"/>
              <a:t>https://</a:t>
            </a:r>
            <a:r>
              <a:rPr lang="en-US" dirty="0" err="1"/>
              <a:t>docs.python.org</a:t>
            </a:r>
            <a:r>
              <a:rPr lang="en-US" dirty="0"/>
              <a:t>/3/library/</a:t>
            </a:r>
            <a:r>
              <a:rPr lang="en-US" dirty="0" err="1"/>
              <a:t>functions.html</a:t>
            </a:r>
            <a:r>
              <a:rPr lang="en-US" dirty="0"/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dirty="0"/>
              <a:t>те, которые приходят из предустановленных модулей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dirty="0"/>
              <a:t>пользовательские функции, написанные пользователями для пользователей — вы можете писать свои собственные функции и свободно использовать их в своем коде,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dirty="0"/>
              <a:t>лямбда-функции (вы узнаете о них позже в этом курсе).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568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F31C650-B967-2B47-B107-7D84A654B676}"/>
              </a:ext>
            </a:extLst>
          </p:cNvPr>
          <p:cNvSpPr/>
          <p:nvPr/>
        </p:nvSpPr>
        <p:spPr>
          <a:xfrm>
            <a:off x="1236453" y="483405"/>
            <a:ext cx="101331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3. </a:t>
            </a:r>
            <a:r>
              <a:rPr lang="ru-RU" dirty="0"/>
              <a:t>Вы можете определить свою собственную функцию, используя ключевое слово </a:t>
            </a:r>
            <a:r>
              <a:rPr lang="en-US" dirty="0"/>
              <a:t>def </a:t>
            </a:r>
            <a:r>
              <a:rPr lang="ru-RU" dirty="0"/>
              <a:t>и следующий синтаксис: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DCB40-5EB8-9442-AFB0-AE976E9C1CE9}"/>
              </a:ext>
            </a:extLst>
          </p:cNvPr>
          <p:cNvSpPr/>
          <p:nvPr/>
        </p:nvSpPr>
        <p:spPr>
          <a:xfrm>
            <a:off x="1616015" y="105248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yourFunction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(optional parameters):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# the body of the function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53D9AC-1744-864A-AEE1-D1DA1190A7E6}"/>
              </a:ext>
            </a:extLst>
          </p:cNvPr>
          <p:cNvSpPr/>
          <p:nvPr/>
        </p:nvSpPr>
        <p:spPr>
          <a:xfrm>
            <a:off x="1616015" y="2071618"/>
            <a:ext cx="101331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Вы можете определить функцию, которая не принимает никаких аргументов, например:</a:t>
            </a: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76D8A8-3ABE-6A49-9EF9-0AFE546E4690}"/>
              </a:ext>
            </a:extLst>
          </p:cNvPr>
          <p:cNvSpPr/>
          <p:nvPr/>
        </p:nvSpPr>
        <p:spPr>
          <a:xfrm>
            <a:off x="2047336" y="2563445"/>
            <a:ext cx="89082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message(): # defining a function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print("Hello") # body of the function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message() # calling the function 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DC39083-2602-864E-84CA-671A5C1A8C64}"/>
              </a:ext>
            </a:extLst>
          </p:cNvPr>
          <p:cNvSpPr/>
          <p:nvPr/>
        </p:nvSpPr>
        <p:spPr>
          <a:xfrm>
            <a:off x="1616015" y="4232385"/>
            <a:ext cx="975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Вы также можете определить функцию, которая принимает аргументы, точно так же, как функция с одним параметром ниже:</a:t>
            </a:r>
            <a:endParaRPr lang="en-TJ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6979060-5BC1-9A4A-94EF-110D61B6D7F4}"/>
              </a:ext>
            </a:extLst>
          </p:cNvPr>
          <p:cNvSpPr/>
          <p:nvPr/>
        </p:nvSpPr>
        <p:spPr>
          <a:xfrm>
            <a:off x="2047336" y="4878716"/>
            <a:ext cx="91324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hello(name): # defining a function 	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print("Hello,", name) # body of the function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name = input("Enter your name: ")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hello(name) # calling the function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273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7ECC4-A263-E744-BD65-A43A2A8B5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80691"/>
          </a:xfrm>
        </p:spPr>
        <p:txBody>
          <a:bodyPr/>
          <a:lstStyle/>
          <a:p>
            <a:r>
              <a:rPr lang="en-TJ" b="1" dirty="0"/>
              <a:t>оцените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F25D4B8-F489-294A-B125-EEC4C7D6F8AC}"/>
              </a:ext>
            </a:extLst>
          </p:cNvPr>
          <p:cNvSpPr/>
          <p:nvPr/>
        </p:nvSpPr>
        <p:spPr>
          <a:xfrm>
            <a:off x="1371600" y="1466491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/>
              <a:t>Задача</a:t>
            </a:r>
            <a:r>
              <a:rPr lang="en-US" b="1" dirty="0"/>
              <a:t> 1</a:t>
            </a:r>
            <a:endParaRPr lang="en-US" dirty="0"/>
          </a:p>
          <a:p>
            <a:r>
              <a:rPr lang="ru-RU" dirty="0"/>
              <a:t>Функция </a:t>
            </a:r>
            <a:r>
              <a:rPr lang="en-US" dirty="0"/>
              <a:t>input() </a:t>
            </a:r>
            <a:r>
              <a:rPr lang="ru-RU" dirty="0"/>
              <a:t>является примером: </a:t>
            </a:r>
            <a:endParaRPr lang="en-TJ" dirty="0"/>
          </a:p>
          <a:p>
            <a:endParaRPr lang="en-TJ" dirty="0"/>
          </a:p>
          <a:p>
            <a:pPr marL="342900" indent="-342900">
              <a:buAutoNum type="alphaLcParenR"/>
            </a:pPr>
            <a:r>
              <a:rPr lang="ru-RU" dirty="0"/>
              <a:t>определяемой пользователем </a:t>
            </a:r>
            <a:endParaRPr lang="en-TJ" dirty="0"/>
          </a:p>
          <a:p>
            <a:pPr marL="342900" indent="-342900">
              <a:buAutoNum type="alphaLcParenR"/>
            </a:pPr>
            <a:r>
              <a:rPr lang="ru-RU" dirty="0"/>
              <a:t>встроенной функции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D10299-8743-6F46-9416-E45629EC0809}"/>
              </a:ext>
            </a:extLst>
          </p:cNvPr>
          <p:cNvSpPr/>
          <p:nvPr/>
        </p:nvSpPr>
        <p:spPr>
          <a:xfrm>
            <a:off x="1371600" y="3285082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/>
              <a:t>Задача</a:t>
            </a:r>
            <a:r>
              <a:rPr lang="en-US" b="1" dirty="0"/>
              <a:t>  2</a:t>
            </a:r>
            <a:endParaRPr lang="en-US" dirty="0"/>
          </a:p>
          <a:p>
            <a:r>
              <a:rPr lang="ru-RU" dirty="0"/>
              <a:t>Что </a:t>
            </a:r>
            <a:r>
              <a:rPr lang="ru-RU" dirty="0" err="1"/>
              <a:t>прои</a:t>
            </a:r>
            <a:r>
              <a:rPr lang="en-TJ" dirty="0"/>
              <a:t>зойдет</a:t>
            </a:r>
            <a:r>
              <a:rPr lang="ru-RU" dirty="0"/>
              <a:t>, когда вы п</a:t>
            </a:r>
            <a:r>
              <a:rPr lang="en-TJ" dirty="0"/>
              <a:t>опытаемся</a:t>
            </a:r>
            <a:r>
              <a:rPr lang="ru-RU" dirty="0"/>
              <a:t> вызвать функцию до ее определения? Пример:</a:t>
            </a:r>
            <a:endParaRPr lang="en-TJ" dirty="0"/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hi()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hi():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print("hi!")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38958B-B5DE-9C49-B233-6701F32ED4FB}"/>
              </a:ext>
            </a:extLst>
          </p:cNvPr>
          <p:cNvSpPr/>
          <p:nvPr/>
        </p:nvSpPr>
        <p:spPr>
          <a:xfrm>
            <a:off x="1371600" y="5380672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/>
              <a:t>Задача</a:t>
            </a:r>
            <a:r>
              <a:rPr lang="en-US" b="1" dirty="0"/>
              <a:t> 3</a:t>
            </a:r>
            <a:endParaRPr lang="en-US" dirty="0"/>
          </a:p>
          <a:p>
            <a:r>
              <a:rPr lang="ru-RU" dirty="0"/>
              <a:t>Что произойдет, когда вы запустите </a:t>
            </a:r>
            <a:r>
              <a:rPr lang="en-TJ" dirty="0"/>
              <a:t>следующий код</a:t>
            </a:r>
            <a:r>
              <a:rPr lang="en-US" dirty="0"/>
              <a:t>?</a:t>
            </a:r>
          </a:p>
          <a:p>
            <a:r>
              <a:rPr lang="en-US" dirty="0"/>
              <a:t>def hi(): </a:t>
            </a:r>
          </a:p>
          <a:p>
            <a:r>
              <a:rPr lang="en-US" dirty="0"/>
              <a:t>	print("hi") </a:t>
            </a:r>
          </a:p>
          <a:p>
            <a:r>
              <a:rPr lang="en-US" dirty="0"/>
              <a:t>hi(5)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701192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C89D3-5785-3D4D-8079-9B4EFDD89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63438"/>
          </a:xfrm>
        </p:spPr>
        <p:txBody>
          <a:bodyPr>
            <a:normAutofit/>
          </a:bodyPr>
          <a:lstStyle/>
          <a:p>
            <a:r>
              <a:rPr lang="en-TJ" b="1" dirty="0"/>
              <a:t>п</a:t>
            </a:r>
            <a:r>
              <a:rPr lang="en-US" b="1" dirty="0" err="1"/>
              <a:t>араметры</a:t>
            </a:r>
            <a:r>
              <a:rPr lang="en-US" b="1" dirty="0"/>
              <a:t> </a:t>
            </a:r>
            <a:r>
              <a:rPr lang="en-US" b="1" dirty="0" err="1"/>
              <a:t>функций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24243E-6C91-8645-B54C-6E30D7C8C4FA}"/>
              </a:ext>
            </a:extLst>
          </p:cNvPr>
          <p:cNvSpPr/>
          <p:nvPr/>
        </p:nvSpPr>
        <p:spPr>
          <a:xfrm>
            <a:off x="1371600" y="1812349"/>
            <a:ext cx="52189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def function(parameter1, paramet2):</a:t>
            </a:r>
          </a:p>
          <a:p>
            <a:r>
              <a:rPr lang="en-US" dirty="0"/>
              <a:t>	 ###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F3977-301D-124A-A8A7-8FA334FD4539}"/>
              </a:ext>
            </a:extLst>
          </p:cNvPr>
          <p:cNvSpPr/>
          <p:nvPr/>
        </p:nvSpPr>
        <p:spPr>
          <a:xfrm>
            <a:off x="1371599" y="2673561"/>
            <a:ext cx="101532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параметры живут внутри функций (это их естественная среда)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аргументы существуют вне функций и являются носителями значений, передаваемых соответствующим параметрам.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FFF37D-5C04-B946-98E7-4A8FB3342EE0}"/>
              </a:ext>
            </a:extLst>
          </p:cNvPr>
          <p:cNvSpPr/>
          <p:nvPr/>
        </p:nvSpPr>
        <p:spPr>
          <a:xfrm>
            <a:off x="1371599" y="3968953"/>
            <a:ext cx="3809889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def message(number): </a:t>
            </a:r>
          </a:p>
          <a:p>
            <a:r>
              <a:rPr lang="en-US" dirty="0"/>
              <a:t>	print("Enter a number:", number)</a:t>
            </a:r>
          </a:p>
          <a:p>
            <a:r>
              <a:rPr lang="en-US" dirty="0"/>
              <a:t>message(5) </a:t>
            </a:r>
          </a:p>
          <a:p>
            <a:endParaRPr lang="en-US" dirty="0"/>
          </a:p>
          <a:p>
            <a:r>
              <a:rPr lang="en-US" dirty="0"/>
              <a:t>Enter a number: 5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4249176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3639</TotalTime>
  <Words>2691</Words>
  <Application>Microsoft Macintosh PowerPoint</Application>
  <PresentationFormat>Widescreen</PresentationFormat>
  <Paragraphs>308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Arial</vt:lpstr>
      <vt:lpstr>Calibri</vt:lpstr>
      <vt:lpstr>Consolas</vt:lpstr>
      <vt:lpstr>Courier New</vt:lpstr>
      <vt:lpstr>Open Sans</vt:lpstr>
      <vt:lpstr>Tw Cen MT</vt:lpstr>
      <vt:lpstr>Tw Cen MT Condensed</vt:lpstr>
      <vt:lpstr>Wingdings 3</vt:lpstr>
      <vt:lpstr>Integral</vt:lpstr>
      <vt:lpstr>Основы программирования на python Тема 7</vt:lpstr>
      <vt:lpstr>Зачем нам нужны функции?</vt:lpstr>
      <vt:lpstr>Откуда берутся функции?</vt:lpstr>
      <vt:lpstr>Как определить функцию</vt:lpstr>
      <vt:lpstr>Как работает функция</vt:lpstr>
      <vt:lpstr>PowerPoint Presentation</vt:lpstr>
      <vt:lpstr>PowerPoint Presentation</vt:lpstr>
      <vt:lpstr>оцените</vt:lpstr>
      <vt:lpstr>параметры функций</vt:lpstr>
      <vt:lpstr>Основные выводы</vt:lpstr>
      <vt:lpstr>PowerPoint Presentation</vt:lpstr>
      <vt:lpstr>PowerPoint Presentation</vt:lpstr>
      <vt:lpstr>PowerPoint Presentation</vt:lpstr>
      <vt:lpstr>Оцените</vt:lpstr>
      <vt:lpstr>Правила возврата результата функций</vt:lpstr>
      <vt:lpstr>PowerPoint Presentation</vt:lpstr>
      <vt:lpstr>PowerPoint Presentation</vt:lpstr>
      <vt:lpstr>PowerPoint Presentation</vt:lpstr>
      <vt:lpstr> Оцените</vt:lpstr>
      <vt:lpstr>Сценарий для Лаб 7.1</vt:lpstr>
      <vt:lpstr>Сценарий для Лаб 7.2</vt:lpstr>
      <vt:lpstr>Сценарий для Лаб 7.3</vt:lpstr>
      <vt:lpstr>Сценарий для Лаб 7.4</vt:lpstr>
      <vt:lpstr>Сценарий для Лаб 7.5</vt:lpstr>
      <vt:lpstr>PowerPoint Presentation</vt:lpstr>
      <vt:lpstr>Сценарий для Лаб 7.6  Создать функцию нахождение факториала заданного числа</vt:lpstr>
      <vt:lpstr>Сценарий для Лаб 7.7  Создать функцию нахождения заданного элемента ряда чисел Фибоначи</vt:lpstr>
      <vt:lpstr>Рекурсивные функции</vt:lpstr>
      <vt:lpstr>PowerPoint Presentation</vt:lpstr>
      <vt:lpstr>Числа фибоначи- рекурсия</vt:lpstr>
      <vt:lpstr>Факториал- рекурсия</vt:lpstr>
      <vt:lpstr>Основные выводы</vt:lpstr>
      <vt:lpstr>оцените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программирования на python Тема 7</dc:title>
  <dc:creator>Firuz Kosimov</dc:creator>
  <cp:lastModifiedBy>Firuz Kosimov</cp:lastModifiedBy>
  <cp:revision>6</cp:revision>
  <dcterms:created xsi:type="dcterms:W3CDTF">2022-02-20T16:45:30Z</dcterms:created>
  <dcterms:modified xsi:type="dcterms:W3CDTF">2022-02-23T05:24:41Z</dcterms:modified>
</cp:coreProperties>
</file>