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9"/>
  </p:notesMasterIdLst>
  <p:sldIdLst>
    <p:sldId id="256" r:id="rId2"/>
    <p:sldId id="257" r:id="rId3"/>
    <p:sldId id="264" r:id="rId4"/>
    <p:sldId id="265" r:id="rId5"/>
    <p:sldId id="266" r:id="rId6"/>
    <p:sldId id="267" r:id="rId7"/>
    <p:sldId id="258" r:id="rId8"/>
    <p:sldId id="268" r:id="rId9"/>
    <p:sldId id="269" r:id="rId10"/>
    <p:sldId id="259" r:id="rId11"/>
    <p:sldId id="260" r:id="rId12"/>
    <p:sldId id="261" r:id="rId13"/>
    <p:sldId id="262" r:id="rId14"/>
    <p:sldId id="263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78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87"/>
    <p:restoredTop sz="96197"/>
  </p:normalViewPr>
  <p:slideViewPr>
    <p:cSldViewPr snapToGrid="0" snapToObjects="1">
      <p:cViewPr varScale="1">
        <p:scale>
          <a:sx n="87" d="100"/>
          <a:sy n="87" d="100"/>
        </p:scale>
        <p:origin x="224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6A090-F076-EE4D-B7B1-95580F25A2E3}" type="datetimeFigureOut">
              <a:rPr lang="en-TJ" smtClean="0"/>
              <a:t>08/02/22</a:t>
            </a:fld>
            <a:endParaRPr lang="en-TJ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J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E70A8-6CFD-F647-A67E-30CC6E51097D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80581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F4C866C-5C94-0940-855F-AD518AA395C0}" type="datetimeFigureOut">
              <a:rPr lang="en-TJ" smtClean="0"/>
              <a:t>08/02/22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792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08/02/22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49819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08/02/22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31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08/02/22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4069597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08/02/22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40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08/02/22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519372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08/02/22</a:t>
            </a:fld>
            <a:endParaRPr lang="en-TJ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466583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08/02/22</a:t>
            </a:fld>
            <a:endParaRPr lang="en-TJ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931772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08/02/22</a:t>
            </a:fld>
            <a:endParaRPr lang="en-TJ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356835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08/02/22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80660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08/02/22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6916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F4C866C-5C94-0940-855F-AD518AA395C0}" type="datetimeFigureOut">
              <a:rPr lang="en-TJ" smtClean="0"/>
              <a:t>08/02/22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6362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3EA531-4EA7-5948-8A07-AC3D61A6D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7164674" cy="5571066"/>
          </a:xfrm>
        </p:spPr>
        <p:txBody>
          <a:bodyPr>
            <a:normAutofit/>
          </a:bodyPr>
          <a:lstStyle/>
          <a:p>
            <a:r>
              <a:rPr lang="en-GB" sz="6600" b="1">
                <a:solidFill>
                  <a:schemeClr val="tx1">
                    <a:alpha val="80000"/>
                  </a:schemeClr>
                </a:solidFill>
              </a:rPr>
              <a:t>Python programming Essentials</a:t>
            </a:r>
            <a:r>
              <a:rPr lang="en-TJ" sz="6600">
                <a:solidFill>
                  <a:schemeClr val="tx1">
                    <a:alpha val="80000"/>
                  </a:schemeClr>
                </a:solidFill>
              </a:rPr>
              <a:t> </a:t>
            </a:r>
            <a:br>
              <a:rPr lang="en-TJ" sz="6600">
                <a:solidFill>
                  <a:schemeClr val="tx1">
                    <a:alpha val="80000"/>
                  </a:schemeClr>
                </a:solidFill>
              </a:rPr>
            </a:br>
            <a:r>
              <a:rPr lang="en-TJ" sz="6600">
                <a:solidFill>
                  <a:schemeClr val="tx1">
                    <a:alpha val="80000"/>
                  </a:schemeClr>
                </a:solidFill>
              </a:rPr>
              <a:t>Тема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A3FF5-62E1-BF49-BD9A-AE45E7752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1608" y="643467"/>
            <a:ext cx="3096926" cy="5571066"/>
          </a:xfrm>
        </p:spPr>
        <p:txBody>
          <a:bodyPr>
            <a:normAutofit/>
          </a:bodyPr>
          <a:lstStyle/>
          <a:p>
            <a:r>
              <a:rPr lang="en-US" sz="2000" dirty="0" err="1"/>
              <a:t>Структуры</a:t>
            </a:r>
            <a:r>
              <a:rPr lang="en-US" sz="2000" dirty="0"/>
              <a:t> </a:t>
            </a:r>
            <a:r>
              <a:rPr lang="en-US" sz="2000" dirty="0" err="1"/>
              <a:t>данных</a:t>
            </a:r>
            <a:r>
              <a:rPr lang="en-US" sz="2000" dirty="0"/>
              <a:t>: </a:t>
            </a:r>
            <a:r>
              <a:rPr lang="en-US" sz="2000" dirty="0" err="1"/>
              <a:t>списки</a:t>
            </a:r>
            <a:r>
              <a:rPr lang="en-US" sz="2000" dirty="0"/>
              <a:t>; </a:t>
            </a:r>
          </a:p>
          <a:p>
            <a:r>
              <a:rPr lang="en-US" sz="2000" dirty="0" err="1"/>
              <a:t>фунции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методы</a:t>
            </a:r>
            <a:r>
              <a:rPr lang="en-US" sz="2000" dirty="0"/>
              <a:t> </a:t>
            </a:r>
            <a:r>
              <a:rPr lang="en-US" sz="2000" dirty="0" err="1"/>
              <a:t>списков</a:t>
            </a:r>
            <a:r>
              <a:rPr lang="en-US" sz="2000" dirty="0"/>
              <a:t>; </a:t>
            </a:r>
          </a:p>
          <a:p>
            <a:r>
              <a:rPr lang="en-US" sz="2000" dirty="0" err="1"/>
              <a:t>сортировка</a:t>
            </a:r>
            <a:r>
              <a:rPr lang="en-US" sz="2000" dirty="0"/>
              <a:t> </a:t>
            </a:r>
            <a:r>
              <a:rPr lang="en-US" sz="2000" dirty="0" err="1"/>
              <a:t>списков</a:t>
            </a:r>
            <a:r>
              <a:rPr lang="en-US" sz="2000" dirty="0"/>
              <a:t>; </a:t>
            </a:r>
            <a:r>
              <a:rPr lang="en-US" sz="2000" dirty="0" err="1"/>
              <a:t>срезы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массивы</a:t>
            </a:r>
            <a:r>
              <a:rPr lang="en-US" sz="2000" dirty="0"/>
              <a:t>; </a:t>
            </a:r>
          </a:p>
          <a:p>
            <a:r>
              <a:rPr lang="en-US" sz="2000" dirty="0"/>
              <a:t>lists comprehensions</a:t>
            </a:r>
            <a:r>
              <a:rPr lang="en-TJ" sz="2000" dirty="0"/>
              <a:t> 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162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4EC07-FD0A-354F-8B7C-07CC161D6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62000"/>
          </a:xfrm>
        </p:spPr>
        <p:txBody>
          <a:bodyPr/>
          <a:lstStyle/>
          <a:p>
            <a:r>
              <a:rPr lang="ru-RU" dirty="0"/>
              <a:t>С</a:t>
            </a:r>
            <a:r>
              <a:rPr lang="en-TJ" dirty="0"/>
              <a:t>ценарий для Лаб 6.2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CC1F5-7F6F-3D42-8101-0DA44248E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7799"/>
            <a:ext cx="9971314" cy="51489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The Beatles </a:t>
            </a:r>
            <a:r>
              <a:rPr lang="ru-RU" dirty="0"/>
              <a:t>были одной из самых популярных музыкальных групп 1960-х годов и самой продаваемой группой в истории. Некоторые считают их самой влиятельной группой эпохи рока. Действительно, они были включены в составленный журналом </a:t>
            </a:r>
            <a:r>
              <a:rPr lang="en-US" dirty="0"/>
              <a:t>Time </a:t>
            </a:r>
            <a:r>
              <a:rPr lang="ru-RU" dirty="0"/>
              <a:t>сборник 100 самых влиятельных людей 20-го века.</a:t>
            </a:r>
          </a:p>
          <a:p>
            <a:pPr marL="0" indent="0">
              <a:buNone/>
            </a:pPr>
            <a:r>
              <a:rPr lang="ru-RU" dirty="0"/>
              <a:t>Группа претерпела множество изменений в составе, кульминацией которых стал состав Джона Леннона, Пола Маккартни, Джорджа </a:t>
            </a:r>
            <a:r>
              <a:rPr lang="ru-RU" dirty="0" err="1"/>
              <a:t>Харрисона</a:t>
            </a:r>
            <a:r>
              <a:rPr lang="ru-RU" dirty="0"/>
              <a:t> и Ричарда Старки (более известного как </a:t>
            </a:r>
            <a:r>
              <a:rPr lang="ru-RU" dirty="0" err="1"/>
              <a:t>Ринго</a:t>
            </a:r>
            <a:r>
              <a:rPr lang="ru-RU" dirty="0"/>
              <a:t> </a:t>
            </a:r>
            <a:r>
              <a:rPr lang="ru-RU" dirty="0" err="1"/>
              <a:t>Старр</a:t>
            </a:r>
            <a:r>
              <a:rPr lang="ru-RU" dirty="0"/>
              <a:t>) в 1962 году.</a:t>
            </a:r>
          </a:p>
          <a:p>
            <a:pPr marL="0" indent="0">
              <a:buNone/>
            </a:pPr>
            <a:r>
              <a:rPr lang="ru-RU" dirty="0"/>
              <a:t>Напишите программу, которая отражает эти изменения и позволит вам попрактиковаться в концепции списков. Ваша задача:</a:t>
            </a:r>
          </a:p>
          <a:p>
            <a:pPr marL="0" indent="0">
              <a:buNone/>
            </a:pPr>
            <a:r>
              <a:rPr lang="ru-RU" dirty="0"/>
              <a:t>шаг 1: создайте пустой список с именем </a:t>
            </a:r>
            <a:r>
              <a:rPr lang="en-US" dirty="0"/>
              <a:t>Beatles;</a:t>
            </a:r>
          </a:p>
          <a:p>
            <a:pPr marL="0" indent="0">
              <a:buNone/>
            </a:pPr>
            <a:r>
              <a:rPr lang="ru-RU" dirty="0"/>
              <a:t>шаг 2. Используйте метод </a:t>
            </a:r>
            <a:r>
              <a:rPr lang="en-US" dirty="0"/>
              <a:t>append(), </a:t>
            </a:r>
            <a:r>
              <a:rPr lang="ru-RU" dirty="0"/>
              <a:t>чтобы добавить в список следующих участников группы: Джона Леннона, Пола Маккартни и Джорджа </a:t>
            </a:r>
            <a:r>
              <a:rPr lang="ru-RU" dirty="0" err="1"/>
              <a:t>Харрисона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шаг 3: используйте цикл </a:t>
            </a:r>
            <a:r>
              <a:rPr lang="en-US" dirty="0"/>
              <a:t>for </a:t>
            </a:r>
            <a:r>
              <a:rPr lang="ru-RU" dirty="0"/>
              <a:t>и метод </a:t>
            </a:r>
            <a:r>
              <a:rPr lang="en-US" dirty="0"/>
              <a:t>append(), </a:t>
            </a:r>
            <a:r>
              <a:rPr lang="ru-RU" dirty="0"/>
              <a:t>чтобы предложить пользователю добавить в список следующих участников группы: </a:t>
            </a:r>
            <a:r>
              <a:rPr lang="ru-RU" dirty="0" err="1"/>
              <a:t>Стью</a:t>
            </a:r>
            <a:r>
              <a:rPr lang="ru-RU" dirty="0"/>
              <a:t> </a:t>
            </a:r>
            <a:r>
              <a:rPr lang="ru-RU" dirty="0" err="1"/>
              <a:t>Сатклиффа</a:t>
            </a:r>
            <a:r>
              <a:rPr lang="ru-RU" dirty="0"/>
              <a:t> и Пита Беста;</a:t>
            </a:r>
          </a:p>
          <a:p>
            <a:pPr marL="0" indent="0">
              <a:buNone/>
            </a:pPr>
            <a:r>
              <a:rPr lang="ru-RU" dirty="0"/>
              <a:t>шаг 4: используйте команду </a:t>
            </a:r>
            <a:r>
              <a:rPr lang="en-US" dirty="0"/>
              <a:t>del, </a:t>
            </a:r>
            <a:r>
              <a:rPr lang="ru-RU" dirty="0"/>
              <a:t>чтобы удалить </a:t>
            </a:r>
            <a:r>
              <a:rPr lang="ru-RU" dirty="0" err="1"/>
              <a:t>Стю</a:t>
            </a:r>
            <a:r>
              <a:rPr lang="ru-RU" dirty="0"/>
              <a:t> </a:t>
            </a:r>
            <a:r>
              <a:rPr lang="ru-RU" dirty="0" err="1"/>
              <a:t>Сатклиффа</a:t>
            </a:r>
            <a:r>
              <a:rPr lang="ru-RU" dirty="0"/>
              <a:t> и Пита Беста из списка;</a:t>
            </a:r>
          </a:p>
          <a:p>
            <a:pPr marL="0" indent="0">
              <a:buNone/>
            </a:pPr>
            <a:r>
              <a:rPr lang="ru-RU" dirty="0"/>
              <a:t>шаг 5. Используйте метод </a:t>
            </a:r>
            <a:r>
              <a:rPr lang="en-US" dirty="0"/>
              <a:t>insert(), </a:t>
            </a:r>
            <a:r>
              <a:rPr lang="ru-RU" dirty="0"/>
              <a:t>чтобы добавить </a:t>
            </a:r>
            <a:r>
              <a:rPr lang="ru-RU" dirty="0" err="1"/>
              <a:t>Ринго</a:t>
            </a:r>
            <a:r>
              <a:rPr lang="ru-RU" dirty="0"/>
              <a:t> </a:t>
            </a:r>
            <a:r>
              <a:rPr lang="ru-RU" dirty="0" err="1"/>
              <a:t>Старра</a:t>
            </a:r>
            <a:r>
              <a:rPr lang="ru-RU" dirty="0"/>
              <a:t> в начало списка.</a:t>
            </a:r>
          </a:p>
          <a:p>
            <a:pPr marL="0" indent="0">
              <a:buNone/>
            </a:pPr>
            <a:r>
              <a:rPr lang="ru-RU" dirty="0"/>
              <a:t>Кстати, ты фанат Битлз?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802860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6FBC2E1-ACA5-C848-864C-DB59A60ACC09}"/>
              </a:ext>
            </a:extLst>
          </p:cNvPr>
          <p:cNvSpPr/>
          <p:nvPr/>
        </p:nvSpPr>
        <p:spPr>
          <a:xfrm>
            <a:off x="1216926" y="239876"/>
            <a:ext cx="2515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u="none" strike="noStrike" dirty="0">
                <a:solidFill>
                  <a:srgbClr val="264166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Основные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выводы</a:t>
            </a:r>
            <a:endParaRPr lang="en-US" b="1" i="0" u="none" strike="noStrike" dirty="0">
              <a:solidFill>
                <a:srgbClr val="264166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011C22-8963-5E43-B0DC-D09D7CC0EEFD}"/>
              </a:ext>
            </a:extLst>
          </p:cNvPr>
          <p:cNvSpPr/>
          <p:nvPr/>
        </p:nvSpPr>
        <p:spPr>
          <a:xfrm>
            <a:off x="1216925" y="760550"/>
            <a:ext cx="104743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1.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Список — это тип данных в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Python,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используемый для хранения объектов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 разных типов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. Это упорядоченный и изменяемый набор элементов, разделенных запятыми в квадратных скобках, например: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5A32E2-74FA-A940-9B6A-6CD4DC5E4FC5}"/>
              </a:ext>
            </a:extLst>
          </p:cNvPr>
          <p:cNvSpPr/>
          <p:nvPr/>
        </p:nvSpPr>
        <p:spPr>
          <a:xfrm>
            <a:off x="1390525" y="1806360"/>
            <a:ext cx="86019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[1, None, True, "I am a string", 256, 0]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112FD5-F753-CB49-88F9-7B1AB8D9A88C}"/>
              </a:ext>
            </a:extLst>
          </p:cNvPr>
          <p:cNvSpPr/>
          <p:nvPr/>
        </p:nvSpPr>
        <p:spPr>
          <a:xfrm>
            <a:off x="1216924" y="2667505"/>
            <a:ext cx="61975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2.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Списки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проиндесированы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могут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быть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изменены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  <a:endParaRPr lang="en-TJ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8FF955-9102-B94B-86F5-B41024F8AE86}"/>
              </a:ext>
            </a:extLst>
          </p:cNvPr>
          <p:cNvSpPr/>
          <p:nvPr/>
        </p:nvSpPr>
        <p:spPr>
          <a:xfrm>
            <a:off x="1390525" y="3235128"/>
            <a:ext cx="1012712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[1, None, True, 'I am a string', 256, 0]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[3]) # outputs: I am a string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[-1]) # outputs: 0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[1] = '?’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outputs: [1, '?', True, 'I am a string', 256, 0]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myList.insert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(0, "first")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myList.append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("last")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outputs: ['first', 1, '?', True, 'I am a string', 256, 0, 'last']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394914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DEC8BAB-E2FA-7147-9B74-D3EF73CE9F23}"/>
              </a:ext>
            </a:extLst>
          </p:cNvPr>
          <p:cNvSpPr/>
          <p:nvPr/>
        </p:nvSpPr>
        <p:spPr>
          <a:xfrm>
            <a:off x="1397639" y="435820"/>
            <a:ext cx="6505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3.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Элементы списка и списки можно удалять, например: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A6BB0F-B08B-7544-AEE5-EE06B55E6373}"/>
              </a:ext>
            </a:extLst>
          </p:cNvPr>
          <p:cNvSpPr/>
          <p:nvPr/>
        </p:nvSpPr>
        <p:spPr>
          <a:xfrm>
            <a:off x="1532551" y="88459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[1, 2, 3, 4]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[2]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[1, 2, 4]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# deletes the whole list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06D30D-BC4F-904C-8DD2-2758AA8C7015}"/>
              </a:ext>
            </a:extLst>
          </p:cNvPr>
          <p:cNvSpPr/>
          <p:nvPr/>
        </p:nvSpPr>
        <p:spPr>
          <a:xfrm>
            <a:off x="1397639" y="2308162"/>
            <a:ext cx="7356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4.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Списки можно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итерировать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с помощью цикла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for,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например: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18AD3D-916A-AA4B-88D8-966DD65F19EA}"/>
              </a:ext>
            </a:extLst>
          </p:cNvPr>
          <p:cNvSpPr/>
          <p:nvPr/>
        </p:nvSpPr>
        <p:spPr>
          <a:xfrm>
            <a:off x="1702438" y="2751349"/>
            <a:ext cx="90417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["white", "purple", "blue", "yellow", "green"]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color in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print(color)</a:t>
            </a:r>
            <a:endParaRPr lang="en-TJ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F997E2C-F98D-0E47-BEE5-6237455552FD}"/>
              </a:ext>
            </a:extLst>
          </p:cNvPr>
          <p:cNvSpPr/>
          <p:nvPr/>
        </p:nvSpPr>
        <p:spPr>
          <a:xfrm>
            <a:off x="1356372" y="4031120"/>
            <a:ext cx="99865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5.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Функцию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len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можно использовать для проверки длины списка, например:</a:t>
            </a:r>
            <a:endParaRPr lang="en-TJ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C7EF1D-13D3-C34E-B2F7-BC569F9F6EB8}"/>
              </a:ext>
            </a:extLst>
          </p:cNvPr>
          <p:cNvSpPr/>
          <p:nvPr/>
        </p:nvSpPr>
        <p:spPr>
          <a:xfrm>
            <a:off x="1702438" y="4428140"/>
            <a:ext cx="86607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["white", "purple", "blue", "yellow", "green"] 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len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)) # outputs 5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[2]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len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)) # outputs 4</a:t>
            </a:r>
            <a:endParaRPr lang="en-TJ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024A5C-7A4E-2B41-B930-53A46F287D5D}"/>
              </a:ext>
            </a:extLst>
          </p:cNvPr>
          <p:cNvSpPr/>
          <p:nvPr/>
        </p:nvSpPr>
        <p:spPr>
          <a:xfrm>
            <a:off x="1359537" y="5775849"/>
            <a:ext cx="93465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6.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Типичный вызов функции выглядит следующим образом: 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result = function(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arg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а типичный вызов метода выглядит следующим образом: 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result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data.method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arg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).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995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ED59B-F5D8-AF4E-BB6E-38C815839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96685"/>
            <a:ext cx="9601200" cy="729343"/>
          </a:xfrm>
        </p:spPr>
        <p:txBody>
          <a:bodyPr/>
          <a:lstStyle/>
          <a:p>
            <a:r>
              <a:rPr lang="en-TJ" dirty="0"/>
              <a:t>оцените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9B20E0-EB44-8E40-A4E9-BF33BBB13C9C}"/>
              </a:ext>
            </a:extLst>
          </p:cNvPr>
          <p:cNvSpPr/>
          <p:nvPr/>
        </p:nvSpPr>
        <p:spPr>
          <a:xfrm>
            <a:off x="1273628" y="1538292"/>
            <a:ext cx="84690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Задание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1.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Каков результат следующего фрагмента?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931DA6-3E53-BB4D-9243-E619F62D5AA1}"/>
              </a:ext>
            </a:extLst>
          </p:cNvPr>
          <p:cNvSpPr/>
          <p:nvPr/>
        </p:nvSpPr>
        <p:spPr>
          <a:xfrm>
            <a:off x="1273629" y="190762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[1, 2, 3, 4, 5]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lst.insert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(1, 6)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[0]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lst.append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(1)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7F1789-492E-0F49-B872-C59D28663E3F}"/>
              </a:ext>
            </a:extLst>
          </p:cNvPr>
          <p:cNvSpPr/>
          <p:nvPr/>
        </p:nvSpPr>
        <p:spPr>
          <a:xfrm>
            <a:off x="1273629" y="3473049"/>
            <a:ext cx="9263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Задание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2.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Каков результат следующего фрагмента?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E24EDC-92DE-404A-B31A-B7CC13B9D3BA}"/>
              </a:ext>
            </a:extLst>
          </p:cNvPr>
          <p:cNvSpPr/>
          <p:nvPr/>
        </p:nvSpPr>
        <p:spPr>
          <a:xfrm>
            <a:off x="1273629" y="4022811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[1, 2, 3, 4, 5]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lst2 = []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add = 0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number in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add += number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lst2.append(add)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print(lst2)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495818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00A7F41-E428-014A-AF65-435F7762321E}"/>
              </a:ext>
            </a:extLst>
          </p:cNvPr>
          <p:cNvSpPr/>
          <p:nvPr/>
        </p:nvSpPr>
        <p:spPr>
          <a:xfrm>
            <a:off x="1197428" y="417064"/>
            <a:ext cx="95358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задание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3.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Каков результат следующего фрагмента?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FF5DAC-0AC4-4849-B5FC-55302B106188}"/>
              </a:ext>
            </a:extLst>
          </p:cNvPr>
          <p:cNvSpPr/>
          <p:nvPr/>
        </p:nvSpPr>
        <p:spPr>
          <a:xfrm>
            <a:off x="1197428" y="925677"/>
            <a:ext cx="156324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707F69-C522-6A4C-8AEC-8E4E319C5E06}"/>
              </a:ext>
            </a:extLst>
          </p:cNvPr>
          <p:cNvSpPr/>
          <p:nvPr/>
        </p:nvSpPr>
        <p:spPr>
          <a:xfrm>
            <a:off x="1197427" y="2572435"/>
            <a:ext cx="86868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Задание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4.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Каков результат следующего фрагмента?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832D9C-32E5-2148-8133-2A44EDC16303}"/>
              </a:ext>
            </a:extLst>
          </p:cNvPr>
          <p:cNvSpPr/>
          <p:nvPr/>
        </p:nvSpPr>
        <p:spPr>
          <a:xfrm>
            <a:off x="1197427" y="298871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[1, [2, 3], 4]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[1])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len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954273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C4ECD-CF60-D943-8BF0-5C0109307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886293"/>
            <a:ext cx="9601200" cy="768246"/>
          </a:xfrm>
        </p:spPr>
        <p:txBody>
          <a:bodyPr>
            <a:normAutofit/>
          </a:bodyPr>
          <a:lstStyle/>
          <a:p>
            <a:r>
              <a:rPr lang="ru-RU" b="1" dirty="0"/>
              <a:t>П</a:t>
            </a:r>
            <a:r>
              <a:rPr lang="en-US" b="1" dirty="0" err="1"/>
              <a:t>узырьковая</a:t>
            </a:r>
            <a:r>
              <a:rPr lang="en-US" b="1" dirty="0"/>
              <a:t> </a:t>
            </a:r>
            <a:r>
              <a:rPr lang="en-US" b="1" dirty="0" err="1"/>
              <a:t>сортировка</a:t>
            </a:r>
            <a:endParaRPr lang="en-TJ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6F033E1-A2BB-E946-9EE6-D99C1224BC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998282"/>
              </p:ext>
            </p:extLst>
          </p:nvPr>
        </p:nvGraphicFramePr>
        <p:xfrm>
          <a:off x="2768311" y="3429000"/>
          <a:ext cx="1069174" cy="2533960"/>
        </p:xfrm>
        <a:graphic>
          <a:graphicData uri="http://schemas.openxmlformats.org/drawingml/2006/table">
            <a:tbl>
              <a:tblPr/>
              <a:tblGrid>
                <a:gridCol w="1069174">
                  <a:extLst>
                    <a:ext uri="{9D8B030D-6E8A-4147-A177-3AD203B41FA5}">
                      <a16:colId xmlns:a16="http://schemas.microsoft.com/office/drawing/2014/main" val="2643585181"/>
                    </a:ext>
                  </a:extLst>
                </a:gridCol>
              </a:tblGrid>
              <a:tr h="506792">
                <a:tc>
                  <a:txBody>
                    <a:bodyPr/>
                    <a:lstStyle/>
                    <a:p>
                      <a:pPr algn="l"/>
                      <a:r>
                        <a:rPr lang="en-TJ">
                          <a:solidFill>
                            <a:srgbClr val="222222"/>
                          </a:solidFill>
                          <a:effectLst/>
                        </a:rPr>
                        <a:t>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561210"/>
                  </a:ext>
                </a:extLst>
              </a:tr>
              <a:tr h="506792">
                <a:tc>
                  <a:txBody>
                    <a:bodyPr/>
                    <a:lstStyle/>
                    <a:p>
                      <a:pPr algn="l"/>
                      <a:r>
                        <a:rPr lang="en-TJ">
                          <a:solidFill>
                            <a:srgbClr val="222222"/>
                          </a:solidFill>
                          <a:effectLst/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477696"/>
                  </a:ext>
                </a:extLst>
              </a:tr>
              <a:tr h="506792">
                <a:tc>
                  <a:txBody>
                    <a:bodyPr/>
                    <a:lstStyle/>
                    <a:p>
                      <a:pPr algn="l"/>
                      <a:r>
                        <a:rPr lang="en-TJ" dirty="0">
                          <a:solidFill>
                            <a:srgbClr val="222222"/>
                          </a:solidFill>
                          <a:effectLst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399707"/>
                  </a:ext>
                </a:extLst>
              </a:tr>
              <a:tr h="506792">
                <a:tc>
                  <a:txBody>
                    <a:bodyPr/>
                    <a:lstStyle/>
                    <a:p>
                      <a:pPr algn="l"/>
                      <a:r>
                        <a:rPr lang="en-TJ">
                          <a:solidFill>
                            <a:srgbClr val="222222"/>
                          </a:solidFill>
                          <a:effectLst/>
                        </a:rPr>
                        <a:t>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954814"/>
                  </a:ext>
                </a:extLst>
              </a:tr>
              <a:tr h="506792">
                <a:tc>
                  <a:txBody>
                    <a:bodyPr/>
                    <a:lstStyle/>
                    <a:p>
                      <a:pPr algn="l"/>
                      <a:r>
                        <a:rPr lang="en-TJ" dirty="0">
                          <a:solidFill>
                            <a:srgbClr val="222222"/>
                          </a:solidFill>
                          <a:effectLst/>
                        </a:rPr>
                        <a:t>8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368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4FAC2AD-96D5-5D4B-904F-0AD1C56BD4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381172"/>
              </p:ext>
            </p:extLst>
          </p:nvPr>
        </p:nvGraphicFramePr>
        <p:xfrm>
          <a:off x="1371600" y="1752069"/>
          <a:ext cx="4127500" cy="9029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500">
                  <a:extLst>
                    <a:ext uri="{9D8B030D-6E8A-4147-A177-3AD203B41FA5}">
                      <a16:colId xmlns:a16="http://schemas.microsoft.com/office/drawing/2014/main" val="3081705335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64072355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3316723275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628196699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768830218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8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10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6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2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4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718545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8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6</a:t>
                      </a:r>
                      <a:endParaRPr lang="en-TJ" sz="14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10</a:t>
                      </a:r>
                      <a:endParaRPr lang="en-TJ" sz="14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2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4</a:t>
                      </a:r>
                      <a:endParaRPr lang="en-TJ" sz="14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4600817"/>
                  </a:ext>
                </a:extLst>
              </a:tr>
              <a:tr h="86193"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8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6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2</a:t>
                      </a:r>
                      <a:endParaRPr lang="en-TJ" sz="14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10</a:t>
                      </a:r>
                      <a:endParaRPr lang="en-TJ" sz="14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4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93409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8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6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2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4</a:t>
                      </a:r>
                      <a:endParaRPr lang="en-TJ" sz="14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10</a:t>
                      </a:r>
                      <a:endParaRPr lang="en-TJ" sz="14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83076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E3841F0-4642-214E-8280-C5D0B98257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604214"/>
              </p:ext>
            </p:extLst>
          </p:nvPr>
        </p:nvGraphicFramePr>
        <p:xfrm>
          <a:off x="7000302" y="1663908"/>
          <a:ext cx="4127500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500">
                  <a:extLst>
                    <a:ext uri="{9D8B030D-6E8A-4147-A177-3AD203B41FA5}">
                      <a16:colId xmlns:a16="http://schemas.microsoft.com/office/drawing/2014/main" val="3169030896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3358233974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1885113551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038014575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977477669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8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6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2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4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10</a:t>
                      </a:r>
                      <a:endParaRPr lang="en-TJ" sz="140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337293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6</a:t>
                      </a:r>
                      <a:endParaRPr lang="en-TJ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8</a:t>
                      </a:r>
                      <a:endParaRPr lang="en-TJ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2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4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10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701643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6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2</a:t>
                      </a:r>
                      <a:endParaRPr lang="en-TJ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8</a:t>
                      </a:r>
                      <a:endParaRPr lang="en-TJ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4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10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53897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6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2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4</a:t>
                      </a:r>
                      <a:endParaRPr lang="en-TJ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8</a:t>
                      </a:r>
                      <a:endParaRPr lang="en-TJ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10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359727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2</a:t>
                      </a:r>
                      <a:endParaRPr lang="en-TJ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6</a:t>
                      </a:r>
                      <a:endParaRPr lang="en-TJ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4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8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10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760796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2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4</a:t>
                      </a:r>
                      <a:endParaRPr lang="en-TJ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6</a:t>
                      </a:r>
                      <a:endParaRPr lang="en-TJ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>
                          <a:effectLst/>
                        </a:rPr>
                        <a:t>8</a:t>
                      </a:r>
                      <a:endParaRPr lang="en-TJ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TJ" sz="1400" u="none" strike="noStrike" dirty="0">
                          <a:effectLst/>
                        </a:rPr>
                        <a:t>10</a:t>
                      </a:r>
                      <a:endParaRPr lang="en-TJ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094659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463C075-089A-A047-8F95-FDF5496AF4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502160"/>
              </p:ext>
            </p:extLst>
          </p:nvPr>
        </p:nvGraphicFramePr>
        <p:xfrm>
          <a:off x="8354516" y="3429000"/>
          <a:ext cx="1069174" cy="2533960"/>
        </p:xfrm>
        <a:graphic>
          <a:graphicData uri="http://schemas.openxmlformats.org/drawingml/2006/table">
            <a:tbl>
              <a:tblPr/>
              <a:tblGrid>
                <a:gridCol w="1069174">
                  <a:extLst>
                    <a:ext uri="{9D8B030D-6E8A-4147-A177-3AD203B41FA5}">
                      <a16:colId xmlns:a16="http://schemas.microsoft.com/office/drawing/2014/main" val="2643585181"/>
                    </a:ext>
                  </a:extLst>
                </a:gridCol>
              </a:tblGrid>
              <a:tr h="506792">
                <a:tc>
                  <a:txBody>
                    <a:bodyPr/>
                    <a:lstStyle/>
                    <a:p>
                      <a:pPr algn="l"/>
                      <a:r>
                        <a:rPr lang="en-TJ">
                          <a:solidFill>
                            <a:srgbClr val="222222"/>
                          </a:solidFill>
                          <a:effectLst/>
                        </a:rPr>
                        <a:t>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561210"/>
                  </a:ext>
                </a:extLst>
              </a:tr>
              <a:tr h="506792">
                <a:tc>
                  <a:txBody>
                    <a:bodyPr/>
                    <a:lstStyle/>
                    <a:p>
                      <a:pPr algn="l"/>
                      <a:r>
                        <a:rPr lang="en-TJ" dirty="0">
                          <a:solidFill>
                            <a:srgbClr val="222222"/>
                          </a:solidFill>
                          <a:effectLst/>
                        </a:rPr>
                        <a:t>8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477696"/>
                  </a:ext>
                </a:extLst>
              </a:tr>
              <a:tr h="506792">
                <a:tc>
                  <a:txBody>
                    <a:bodyPr/>
                    <a:lstStyle/>
                    <a:p>
                      <a:pPr algn="l"/>
                      <a:r>
                        <a:rPr lang="en-TJ" dirty="0">
                          <a:solidFill>
                            <a:srgbClr val="222222"/>
                          </a:solidFill>
                          <a:effectLst/>
                        </a:rPr>
                        <a:t>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399707"/>
                  </a:ext>
                </a:extLst>
              </a:tr>
              <a:tr h="506792">
                <a:tc>
                  <a:txBody>
                    <a:bodyPr/>
                    <a:lstStyle/>
                    <a:p>
                      <a:pPr algn="l"/>
                      <a:r>
                        <a:rPr lang="en-TJ" dirty="0">
                          <a:solidFill>
                            <a:srgbClr val="222222"/>
                          </a:solidFill>
                          <a:effectLst/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954814"/>
                  </a:ext>
                </a:extLst>
              </a:tr>
              <a:tr h="506792">
                <a:tc>
                  <a:txBody>
                    <a:bodyPr/>
                    <a:lstStyle/>
                    <a:p>
                      <a:pPr algn="l"/>
                      <a:r>
                        <a:rPr lang="en-TJ" dirty="0">
                          <a:solidFill>
                            <a:srgbClr val="222222"/>
                          </a:solidFill>
                          <a:effectLst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3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3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74366-A595-824F-8139-07BDA36EA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013" y="674915"/>
            <a:ext cx="9601200" cy="67830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</a:t>
            </a:r>
            <a:r>
              <a:rPr lang="en-US" b="1" dirty="0" err="1"/>
              <a:t>узырьковая</a:t>
            </a:r>
            <a:r>
              <a:rPr lang="en-US" b="1" dirty="0"/>
              <a:t> </a:t>
            </a:r>
            <a:r>
              <a:rPr lang="en-US" b="1" dirty="0" err="1"/>
              <a:t>сортировка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806031-919C-A146-A883-84C03DC12805}"/>
              </a:ext>
            </a:extLst>
          </p:cNvPr>
          <p:cNvSpPr/>
          <p:nvPr/>
        </p:nvSpPr>
        <p:spPr>
          <a:xfrm>
            <a:off x="1504013" y="1480601"/>
            <a:ext cx="1027825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[8, 10, 6, 2, 4]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swapped = True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print(myList)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while swapped: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	 swapped = False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for i in range(len(myList) - 1):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    if myList[i] &gt; myList[i + 1]: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        swapped = True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        myList[i], myList[i + 1] = myList[i + 1], myList[i]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print("Sorted:")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print(myList)</a:t>
            </a:r>
          </a:p>
        </p:txBody>
      </p:sp>
    </p:spTree>
    <p:extLst>
      <p:ext uri="{BB962C8B-B14F-4D97-AF65-F5344CB8AC3E}">
        <p14:creationId xmlns:p14="http://schemas.microsoft.com/office/powerpoint/2010/main" val="727167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25EAE-6782-9B4C-8273-33A4B6228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8266"/>
          </a:xfrm>
        </p:spPr>
        <p:txBody>
          <a:bodyPr/>
          <a:lstStyle/>
          <a:p>
            <a:r>
              <a:rPr lang="ru-RU" dirty="0"/>
              <a:t>С</a:t>
            </a:r>
            <a:r>
              <a:rPr lang="en-TJ" dirty="0"/>
              <a:t>ортировка в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24A1C-1D1C-2B48-AAB0-877F187D8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43988"/>
            <a:ext cx="9601200" cy="44433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Если вы хотите, чтобы </a:t>
            </a:r>
            <a:r>
              <a:rPr lang="en-US" dirty="0"/>
              <a:t>Python </a:t>
            </a:r>
            <a:r>
              <a:rPr lang="ru-RU" dirty="0"/>
              <a:t>отсортировал ваш список, вы можете сделать это следующим образом:</a:t>
            </a:r>
            <a:endParaRPr lang="en-US" dirty="0"/>
          </a:p>
          <a:p>
            <a:pPr marL="0" indent="0">
              <a:buNone/>
            </a:pP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 = [8, 10, 6, 2, 4] 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myList.sort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</a:p>
          <a:p>
            <a:endParaRPr lang="en-US" dirty="0"/>
          </a:p>
          <a:p>
            <a:r>
              <a:rPr lang="ru-RU" dirty="0"/>
              <a:t>это так просто. Вывод фрагмента выглядит следующим образом: </a:t>
            </a:r>
          </a:p>
          <a:p>
            <a:pPr marL="0" indent="0">
              <a:buNone/>
            </a:pPr>
            <a:r>
              <a:rPr lang="en-US" dirty="0"/>
              <a:t>[2, 4, 6, 8, 10]</a:t>
            </a:r>
          </a:p>
          <a:p>
            <a:pPr marL="0" indent="0">
              <a:buNone/>
            </a:pPr>
            <a:br>
              <a:rPr lang="en-US" dirty="0"/>
            </a:br>
            <a:r>
              <a:rPr lang="ru-RU" dirty="0"/>
              <a:t>Как видите, у всех списков есть метод </a:t>
            </a:r>
            <a:r>
              <a:rPr lang="en-US" dirty="0"/>
              <a:t>sort(), </a:t>
            </a:r>
            <a:r>
              <a:rPr lang="ru-RU" dirty="0"/>
              <a:t>который сортирует их максимально быстро. Вы уже узнали о некоторых методах списка раньше, и очень скоро вы узнаете больше о других.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989888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379DFCD-4001-3B42-973B-C9CAB262ED42}"/>
              </a:ext>
            </a:extLst>
          </p:cNvPr>
          <p:cNvSpPr/>
          <p:nvPr/>
        </p:nvSpPr>
        <p:spPr>
          <a:xfrm>
            <a:off x="1309187" y="426184"/>
            <a:ext cx="2556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u="none" strike="noStrike" dirty="0">
                <a:solidFill>
                  <a:srgbClr val="264166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Ключевые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выводы</a:t>
            </a:r>
            <a:endParaRPr lang="en-US" b="1" i="0" u="none" strike="noStrike" dirty="0">
              <a:solidFill>
                <a:srgbClr val="264166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3A1B5D-99C4-FE47-A09C-F60E473762F4}"/>
              </a:ext>
            </a:extLst>
          </p:cNvPr>
          <p:cNvSpPr/>
          <p:nvPr/>
        </p:nvSpPr>
        <p:spPr>
          <a:xfrm>
            <a:off x="1309186" y="1037193"/>
            <a:ext cx="8779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1.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 можете использовать метод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sort()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для сортировки элементов списка, например: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C610D7-5DB7-1548-BE62-235289C6AD5A}"/>
              </a:ext>
            </a:extLst>
          </p:cNvPr>
          <p:cNvSpPr/>
          <p:nvPr/>
        </p:nvSpPr>
        <p:spPr>
          <a:xfrm>
            <a:off x="1311864" y="161766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[5, 3, 1, 2, 4]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lst.sort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[1, 2, 3, 4, 5]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89DA7C-D8A6-394A-AE79-2080DA1B71D1}"/>
              </a:ext>
            </a:extLst>
          </p:cNvPr>
          <p:cNvSpPr/>
          <p:nvPr/>
        </p:nvSpPr>
        <p:spPr>
          <a:xfrm>
            <a:off x="1309186" y="3105834"/>
            <a:ext cx="10233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2.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Существует также метод списка, который называется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reverse(),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 вы можете использовать его, чтобы перевернуть список, например:</a:t>
            </a:r>
            <a:endParaRPr lang="en-TJ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D3E993-500D-7446-AF5D-DBAA8C7A467A}"/>
              </a:ext>
            </a:extLst>
          </p:cNvPr>
          <p:cNvSpPr/>
          <p:nvPr/>
        </p:nvSpPr>
        <p:spPr>
          <a:xfrm>
            <a:off x="1309186" y="3752165"/>
            <a:ext cx="82245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[5, 3, 1, 2, 4]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lst.reverse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[4, 2, 1, 3, 5]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3496804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A0B95-E1C3-6B4E-8C54-9D61E77AE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8266"/>
          </a:xfrm>
        </p:spPr>
        <p:txBody>
          <a:bodyPr/>
          <a:lstStyle/>
          <a:p>
            <a:r>
              <a:rPr lang="en-TJ" dirty="0"/>
              <a:t>оценка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A63230-9C33-7D43-AB91-C6B4488A26EE}"/>
              </a:ext>
            </a:extLst>
          </p:cNvPr>
          <p:cNvSpPr/>
          <p:nvPr/>
        </p:nvSpPr>
        <p:spPr>
          <a:xfrm>
            <a:off x="1371600" y="142406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Задание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1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Каков результат следующего фрагмента?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D097A7-7F8A-7845-A13C-C85BAD8D6373}"/>
              </a:ext>
            </a:extLst>
          </p:cNvPr>
          <p:cNvSpPr/>
          <p:nvPr/>
        </p:nvSpPr>
        <p:spPr>
          <a:xfrm>
            <a:off x="1371600" y="216233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["D", "F", "A", "Z"]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lst.sort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07E9B8-5E1B-6C46-B2D7-39B4CC508BFD}"/>
              </a:ext>
            </a:extLst>
          </p:cNvPr>
          <p:cNvSpPr/>
          <p:nvPr/>
        </p:nvSpPr>
        <p:spPr>
          <a:xfrm>
            <a:off x="1371600" y="320526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Задание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2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Каков результат следующего фрагмента?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8A99CA-8FC5-C348-BC8D-21139529C3EE}"/>
              </a:ext>
            </a:extLst>
          </p:cNvPr>
          <p:cNvSpPr/>
          <p:nvPr/>
        </p:nvSpPr>
        <p:spPr>
          <a:xfrm>
            <a:off x="1371600" y="399887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a = 3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b =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 = 2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[a, c, b]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lst.sort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8B5B2A1-ACC4-BB44-8F7D-A9A08198B1A9}"/>
              </a:ext>
            </a:extLst>
          </p:cNvPr>
          <p:cNvSpPr/>
          <p:nvPr/>
        </p:nvSpPr>
        <p:spPr>
          <a:xfrm>
            <a:off x="7467600" y="142406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Задание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3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Каков результат следующего фрагмента?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435754B-562C-004E-9855-D0830D7FDF2E}"/>
              </a:ext>
            </a:extLst>
          </p:cNvPr>
          <p:cNvSpPr/>
          <p:nvPr/>
        </p:nvSpPr>
        <p:spPr>
          <a:xfrm>
            <a:off x="7467600" y="2208300"/>
            <a:ext cx="42971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a = "A"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b = "B"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 = "C"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 = " "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[a, b, c, d]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lst.reverse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017123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879D5-8758-F544-9EBE-E38765095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1114"/>
          </a:xfrm>
        </p:spPr>
        <p:txBody>
          <a:bodyPr>
            <a:normAutofit/>
          </a:bodyPr>
          <a:lstStyle/>
          <a:p>
            <a:r>
              <a:rPr lang="en-US" b="1" dirty="0" err="1"/>
              <a:t>Зачем</a:t>
            </a:r>
            <a:r>
              <a:rPr lang="en-US" b="1" dirty="0"/>
              <a:t> </a:t>
            </a:r>
            <a:r>
              <a:rPr lang="en-US" b="1" dirty="0" err="1"/>
              <a:t>нам</a:t>
            </a:r>
            <a:r>
              <a:rPr lang="en-US" b="1" dirty="0"/>
              <a:t> </a:t>
            </a:r>
            <a:r>
              <a:rPr lang="en-US" b="1" dirty="0" err="1"/>
              <a:t>нужны</a:t>
            </a:r>
            <a:r>
              <a:rPr lang="en-US" b="1" dirty="0"/>
              <a:t> </a:t>
            </a:r>
            <a:r>
              <a:rPr lang="en-US" b="1" dirty="0" err="1"/>
              <a:t>списки</a:t>
            </a:r>
            <a:r>
              <a:rPr lang="en-US" b="1" dirty="0"/>
              <a:t>?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962FE5-8C5A-B34A-8AEE-0D8FCACF882D}"/>
              </a:ext>
            </a:extLst>
          </p:cNvPr>
          <p:cNvSpPr/>
          <p:nvPr/>
        </p:nvSpPr>
        <p:spPr>
          <a:xfrm>
            <a:off x="1371599" y="1545771"/>
            <a:ext cx="304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var1 = int(input())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var2 = int(input())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var3 = int(input())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var4 = int(input())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var5 = int(input())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var6 = int(input())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2B2499-41DA-0048-BFF1-1F481949E240}"/>
              </a:ext>
            </a:extLst>
          </p:cNvPr>
          <p:cNvSpPr/>
          <p:nvPr/>
        </p:nvSpPr>
        <p:spPr>
          <a:xfrm>
            <a:off x="7772402" y="2221744"/>
            <a:ext cx="38940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numbers = </a:t>
            </a:r>
            <a:r>
              <a:rPr lang="en-US" dirty="0"/>
              <a:t>[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10, 5, 7, 2, 1,3</a:t>
            </a:r>
            <a:r>
              <a:rPr lang="en-US" dirty="0"/>
              <a:t>]</a:t>
            </a:r>
            <a:endParaRPr lang="en-TJ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8F8900-5717-4F45-BB16-3F38D3EA57C3}"/>
              </a:ext>
            </a:extLst>
          </p:cNvPr>
          <p:cNvSpPr txBox="1"/>
          <p:nvPr/>
        </p:nvSpPr>
        <p:spPr>
          <a:xfrm>
            <a:off x="5693228" y="2221744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J" dirty="0"/>
              <a:t>VS</a:t>
            </a:r>
          </a:p>
        </p:txBody>
      </p:sp>
    </p:spTree>
    <p:extLst>
      <p:ext uri="{BB962C8B-B14F-4D97-AF65-F5344CB8AC3E}">
        <p14:creationId xmlns:p14="http://schemas.microsoft.com/office/powerpoint/2010/main" val="2056925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A96FA-2581-7D48-9599-7640A32EF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656243" cy="1499616"/>
          </a:xfrm>
        </p:spPr>
        <p:txBody>
          <a:bodyPr>
            <a:normAutofit/>
          </a:bodyPr>
          <a:lstStyle/>
          <a:p>
            <a:r>
              <a:rPr lang="ru-RU" b="1" dirty="0"/>
              <a:t>В</a:t>
            </a:r>
            <a:r>
              <a:rPr lang="en-US" b="1" dirty="0" err="1"/>
              <a:t>нутренние</a:t>
            </a:r>
            <a:r>
              <a:rPr lang="en-US" b="1" dirty="0"/>
              <a:t> </a:t>
            </a:r>
            <a:r>
              <a:rPr lang="en-US" b="1" dirty="0" err="1"/>
              <a:t>свойства</a:t>
            </a:r>
            <a:r>
              <a:rPr lang="en-US" b="1" dirty="0"/>
              <a:t> </a:t>
            </a:r>
            <a:r>
              <a:rPr lang="en-US" b="1" dirty="0" err="1"/>
              <a:t>списков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964A63-0641-2848-83E8-090C9B77C071}"/>
              </a:ext>
            </a:extLst>
          </p:cNvPr>
          <p:cNvSpPr/>
          <p:nvPr/>
        </p:nvSpPr>
        <p:spPr>
          <a:xfrm>
            <a:off x="1371600" y="158887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list1 = [1]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list2 = list1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list1[0] = 2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print(list2)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A55304-AD41-F54B-A614-729EDD3A97AB}"/>
              </a:ext>
            </a:extLst>
          </p:cNvPr>
          <p:cNvSpPr/>
          <p:nvPr/>
        </p:nvSpPr>
        <p:spPr>
          <a:xfrm>
            <a:off x="1371599" y="2939270"/>
            <a:ext cx="1009587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Списки (и многие другие сложные сущности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Python)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хранятся иначе, чем обычные (скалярные) переменные.</a:t>
            </a: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Например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имя обычной переменной — это имя ее содержимого;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имя списка – это имя ячейки памяти, в которой хранится список.</a:t>
            </a:r>
          </a:p>
          <a:p>
            <a:endParaRPr lang="ru-RU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Присваивание: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list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2 =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list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1 копирует имя массива, а не его содержимое. По сути, два имени (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list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1 и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list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2) определяют одно и то же место в памяти компьютера. Изменение одного из них влияет на другой, и наоборот.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2859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70234-A3B6-834F-8750-8799FA4C3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43534"/>
          </a:xfrm>
        </p:spPr>
        <p:txBody>
          <a:bodyPr/>
          <a:lstStyle/>
          <a:p>
            <a:r>
              <a:rPr lang="ru-RU" b="1" dirty="0"/>
              <a:t>М</a:t>
            </a:r>
            <a:r>
              <a:rPr lang="en-US" b="1" dirty="0" err="1"/>
              <a:t>ощные</a:t>
            </a:r>
            <a:r>
              <a:rPr lang="en-US" b="1" dirty="0"/>
              <a:t> </a:t>
            </a:r>
            <a:r>
              <a:rPr lang="en-US" b="1" dirty="0" err="1"/>
              <a:t>срезы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D35DC1-EC3F-F346-ACD3-147C32B84F35}"/>
              </a:ext>
            </a:extLst>
          </p:cNvPr>
          <p:cNvSpPr/>
          <p:nvPr/>
        </p:nvSpPr>
        <p:spPr>
          <a:xfrm>
            <a:off x="1371600" y="142875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list1 = [1]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list2 = list1</a:t>
            </a:r>
            <a:r>
              <a:rPr lang="en-US" dirty="0"/>
              <a:t>[:]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list1[0] = 2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print(list2)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64FE4B-4E4E-414E-9445-83F17BEB6360}"/>
              </a:ext>
            </a:extLst>
          </p:cNvPr>
          <p:cNvSpPr/>
          <p:nvPr/>
        </p:nvSpPr>
        <p:spPr>
          <a:xfrm>
            <a:off x="1234190" y="2678955"/>
            <a:ext cx="103082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Эта незаметная часть кода, описанная как [:] , может создать совершенно новый список.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Одна из самых общих форм среза выглядит следующим образом: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start:end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]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start – </a:t>
            </a:r>
            <a:r>
              <a:rPr lang="ru-RU" dirty="0">
                <a:solidFill>
                  <a:srgbClr val="333333"/>
                </a:solidFill>
                <a:latin typeface="Courier New" panose="02070309020205020404" pitchFamily="49" charset="0"/>
              </a:rPr>
              <a:t>это индекс первого элемента, включенного в фрагмент;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end – </a:t>
            </a:r>
            <a:r>
              <a:rPr lang="ru-RU" dirty="0">
                <a:solidFill>
                  <a:srgbClr val="333333"/>
                </a:solidFill>
                <a:latin typeface="Courier New" panose="02070309020205020404" pitchFamily="49" charset="0"/>
              </a:rPr>
              <a:t>это индекс первого элемента, не включенного в фрагмент.</a:t>
            </a:r>
            <a:br>
              <a:rPr lang="en-US" dirty="0"/>
            </a:b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D8CB6A-2355-734B-A585-64632E521975}"/>
              </a:ext>
            </a:extLst>
          </p:cNvPr>
          <p:cNvSpPr/>
          <p:nvPr/>
        </p:nvSpPr>
        <p:spPr>
          <a:xfrm>
            <a:off x="1234190" y="484469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[10, 8, 6, 4, 2]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newList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/>
              <a:t>[1:4]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newList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2DB826-ECC4-6F41-9D91-F965EB3F7B04}"/>
              </a:ext>
            </a:extLst>
          </p:cNvPr>
          <p:cNvSpPr/>
          <p:nvPr/>
        </p:nvSpPr>
        <p:spPr>
          <a:xfrm>
            <a:off x="1099278" y="5886629"/>
            <a:ext cx="103082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 списке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newList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будут элементы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end-start (3 - 1 = 2) -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те, у которых индексы равны 1 и 2 (но не 3).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962531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7DAC8-DD62-2D4C-8504-CD67A474A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срезы</a:t>
            </a:r>
            <a:r>
              <a:rPr lang="en-US" b="1" dirty="0"/>
              <a:t> – </a:t>
            </a:r>
            <a:r>
              <a:rPr lang="en-US" b="1" dirty="0" err="1"/>
              <a:t>отрицательные</a:t>
            </a:r>
            <a:r>
              <a:rPr lang="en-US" b="1" dirty="0"/>
              <a:t> </a:t>
            </a:r>
            <a:r>
              <a:rPr lang="en-US" b="1" dirty="0" err="1"/>
              <a:t>индексы</a:t>
            </a:r>
            <a:br>
              <a:rPr lang="en-US" b="1" dirty="0"/>
            </a:b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70EDC3-97B3-964C-90A0-BD4D2EE03867}"/>
              </a:ext>
            </a:extLst>
          </p:cNvPr>
          <p:cNvSpPr/>
          <p:nvPr/>
        </p:nvSpPr>
        <p:spPr>
          <a:xfrm>
            <a:off x="1371600" y="1525369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[10, 8, 6, 4, 2]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newList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[1:-1]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newList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</a:p>
          <a:p>
            <a:b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</a:br>
            <a:r>
              <a:rPr lang="en-US" dirty="0" err="1">
                <a:solidFill>
                  <a:srgbClr val="333333"/>
                </a:solidFill>
                <a:latin typeface="+mj-lt"/>
              </a:rPr>
              <a:t>Вывод</a:t>
            </a:r>
            <a:r>
              <a:rPr lang="en-US" dirty="0">
                <a:solidFill>
                  <a:srgbClr val="333333"/>
                </a:solidFill>
                <a:latin typeface="+mj-l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+mj-lt"/>
              </a:rPr>
              <a:t>кода</a:t>
            </a:r>
            <a:r>
              <a:rPr lang="en-US" dirty="0">
                <a:solidFill>
                  <a:srgbClr val="333333"/>
                </a:solidFill>
                <a:latin typeface="+mj-lt"/>
              </a:rPr>
              <a:t>: 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[8, 6, 4]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3A1FD9-7AF3-0B41-9345-2F1D75656B4C}"/>
              </a:ext>
            </a:extLst>
          </p:cNvPr>
          <p:cNvSpPr/>
          <p:nvPr/>
        </p:nvSpPr>
        <p:spPr>
          <a:xfrm>
            <a:off x="1371600" y="4039970"/>
            <a:ext cx="102307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начало определяет элемент, лежащий дальше, чем тот, который описан в конце (с точки зрения начала списка), срез будет пустым: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B5AB9D-2C36-794F-A619-B7CE3E1C56D0}"/>
              </a:ext>
            </a:extLst>
          </p:cNvPr>
          <p:cNvSpPr/>
          <p:nvPr/>
        </p:nvSpPr>
        <p:spPr>
          <a:xfrm>
            <a:off x="1371600" y="475408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[10, 8, 6, 4, 2]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newList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[-1:1]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newList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</a:p>
          <a:p>
            <a:b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</a:br>
            <a:r>
              <a:rPr lang="en-US" dirty="0" err="1">
                <a:solidFill>
                  <a:srgbClr val="333333"/>
                </a:solidFill>
                <a:latin typeface="+mj-lt"/>
              </a:rPr>
              <a:t>Вывод</a:t>
            </a:r>
            <a:r>
              <a:rPr lang="en-US" dirty="0">
                <a:solidFill>
                  <a:srgbClr val="333333"/>
                </a:solidFill>
                <a:latin typeface="+mj-l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+mj-lt"/>
              </a:rPr>
              <a:t>кода</a:t>
            </a:r>
            <a:r>
              <a:rPr lang="en-US" dirty="0">
                <a:solidFill>
                  <a:srgbClr val="333333"/>
                </a:solidFill>
                <a:latin typeface="+mj-lt"/>
              </a:rPr>
              <a:t>: 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[]</a:t>
            </a:r>
          </a:p>
        </p:txBody>
      </p:sp>
    </p:spTree>
    <p:extLst>
      <p:ext uri="{BB962C8B-B14F-4D97-AF65-F5344CB8AC3E}">
        <p14:creationId xmlns:p14="http://schemas.microsoft.com/office/powerpoint/2010/main" val="36944352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8E277-A291-E046-96F6-92DC1DD51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46331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срезы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95AB66-E5A8-6140-80F5-937DB6D514F1}"/>
              </a:ext>
            </a:extLst>
          </p:cNvPr>
          <p:cNvSpPr/>
          <p:nvPr/>
        </p:nvSpPr>
        <p:spPr>
          <a:xfrm>
            <a:off x="1371600" y="162180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[10, 8, 6, 4, 2]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newList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[:3]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newList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640EEB-7398-C544-91C3-06A7E0E017AD}"/>
              </a:ext>
            </a:extLst>
          </p:cNvPr>
          <p:cNvSpPr/>
          <p:nvPr/>
        </p:nvSpPr>
        <p:spPr>
          <a:xfrm>
            <a:off x="1371600" y="411017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[10, 8, 6, 4, 2]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newList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[3:]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newList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357E9A-DCCD-1840-8227-6B778937EAE9}"/>
              </a:ext>
            </a:extLst>
          </p:cNvPr>
          <p:cNvSpPr/>
          <p:nvPr/>
        </p:nvSpPr>
        <p:spPr>
          <a:xfrm>
            <a:off x="1371600" y="2834817"/>
            <a:ext cx="25506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[10, 8, 6].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59753D-C20A-1A41-9A5F-30EC44EC6A6D}"/>
              </a:ext>
            </a:extLst>
          </p:cNvPr>
          <p:cNvSpPr/>
          <p:nvPr/>
        </p:nvSpPr>
        <p:spPr>
          <a:xfrm>
            <a:off x="1371600" y="5318162"/>
            <a:ext cx="1999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[4, 2].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6717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710F1-BE21-C642-98B6-9A007C8F8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8226"/>
          </a:xfrm>
        </p:spPr>
        <p:txBody>
          <a:bodyPr/>
          <a:lstStyle/>
          <a:p>
            <a:r>
              <a:rPr lang="en-TJ" dirty="0"/>
              <a:t>срезы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9043C5-10D5-D242-BE53-1C1B28481387}"/>
              </a:ext>
            </a:extLst>
          </p:cNvPr>
          <p:cNvSpPr/>
          <p:nvPr/>
        </p:nvSpPr>
        <p:spPr>
          <a:xfrm>
            <a:off x="1371599" y="1512251"/>
            <a:ext cx="844695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[10, 8, 6, 4, 2]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[1:3]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</a:p>
          <a:p>
            <a:b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</a:b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Примечание. В этом случае фрагмент не создает новый список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!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[10, 4, 2].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32EE2C-D81A-6844-A00F-3440A67C7224}"/>
              </a:ext>
            </a:extLst>
          </p:cNvPr>
          <p:cNvSpPr/>
          <p:nvPr/>
        </p:nvSpPr>
        <p:spPr>
          <a:xfrm>
            <a:off x="1371599" y="497187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myList = [10, 8, 6, 4, 2]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newList=myList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del myList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print(newList)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CAFF6C-EC4A-2949-9898-0A27C022E0B3}"/>
              </a:ext>
            </a:extLst>
          </p:cNvPr>
          <p:cNvSpPr/>
          <p:nvPr/>
        </p:nvSpPr>
        <p:spPr>
          <a:xfrm>
            <a:off x="1371599" y="6335337"/>
            <a:ext cx="79822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Команда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del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удалит сам список, а не его содержимое.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E584CF-FB9E-9F4A-A837-1B647C816CDA}"/>
              </a:ext>
            </a:extLst>
          </p:cNvPr>
          <p:cNvSpPr/>
          <p:nvPr/>
        </p:nvSpPr>
        <p:spPr>
          <a:xfrm>
            <a:off x="1371599" y="3412975"/>
            <a:ext cx="100958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Также возможно удаление всех элементов сразу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[10, 8, 6, 4, 2]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[:]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br>
              <a:rPr lang="en-US" dirty="0"/>
            </a:b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Список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становиться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пустым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[]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EEDEBA-3C77-D848-92C0-80C23FDC6948}"/>
              </a:ext>
            </a:extLst>
          </p:cNvPr>
          <p:cNvCxnSpPr/>
          <p:nvPr/>
        </p:nvCxnSpPr>
        <p:spPr>
          <a:xfrm flipV="1">
            <a:off x="944380" y="3249838"/>
            <a:ext cx="9923489" cy="16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C8F96B-C5DF-0648-BD04-063BCE8074F4}"/>
              </a:ext>
            </a:extLst>
          </p:cNvPr>
          <p:cNvCxnSpPr/>
          <p:nvPr/>
        </p:nvCxnSpPr>
        <p:spPr>
          <a:xfrm flipV="1">
            <a:off x="1134255" y="4890303"/>
            <a:ext cx="9923489" cy="16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8814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776DE-6D8A-BF43-902B-5C2C24E52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31955"/>
          </a:xfrm>
        </p:spPr>
        <p:txBody>
          <a:bodyPr>
            <a:normAutofit/>
          </a:bodyPr>
          <a:lstStyle/>
          <a:p>
            <a:r>
              <a:rPr lang="en-US" b="1" dirty="0" err="1"/>
              <a:t>Операторы</a:t>
            </a:r>
            <a:r>
              <a:rPr lang="en-US" b="1" dirty="0"/>
              <a:t> in </a:t>
            </a:r>
            <a:r>
              <a:rPr lang="en-US" b="1" dirty="0" err="1"/>
              <a:t>и</a:t>
            </a:r>
            <a:r>
              <a:rPr lang="en-US" b="1" dirty="0"/>
              <a:t> not in 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5A2167-E893-9140-B06B-7B5FC5D03B0F}"/>
              </a:ext>
            </a:extLst>
          </p:cNvPr>
          <p:cNvSpPr/>
          <p:nvPr/>
        </p:nvSpPr>
        <p:spPr>
          <a:xfrm>
            <a:off x="1143000" y="1617753"/>
            <a:ext cx="1038068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Python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предлагает два очень мощных оператора, которые могут просматривать список, чтобы проверить, хранится ли определенное значение в списке или нет.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Эти операторы: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elem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elem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not in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5DC74A-FA92-3244-B0FD-97619067D1A9}"/>
              </a:ext>
            </a:extLst>
          </p:cNvPr>
          <p:cNvSpPr/>
          <p:nvPr/>
        </p:nvSpPr>
        <p:spPr>
          <a:xfrm>
            <a:off x="1262742" y="403991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myList = [0, 3, 12, 8, 2]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print(5 in myList)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print(5 not in myList)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print(12 in myList)</a:t>
            </a:r>
          </a:p>
        </p:txBody>
      </p:sp>
    </p:spTree>
    <p:extLst>
      <p:ext uri="{BB962C8B-B14F-4D97-AF65-F5344CB8AC3E}">
        <p14:creationId xmlns:p14="http://schemas.microsoft.com/office/powerpoint/2010/main" val="29140538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BD5AC-C23F-9D48-A1BA-E607E71EB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3216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Нахождение</a:t>
            </a:r>
            <a:r>
              <a:rPr lang="en-US" dirty="0"/>
              <a:t> </a:t>
            </a:r>
            <a:r>
              <a:rPr lang="en-US" dirty="0" err="1"/>
              <a:t>наибольшего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списке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BD87E5-28B3-FE46-A934-1497A7C80ADD}"/>
              </a:ext>
            </a:extLst>
          </p:cNvPr>
          <p:cNvSpPr/>
          <p:nvPr/>
        </p:nvSpPr>
        <p:spPr>
          <a:xfrm>
            <a:off x="1371600" y="1708161"/>
            <a:ext cx="88816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[17, 3, 11, 5, 1, 9, 7, 15, 13]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largest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[0]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  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#range(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len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))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&gt; largest: 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[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largest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print(largest)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D6A7AC-8CCD-0847-BB79-3B9054F0FDC8}"/>
              </a:ext>
            </a:extLst>
          </p:cNvPr>
          <p:cNvSpPr/>
          <p:nvPr/>
        </p:nvSpPr>
        <p:spPr>
          <a:xfrm>
            <a:off x="1234190" y="4688174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[17, 3, 11, 5, 1, 9, 7, 15, 13] largest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[0]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[1:]: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&gt; largest: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largest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print(largest)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1735788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8182E-70DA-DF4F-91BB-4114FD91F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657115" cy="753256"/>
          </a:xfrm>
        </p:spPr>
        <p:txBody>
          <a:bodyPr>
            <a:normAutofit fontScale="90000"/>
          </a:bodyPr>
          <a:lstStyle/>
          <a:p>
            <a:r>
              <a:rPr lang="en-US" sz="3800" dirty="0" err="1"/>
              <a:t>Нахождение</a:t>
            </a:r>
            <a:r>
              <a:rPr lang="en-US" sz="3800" dirty="0"/>
              <a:t> </a:t>
            </a:r>
            <a:r>
              <a:rPr lang="en-US" sz="3800" dirty="0" err="1"/>
              <a:t>места</a:t>
            </a:r>
            <a:r>
              <a:rPr lang="en-US" sz="3800" dirty="0"/>
              <a:t> </a:t>
            </a:r>
            <a:r>
              <a:rPr lang="en-US" sz="3800" dirty="0" err="1"/>
              <a:t>заданного</a:t>
            </a:r>
            <a:r>
              <a:rPr lang="en-US" sz="3800" dirty="0"/>
              <a:t> </a:t>
            </a:r>
            <a:r>
              <a:rPr lang="en-US" sz="3800" dirty="0" err="1"/>
              <a:t>элемента</a:t>
            </a:r>
            <a:r>
              <a:rPr lang="en-US" sz="3800" dirty="0"/>
              <a:t> </a:t>
            </a:r>
            <a:r>
              <a:rPr lang="en-US" sz="3800" dirty="0" err="1"/>
              <a:t>в</a:t>
            </a:r>
            <a:r>
              <a:rPr lang="en-US" sz="3800" dirty="0"/>
              <a:t> </a:t>
            </a:r>
            <a:r>
              <a:rPr lang="en-US" sz="3800" dirty="0" err="1"/>
              <a:t>списке</a:t>
            </a:r>
            <a:endParaRPr lang="en-TJ" sz="3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A14550-6C6A-BE49-9EFA-90E68EC4D3C1}"/>
              </a:ext>
            </a:extLst>
          </p:cNvPr>
          <p:cNvSpPr/>
          <p:nvPr/>
        </p:nvSpPr>
        <p:spPr>
          <a:xfrm>
            <a:off x="1371599" y="1674674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[1, 2, 3, 4, 5, 6, 7, 8, 9, 10]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toFind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5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found = False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len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found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] ==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toFind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found: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break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found: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print("Element found at index",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print("absent")</a:t>
            </a:r>
            <a:endParaRPr lang="en-TJ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2AFD4-E84D-4B49-9DB5-DEA043D20C90}"/>
              </a:ext>
            </a:extLst>
          </p:cNvPr>
          <p:cNvSpPr txBox="1"/>
          <p:nvPr/>
        </p:nvSpPr>
        <p:spPr>
          <a:xfrm>
            <a:off x="8316686" y="4027714"/>
            <a:ext cx="24166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J" dirty="0">
                <a:solidFill>
                  <a:srgbClr val="FF0000"/>
                </a:solidFill>
              </a:rPr>
              <a:t>Изменить код который подсчитает количество заданного числа. Предпологается что число повторяется в списке</a:t>
            </a:r>
          </a:p>
        </p:txBody>
      </p:sp>
    </p:spTree>
    <p:extLst>
      <p:ext uri="{BB962C8B-B14F-4D97-AF65-F5344CB8AC3E}">
        <p14:creationId xmlns:p14="http://schemas.microsoft.com/office/powerpoint/2010/main" val="17420480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1DC7BB-F92A-7845-A3CB-D2BB4F62F340}"/>
              </a:ext>
            </a:extLst>
          </p:cNvPr>
          <p:cNvSpPr/>
          <p:nvPr/>
        </p:nvSpPr>
        <p:spPr>
          <a:xfrm>
            <a:off x="1219199" y="363273"/>
            <a:ext cx="105480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Предположим, вы выбрали в лотерее следующие номера: 3, 7, 11, 42, 34, 49. Выпавшие числа: 5, 11, 9, 42, 3, 49. Вопрос в том, сколько чисел вы набрали? Программа даст вам ответ: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F32A8D-284A-0642-8532-34157E75D328}"/>
              </a:ext>
            </a:extLst>
          </p:cNvPr>
          <p:cNvSpPr/>
          <p:nvPr/>
        </p:nvSpPr>
        <p:spPr>
          <a:xfrm>
            <a:off x="1219199" y="1357743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drawn = [5, 11, 9, 42, 3, 49]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bets = [3, 7, 11, 42, 34, 49]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hits = 0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number in bets: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number in drawn: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hits +=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print(hits)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DC1DB9-70E9-BE40-B861-F8F7F9C56F89}"/>
              </a:ext>
            </a:extLst>
          </p:cNvPr>
          <p:cNvSpPr/>
          <p:nvPr/>
        </p:nvSpPr>
        <p:spPr>
          <a:xfrm>
            <a:off x="1142999" y="4022929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Примечание: </a:t>
            </a:r>
            <a:endParaRPr lang="en-TJ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</a:t>
            </a:r>
            <a:r>
              <a:rPr lang="en-TJ" dirty="0"/>
              <a:t> drawn </a:t>
            </a:r>
            <a:r>
              <a:rPr lang="ru-RU" dirty="0"/>
              <a:t>списке хранятся все выпавшие номера; </a:t>
            </a:r>
            <a:endParaRPr lang="en-TJ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список </a:t>
            </a:r>
            <a:r>
              <a:rPr lang="en-US" dirty="0"/>
              <a:t>bets</a:t>
            </a:r>
            <a:r>
              <a:rPr lang="ru-RU" dirty="0"/>
              <a:t> хранит ваши ставки; 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переменная </a:t>
            </a:r>
            <a:r>
              <a:rPr lang="gsw-CH"/>
              <a:t>hits </a:t>
            </a:r>
            <a:r>
              <a:rPr lang="ru-RU" dirty="0"/>
              <a:t>подсчитывает ваши попадания. </a:t>
            </a:r>
            <a:endParaRPr lang="en-TJ" dirty="0"/>
          </a:p>
          <a:p>
            <a:r>
              <a:rPr lang="ru-RU" dirty="0"/>
              <a:t>Вывод программы: 4. </a:t>
            </a:r>
          </a:p>
        </p:txBody>
      </p:sp>
    </p:spTree>
    <p:extLst>
      <p:ext uri="{BB962C8B-B14F-4D97-AF65-F5344CB8AC3E}">
        <p14:creationId xmlns:p14="http://schemas.microsoft.com/office/powerpoint/2010/main" val="9938456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A01F2-BEE3-7648-BE38-FF1006C7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28207"/>
          </a:xfrm>
        </p:spPr>
        <p:txBody>
          <a:bodyPr>
            <a:normAutofit/>
          </a:bodyPr>
          <a:lstStyle/>
          <a:p>
            <a:r>
              <a:rPr lang="ru-RU" dirty="0"/>
              <a:t>С</a:t>
            </a:r>
            <a:r>
              <a:rPr lang="en-TJ" dirty="0"/>
              <a:t>ценарий для Лаб6.3</a:t>
            </a:r>
            <a:endParaRPr lang="en-TJ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2C171-2A2A-D944-B0F9-4A6ADADE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45170"/>
            <a:ext cx="9601200" cy="35676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Представьте себе список - не очень длинный, не очень сложный, просто простой список, содержащий некоторые целые числа. Некоторые из этих чисел могут повторяться, и это ключ к разгадке. Мы не хотим повторений. Мы хотим, чтобы их удалили.</a:t>
            </a:r>
          </a:p>
          <a:p>
            <a:pPr marL="0" indent="0">
              <a:buNone/>
            </a:pPr>
            <a:r>
              <a:rPr lang="ru-RU" dirty="0"/>
              <a:t>Ваша задача - написать программу, которая удаляет все повторения чисел из списка. Цель состоит в том, чтобы составить список, в котором все числа встречаются не более одного раза.</a:t>
            </a:r>
          </a:p>
          <a:p>
            <a:pPr marL="0" indent="0">
              <a:buNone/>
            </a:pPr>
            <a:r>
              <a:rPr lang="ru-RU" dirty="0"/>
              <a:t>Подсказка: мы рекомендуем вам создать новый список в качестве временной рабочей области - вам не нужно обновлять список на месте.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697882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5332F-2E37-AF4F-B340-34B20D4E4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908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Индекс</a:t>
            </a:r>
            <a:r>
              <a:rPr lang="en-TJ" b="1" dirty="0"/>
              <a:t>ация</a:t>
            </a:r>
            <a:r>
              <a:rPr lang="ru-RU" b="1" dirty="0"/>
              <a:t> списков и доступ к содержимому списков</a:t>
            </a:r>
            <a:br>
              <a:rPr lang="en-TJ" dirty="0"/>
            </a:b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AC1F18-7FAB-CA49-8D83-766127E8950D}"/>
              </a:ext>
            </a:extLst>
          </p:cNvPr>
          <p:cNvSpPr/>
          <p:nvPr/>
        </p:nvSpPr>
        <p:spPr>
          <a:xfrm>
            <a:off x="1469571" y="1716653"/>
            <a:ext cx="993865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 = [10, 5, 7, 2, 1]</a:t>
            </a:r>
            <a:endParaRPr lang="en-TJ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print("Original list content:", numbers)</a:t>
            </a:r>
            <a:endParaRPr lang="en-TJ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TJ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numbers[0] = 111</a:t>
            </a:r>
            <a:endParaRPr lang="en-TJ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print("New list content: ", numbers)</a:t>
            </a:r>
            <a:endParaRPr lang="en-TJ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A406C2-24F2-4B4E-A661-955228065604}"/>
              </a:ext>
            </a:extLst>
          </p:cNvPr>
          <p:cNvSpPr/>
          <p:nvPr/>
        </p:nvSpPr>
        <p:spPr>
          <a:xfrm>
            <a:off x="1469571" y="3375748"/>
            <a:ext cx="10363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в скобках, которое выбирает один элемент списка, называется индексом.</a:t>
            </a:r>
          </a:p>
          <a:p>
            <a:endParaRPr lang="ru-RU" dirty="0">
              <a:solidFill>
                <a:srgbClr val="222222"/>
              </a:solidFill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 собираемся использовать функцию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печати содержимого списка каждый раз, когда мы вносим изменения. Это поможет нам более внимательно следить за каждым шагом и видеть, что происходит после определенного изменения списка.</a:t>
            </a:r>
          </a:p>
          <a:p>
            <a:endParaRPr lang="ru-RU" dirty="0">
              <a:solidFill>
                <a:srgbClr val="222222"/>
              </a:solidFill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Примечание: все индексы, используемые до сих пор, являются литералами. Их значения фиксируются во время выполнения, но любое выражение также может быть индексом. Это открывает множество возможностей.</a:t>
            </a:r>
            <a:endParaRPr lang="en-TJ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7935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6A3AFC-DF46-0A42-9268-D40DBEAA084D}"/>
              </a:ext>
            </a:extLst>
          </p:cNvPr>
          <p:cNvSpPr/>
          <p:nvPr/>
        </p:nvSpPr>
        <p:spPr>
          <a:xfrm>
            <a:off x="1264217" y="366223"/>
            <a:ext cx="2497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Ключевые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выводы</a:t>
            </a:r>
            <a:endParaRPr lang="en-US" b="1" i="0" u="none" strike="noStrike" dirty="0">
              <a:solidFill>
                <a:srgbClr val="264166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CD1459-8554-8B40-BDE6-9EEFC7DBF550}"/>
              </a:ext>
            </a:extLst>
          </p:cNvPr>
          <p:cNvSpPr/>
          <p:nvPr/>
        </p:nvSpPr>
        <p:spPr>
          <a:xfrm>
            <a:off x="1264217" y="910095"/>
            <a:ext cx="105180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1.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у вас есть список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l1,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то следующее присваивание: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l2 = l1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не делает копию списка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l1,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а заставляет переменные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l1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l2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указывать на один и тот же список в памяти. Например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68A9AB-C854-0640-A12C-CF05172746EC}"/>
              </a:ext>
            </a:extLst>
          </p:cNvPr>
          <p:cNvSpPr/>
          <p:nvPr/>
        </p:nvSpPr>
        <p:spPr>
          <a:xfrm>
            <a:off x="1526542" y="1751818"/>
            <a:ext cx="1011331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vehiclesOne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['car', 'bicycle', 'motor’]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vehiclesOne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['car', 'bicycle', 'motor’]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vehiclesTwo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vehiclesOne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vehiclesOne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[0] # deletes 'car’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vehiclesTwo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['bicycle', 'motor']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2F8BCD-20A6-CE40-AE3B-D8B8B73EC503}"/>
              </a:ext>
            </a:extLst>
          </p:cNvPr>
          <p:cNvSpPr/>
          <p:nvPr/>
        </p:nvSpPr>
        <p:spPr>
          <a:xfrm>
            <a:off x="1264215" y="3557374"/>
            <a:ext cx="107753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2.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Е</a:t>
            </a:r>
            <a:r>
              <a:rPr lang="ru-RU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сли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вы хотите скопировать список или часть списка, вы можете сделать это, выполнив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срез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  <a:endParaRPr lang="en-TJ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C57F8F-2214-6342-BE7C-FE155DB6A882}"/>
              </a:ext>
            </a:extLst>
          </p:cNvPr>
          <p:cNvSpPr/>
          <p:nvPr/>
        </p:nvSpPr>
        <p:spPr>
          <a:xfrm>
            <a:off x="1554025" y="4070268"/>
            <a:ext cx="106379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colors = ['red', 'green', 'orange’]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copyWholeColors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colors[:] # copy the whole list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copyPartColors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colors[0:2] # copy part of the list</a:t>
            </a:r>
            <a:endParaRPr lang="en-TJ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E85557-BD3F-8146-A632-0F7FC9A9BF39}"/>
              </a:ext>
            </a:extLst>
          </p:cNvPr>
          <p:cNvSpPr/>
          <p:nvPr/>
        </p:nvSpPr>
        <p:spPr>
          <a:xfrm>
            <a:off x="1264213" y="5086531"/>
            <a:ext cx="10518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3.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 также можете использовать отрицательные индексы для выполнения срезов. Например:</a:t>
            </a:r>
            <a:endParaRPr lang="en-TJ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770273-357C-2B4F-AD11-5EBFC39385DB}"/>
              </a:ext>
            </a:extLst>
          </p:cNvPr>
          <p:cNvSpPr/>
          <p:nvPr/>
        </p:nvSpPr>
        <p:spPr>
          <a:xfrm>
            <a:off x="1526542" y="5732862"/>
            <a:ext cx="71902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sampleList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["A", "B", "C", "D", "E"]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newList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sampleList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[2:-1]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newList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['C', 'D']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5960271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0A3E79-2E8C-4346-BA6E-236DC7A06B57}"/>
              </a:ext>
            </a:extLst>
          </p:cNvPr>
          <p:cNvSpPr/>
          <p:nvPr/>
        </p:nvSpPr>
        <p:spPr>
          <a:xfrm>
            <a:off x="1279161" y="452576"/>
            <a:ext cx="103082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4. </a:t>
            </a:r>
            <a:r>
              <a:rPr lang="ru-RU" dirty="0" err="1">
                <a:solidFill>
                  <a:srgbClr val="222222"/>
                </a:solidFill>
                <a:latin typeface="Open Sans" panose="020B0606030504020204" pitchFamily="34" charset="0"/>
              </a:rPr>
              <a:t>араметры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начала и конца являются необязательными при выполнении фрагмента: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list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[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start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end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], например: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A4E3F8-A2E1-DF44-A89F-0B21B8C1C280}"/>
              </a:ext>
            </a:extLst>
          </p:cNvPr>
          <p:cNvSpPr/>
          <p:nvPr/>
        </p:nvSpPr>
        <p:spPr>
          <a:xfrm>
            <a:off x="1555479" y="1002628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[1, 2, 3, 4, 5]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sliceOne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[2: 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sliceTwo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 :2]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sliceThree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[-2: 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sliceOne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[3, 4, 5] 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sliceTwo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[1, 2] 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sliceThree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[4, 5]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F44B17-18C3-4B43-9CC4-6C1E74601152}"/>
              </a:ext>
            </a:extLst>
          </p:cNvPr>
          <p:cNvSpPr/>
          <p:nvPr/>
        </p:nvSpPr>
        <p:spPr>
          <a:xfrm>
            <a:off x="1279161" y="3016930"/>
            <a:ext cx="6213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5.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 можете удалить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срезы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с помощью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команды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del: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A728B1-22DA-7441-810B-B856D0BAECA4}"/>
              </a:ext>
            </a:extLst>
          </p:cNvPr>
          <p:cNvSpPr/>
          <p:nvPr/>
        </p:nvSpPr>
        <p:spPr>
          <a:xfrm>
            <a:off x="1555479" y="3474648"/>
            <a:ext cx="82480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[1, 2, 3, 4, 5]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[0:2]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[3, 4, 5]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[:]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deletes the list content, outputs: []</a:t>
            </a:r>
            <a:endParaRPr lang="en-TJ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D9B6192-7B0F-B04E-96E1-A2BCEA29372A}"/>
              </a:ext>
            </a:extLst>
          </p:cNvPr>
          <p:cNvSpPr/>
          <p:nvPr/>
        </p:nvSpPr>
        <p:spPr>
          <a:xfrm>
            <a:off x="1279160" y="4969001"/>
            <a:ext cx="104581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6.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 можете проверить, существуют ли некоторые элементы в списке или нет, используя ключевые слова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in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и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not in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, например:</a:t>
            </a:r>
            <a:endParaRPr lang="en-TJ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AC3B740-8628-024A-BDB0-A21528BA338A}"/>
              </a:ext>
            </a:extLst>
          </p:cNvPr>
          <p:cNvSpPr/>
          <p:nvPr/>
        </p:nvSpPr>
        <p:spPr>
          <a:xfrm>
            <a:off x="1555479" y="559305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["A", "B", 1, 2]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print("A" in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True print("C" not in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True print(2 not in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False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3450505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E4608-71DE-5341-A1B8-04C7B8741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6543" y="708166"/>
            <a:ext cx="5584371" cy="693295"/>
          </a:xfrm>
        </p:spPr>
        <p:txBody>
          <a:bodyPr>
            <a:normAutofit fontScale="90000"/>
          </a:bodyPr>
          <a:lstStyle/>
          <a:p>
            <a:r>
              <a:rPr lang="en-TJ" dirty="0"/>
              <a:t>оцените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DBF0E3-7E2A-634C-908F-EAA09202ED72}"/>
              </a:ext>
            </a:extLst>
          </p:cNvPr>
          <p:cNvSpPr/>
          <p:nvPr/>
        </p:nvSpPr>
        <p:spPr>
          <a:xfrm>
            <a:off x="1264170" y="142494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1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Каков результат следующего фрагмента?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1FD65B-44F8-FE42-BA89-5241F9690972}"/>
              </a:ext>
            </a:extLst>
          </p:cNvPr>
          <p:cNvSpPr/>
          <p:nvPr/>
        </p:nvSpPr>
        <p:spPr>
          <a:xfrm>
            <a:off x="1371600" y="2071274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l1 = ["A", "B", "C"]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l2 = l1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l3 = l2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l1[0]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l2[0]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print(l3)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CE363B-FD4A-3F4D-88C3-D748A5A2656E}"/>
              </a:ext>
            </a:extLst>
          </p:cNvPr>
          <p:cNvSpPr/>
          <p:nvPr/>
        </p:nvSpPr>
        <p:spPr>
          <a:xfrm>
            <a:off x="1264170" y="414876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2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Каков результат следующего фрагмента?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03C62C-9F0E-9B4F-B1E7-1D92F9FABBB4}"/>
              </a:ext>
            </a:extLst>
          </p:cNvPr>
          <p:cNvSpPr/>
          <p:nvPr/>
        </p:nvSpPr>
        <p:spPr>
          <a:xfrm>
            <a:off x="1489023" y="4847123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l1 = ["A", "B", "C"]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l2 = l1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l3 = l2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l1[0]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l2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print(l3)</a:t>
            </a:r>
            <a:endParaRPr lang="en-TJ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8E6D069-4FE5-8444-9964-58CC9D595276}"/>
              </a:ext>
            </a:extLst>
          </p:cNvPr>
          <p:cNvSpPr/>
          <p:nvPr/>
        </p:nvSpPr>
        <p:spPr>
          <a:xfrm>
            <a:off x="7360170" y="403420"/>
            <a:ext cx="45270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3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Каков результат следующего фрагмента?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E2FAC2-ECDC-1E49-B17C-97CEA61ED392}"/>
              </a:ext>
            </a:extLst>
          </p:cNvPr>
          <p:cNvSpPr/>
          <p:nvPr/>
        </p:nvSpPr>
        <p:spPr>
          <a:xfrm>
            <a:off x="7585023" y="1425820"/>
            <a:ext cx="38924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l1 = ["A", "B", "C"]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l2 = l1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l3 = l2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l1[0]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l2[:]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print(l3)</a:t>
            </a:r>
            <a:endParaRPr lang="en-TJ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BC69EC2-B722-F94A-A4A2-562C76696577}"/>
              </a:ext>
            </a:extLst>
          </p:cNvPr>
          <p:cNvSpPr/>
          <p:nvPr/>
        </p:nvSpPr>
        <p:spPr>
          <a:xfrm>
            <a:off x="7360170" y="3363935"/>
            <a:ext cx="43771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4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Каков результат следующего фрагмента?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3BE6F9-9378-9D4B-A440-E766E70AF2A6}"/>
              </a:ext>
            </a:extLst>
          </p:cNvPr>
          <p:cNvSpPr/>
          <p:nvPr/>
        </p:nvSpPr>
        <p:spPr>
          <a:xfrm>
            <a:off x="7585023" y="4461803"/>
            <a:ext cx="34577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l1 = ["A", "B", "C"]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l2 = l1[:]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l3 = l2[:]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l1[0]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l2[0]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print(l3)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921833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CC566-0B58-264C-AE53-CDBDBD6E3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2114" y="609600"/>
            <a:ext cx="9601200" cy="768246"/>
          </a:xfrm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r>
              <a:rPr lang="ru-RU" dirty="0"/>
              <a:t> </a:t>
            </a:r>
            <a:r>
              <a:rPr lang="ru-RU" b="1" dirty="0" err="1"/>
              <a:t>нотац</a:t>
            </a:r>
            <a:r>
              <a:rPr lang="en-TJ" b="1" dirty="0"/>
              <a:t>ия</a:t>
            </a:r>
            <a:r>
              <a:rPr lang="ru-RU" b="1" dirty="0"/>
              <a:t> абстракции списков </a:t>
            </a:r>
            <a:r>
              <a:rPr lang="en-US" b="1" dirty="0"/>
              <a:t>:</a:t>
            </a:r>
            <a:endParaRPr lang="en-TJ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D6AB567-E10B-BB44-93A8-23CC5DF29303}"/>
              </a:ext>
            </a:extLst>
          </p:cNvPr>
          <p:cNvSpPr/>
          <p:nvPr/>
        </p:nvSpPr>
        <p:spPr>
          <a:xfrm>
            <a:off x="1489023" y="1582340"/>
            <a:ext cx="99934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Пример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#1: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squares = [x ** 2 for x in range(10)]</a:t>
            </a:r>
          </a:p>
          <a:p>
            <a:br>
              <a:rPr lang="en-US" dirty="0"/>
            </a:b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Фрагмент создает список из десяти элементов, заполненный квадратами из десяти целых чисел, начиная с нуля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(0, 1, 4, 9, 16, 25, 36, 49, 64, 81)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Пример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#2: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twos = [2 **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range(8)]</a:t>
            </a:r>
          </a:p>
          <a:p>
            <a:br>
              <a:rPr lang="en-US" dirty="0"/>
            </a:b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Фрагмент создает массив из восьми элементов, содержащий первые восемь степеней двойки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(1, 2, 4, 8, 16, 32, 64, 128)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Пример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#3: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odds = [x for x in squares if x % 2 != 0 ]</a:t>
            </a:r>
          </a:p>
          <a:p>
            <a:br>
              <a:rPr lang="en-US" dirty="0"/>
            </a:b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Фрагмент создает список только с нечетными элементами списка квадратов.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1415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31B02-97FC-9A4B-864C-96DF5A68B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822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</a:t>
            </a:r>
            <a:r>
              <a:rPr lang="en-US" b="1" dirty="0" err="1"/>
              <a:t>писки</a:t>
            </a:r>
            <a:r>
              <a:rPr lang="en-US" b="1" dirty="0"/>
              <a:t> </a:t>
            </a:r>
            <a:r>
              <a:rPr lang="en-US" b="1" dirty="0" err="1"/>
              <a:t>в</a:t>
            </a:r>
            <a:r>
              <a:rPr lang="en-US" b="1" dirty="0"/>
              <a:t> </a:t>
            </a:r>
            <a:r>
              <a:rPr lang="en-US" b="1" dirty="0" err="1"/>
              <a:t>списках</a:t>
            </a:r>
            <a:r>
              <a:rPr lang="en-US" b="1" dirty="0"/>
              <a:t>: </a:t>
            </a:r>
            <a:r>
              <a:rPr lang="en-US" b="1" dirty="0" err="1"/>
              <a:t>двухмерные</a:t>
            </a:r>
            <a:r>
              <a:rPr lang="en-US" b="1" dirty="0"/>
              <a:t> </a:t>
            </a:r>
            <a:r>
              <a:rPr lang="en-US" b="1" dirty="0" err="1"/>
              <a:t>массивы</a:t>
            </a:r>
            <a:br>
              <a:rPr lang="en-US" b="1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B2903-21C5-2342-8C46-942B76D74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4026"/>
            <a:ext cx="9601200" cy="4383374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row = []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 in range(8): </a:t>
            </a:r>
          </a:p>
          <a:p>
            <a:pPr marL="530352" lvl="1" indent="0">
              <a:buNone/>
            </a:pP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</a:rPr>
              <a:t>row.append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(WHITE_PAWN)</a:t>
            </a:r>
          </a:p>
          <a:p>
            <a:pPr marL="530352" lvl="1" indent="0">
              <a:buNone/>
            </a:pPr>
            <a:endParaRPr lang="en-US" sz="1800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pPr marL="530352" lvl="1" indent="0">
              <a:buNone/>
            </a:pPr>
            <a:endParaRPr lang="en-US" sz="1800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pPr marL="530352" lvl="1" indent="0">
              <a:buNone/>
            </a:pPr>
            <a:endParaRPr lang="en-US" sz="1800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board = []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 in range(8):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	row = [EMPTY for </a:t>
            </a: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 in range(8)]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</a:rPr>
              <a:t>board.append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(row)</a:t>
            </a:r>
            <a:endParaRPr lang="en-TJ" sz="1800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17B982-1C4D-4B4C-8B70-AD260DCD9E72}"/>
              </a:ext>
            </a:extLst>
          </p:cNvPr>
          <p:cNvSpPr/>
          <p:nvPr/>
        </p:nvSpPr>
        <p:spPr>
          <a:xfrm>
            <a:off x="1219200" y="5867400"/>
            <a:ext cx="101433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board = [[EMPTY 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range(8)] for j in range(8)]</a:t>
            </a:r>
            <a:endParaRPr lang="en-TJ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AB51A0A-7C29-DA40-9901-ACC389C2C9A0}"/>
              </a:ext>
            </a:extLst>
          </p:cNvPr>
          <p:cNvCxnSpPr/>
          <p:nvPr/>
        </p:nvCxnSpPr>
        <p:spPr>
          <a:xfrm>
            <a:off x="1094282" y="3028013"/>
            <a:ext cx="106879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6AB9AC-D2AF-9D4D-9C6D-00E1F3D52C32}"/>
              </a:ext>
            </a:extLst>
          </p:cNvPr>
          <p:cNvCxnSpPr/>
          <p:nvPr/>
        </p:nvCxnSpPr>
        <p:spPr>
          <a:xfrm>
            <a:off x="1171731" y="5473909"/>
            <a:ext cx="106879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08327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940EB-1782-6643-B65F-08342379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8971" y="1314922"/>
            <a:ext cx="3646941" cy="300013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z="4000" b="1" dirty="0"/>
              <a:t>С</a:t>
            </a:r>
            <a:r>
              <a:rPr lang="en-US" sz="4000" b="1" dirty="0" err="1"/>
              <a:t>писки</a:t>
            </a:r>
            <a:r>
              <a:rPr lang="en-US" sz="4000" b="1" dirty="0"/>
              <a:t> </a:t>
            </a:r>
            <a:r>
              <a:rPr lang="en-US" sz="4000" b="1" dirty="0" err="1"/>
              <a:t>в</a:t>
            </a:r>
            <a:r>
              <a:rPr lang="en-US" sz="4000" b="1" dirty="0"/>
              <a:t> </a:t>
            </a:r>
            <a:r>
              <a:rPr lang="en-US" sz="4000" b="1" dirty="0" err="1"/>
              <a:t>списках</a:t>
            </a:r>
            <a:r>
              <a:rPr lang="en-US" sz="4000" b="1" dirty="0"/>
              <a:t>: </a:t>
            </a:r>
            <a:r>
              <a:rPr lang="en-US" sz="4000" b="1" dirty="0" err="1"/>
              <a:t>двухмерные</a:t>
            </a:r>
            <a:r>
              <a:rPr lang="en-US" sz="4000" b="1" dirty="0"/>
              <a:t> </a:t>
            </a:r>
            <a:r>
              <a:rPr lang="en-US" sz="4000" b="1" dirty="0" err="1"/>
              <a:t>массивы</a:t>
            </a:r>
            <a:endParaRPr lang="en-US" sz="3700" cap="all" dirty="0"/>
          </a:p>
        </p:txBody>
      </p:sp>
      <p:pic>
        <p:nvPicPr>
          <p:cNvPr id="5" name="Content Placeholder 4" descr="Graphical user interface, application, table&#10;&#10;Description automatically generated">
            <a:extLst>
              <a:ext uri="{FF2B5EF4-FFF2-40B4-BE49-F238E27FC236}">
                <a16:creationId xmlns:a16="http://schemas.microsoft.com/office/drawing/2014/main" id="{8431A8D1-D2F3-7949-BF8A-D07F0FE58E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8810" y="640080"/>
            <a:ext cx="6411310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5939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70E3DD5-A45B-494F-AF05-4172692712FD}"/>
              </a:ext>
            </a:extLst>
          </p:cNvPr>
          <p:cNvSpPr/>
          <p:nvPr/>
        </p:nvSpPr>
        <p:spPr>
          <a:xfrm>
            <a:off x="1399081" y="474345"/>
            <a:ext cx="890969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EMPTY = "-"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ROOK = "ROOK"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#board = [[EMPTY 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range(8)] for j in range(8)]</a:t>
            </a:r>
          </a:p>
          <a:p>
            <a:endParaRPr lang="en-TJ" dirty="0"/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board = []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for i in range(8):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row = [EMPTY for i in range(8)]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board.append(row)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board[0][0] = ROOK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board[0][7] = ROOK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board[7][0] = ROOK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board[7][7] = ROOK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print(board)</a:t>
            </a:r>
          </a:p>
        </p:txBody>
      </p:sp>
    </p:spTree>
    <p:extLst>
      <p:ext uri="{BB962C8B-B14F-4D97-AF65-F5344CB8AC3E}">
        <p14:creationId xmlns:p14="http://schemas.microsoft.com/office/powerpoint/2010/main" val="4729662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A0EEA-4CD6-EB42-AA89-8C1EE628A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8226"/>
          </a:xfrm>
        </p:spPr>
        <p:txBody>
          <a:bodyPr>
            <a:normAutofit/>
          </a:bodyPr>
          <a:lstStyle/>
          <a:p>
            <a:r>
              <a:rPr lang="ru-RU" b="1" dirty="0"/>
              <a:t>Т</a:t>
            </a:r>
            <a:r>
              <a:rPr lang="en-US" b="1" dirty="0" err="1"/>
              <a:t>рехмерные</a:t>
            </a:r>
            <a:r>
              <a:rPr lang="en-US" b="1" dirty="0"/>
              <a:t> </a:t>
            </a:r>
            <a:r>
              <a:rPr lang="en-US" b="1" dirty="0" err="1"/>
              <a:t>массивы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A98E597-9CF9-0149-8076-2D5AE6B2006E}"/>
              </a:ext>
            </a:extLst>
          </p:cNvPr>
          <p:cNvSpPr/>
          <p:nvPr/>
        </p:nvSpPr>
        <p:spPr>
          <a:xfrm>
            <a:off x="1371600" y="1674674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rooms[1][9][13] = True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rooms[0][4][1] = False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vacancy = 0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roomNumber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range(20):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not rooms[2][14][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roomNumber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]: 				vacancy += 1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C245D7-0E07-9549-8A2B-96216E296F2A}"/>
              </a:ext>
            </a:extLst>
          </p:cNvPr>
          <p:cNvSpPr/>
          <p:nvPr/>
        </p:nvSpPr>
        <p:spPr>
          <a:xfrm>
            <a:off x="1371599" y="4424969"/>
            <a:ext cx="106505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rooms = </a:t>
            </a:r>
            <a:r>
              <a:rPr lang="en-TJ" dirty="0">
                <a:solidFill>
                  <a:srgbClr val="00B050"/>
                </a:solidFill>
                <a:latin typeface="Courier New" panose="02070309020205020404" pitchFamily="49" charset="0"/>
              </a:rPr>
              <a:t>[</a:t>
            </a:r>
            <a:r>
              <a:rPr lang="en-TJ" dirty="0">
                <a:solidFill>
                  <a:srgbClr val="0070C0"/>
                </a:solidFill>
                <a:latin typeface="Courier New" panose="02070309020205020404" pitchFamily="49" charset="0"/>
              </a:rPr>
              <a:t>[</a:t>
            </a:r>
            <a:r>
              <a:rPr lang="en-TJ" dirty="0">
                <a:solidFill>
                  <a:srgbClr val="FF0000"/>
                </a:solidFill>
                <a:latin typeface="Courier New" panose="02070309020205020404" pitchFamily="49" charset="0"/>
              </a:rPr>
              <a:t>[False for r in range(1,21)] </a:t>
            </a:r>
            <a:r>
              <a:rPr lang="en-TJ" dirty="0">
                <a:solidFill>
                  <a:srgbClr val="0070C0"/>
                </a:solidFill>
                <a:latin typeface="Courier New" panose="02070309020205020404" pitchFamily="49" charset="0"/>
              </a:rPr>
              <a:t>for f in range(1,16)] </a:t>
            </a:r>
            <a:r>
              <a:rPr lang="en-TJ" dirty="0">
                <a:solidFill>
                  <a:srgbClr val="00B050"/>
                </a:solidFill>
                <a:latin typeface="Courier New" panose="02070309020205020404" pitchFamily="49" charset="0"/>
              </a:rPr>
              <a:t>for t in range(1,4)]</a:t>
            </a:r>
          </a:p>
        </p:txBody>
      </p:sp>
    </p:spTree>
    <p:extLst>
      <p:ext uri="{BB962C8B-B14F-4D97-AF65-F5344CB8AC3E}">
        <p14:creationId xmlns:p14="http://schemas.microsoft.com/office/powerpoint/2010/main" val="1620795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C7AA8-4785-5745-AADC-A933EFD07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1114"/>
          </a:xfrm>
        </p:spPr>
        <p:txBody>
          <a:bodyPr>
            <a:normAutofit/>
          </a:bodyPr>
          <a:lstStyle/>
          <a:p>
            <a:r>
              <a:rPr lang="en-TJ" b="1" dirty="0"/>
              <a:t>Функция len()</a:t>
            </a:r>
            <a:endParaRPr lang="en-TJ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CC94E53-E967-2344-B11E-048E9DE91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528" y="1443843"/>
            <a:ext cx="9873343" cy="3970318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br>
              <a:rPr lang="ru-RU" dirty="0"/>
            </a:br>
            <a:r>
              <a:rPr lang="ru-RU" dirty="0"/>
              <a:t>Длина списка может меняться во время выполнения. </a:t>
            </a:r>
            <a:endParaRPr lang="en-TJ" dirty="0"/>
          </a:p>
          <a:p>
            <a:endParaRPr lang="en-TJ" dirty="0"/>
          </a:p>
          <a:p>
            <a:r>
              <a:rPr lang="ru-RU" dirty="0"/>
              <a:t>В список могут быть добавлены новые элементы, а другие могут быть удалены из него. </a:t>
            </a:r>
            <a:endParaRPr lang="en-TJ" dirty="0"/>
          </a:p>
          <a:p>
            <a:endParaRPr lang="en-TJ" dirty="0"/>
          </a:p>
          <a:p>
            <a:r>
              <a:rPr lang="ru-RU" dirty="0"/>
              <a:t>Это означает, что список является очень динамичным объектом. </a:t>
            </a:r>
            <a:endParaRPr lang="en-TJ" dirty="0"/>
          </a:p>
          <a:p>
            <a:endParaRPr lang="en-TJ" dirty="0"/>
          </a:p>
          <a:p>
            <a:r>
              <a:rPr lang="ru-RU" dirty="0"/>
              <a:t>Если вы хотите проверить текущую длину списка, вы можете использовать функцию с именем </a:t>
            </a:r>
            <a:r>
              <a:rPr lang="en-US" dirty="0" err="1"/>
              <a:t>len</a:t>
            </a:r>
            <a:r>
              <a:rPr lang="en-US" dirty="0"/>
              <a:t>() (</a:t>
            </a:r>
            <a:r>
              <a:rPr lang="ru-RU" dirty="0"/>
              <a:t>ее название происходит от </a:t>
            </a:r>
            <a:r>
              <a:rPr lang="en-US" dirty="0"/>
              <a:t>length). </a:t>
            </a:r>
          </a:p>
          <a:p>
            <a:r>
              <a:rPr lang="ru-RU" dirty="0"/>
              <a:t>Функция принимает имя списка в качестве аргумента и возвращает количество элементов, хранящихся в данный момент в списке (другими словами, длину списка).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TJ" altLang="en-TJ" dirty="0">
              <a:solidFill>
                <a:srgbClr val="222222"/>
              </a:solidFill>
              <a:latin typeface="Open Sans" panose="020B0606030504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TJ" dirty="0">
                <a:solidFill>
                  <a:srgbClr val="22222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lang="en-TJ" altLang="en-TJ" dirty="0">
                <a:solidFill>
                  <a:srgbClr val="22222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umbers=[10,5,4,3,2]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TJ" dirty="0">
                <a:solidFill>
                  <a:srgbClr val="22222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en-TJ" altLang="en-TJ" dirty="0">
                <a:solidFill>
                  <a:srgbClr val="22222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rint(len(numbers))</a:t>
            </a:r>
          </a:p>
        </p:txBody>
      </p:sp>
    </p:spTree>
    <p:extLst>
      <p:ext uri="{BB962C8B-B14F-4D97-AF65-F5344CB8AC3E}">
        <p14:creationId xmlns:p14="http://schemas.microsoft.com/office/powerpoint/2010/main" val="1841251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9D974-6990-6A4E-A79A-EEA284E70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2528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</a:t>
            </a:r>
            <a:r>
              <a:rPr lang="en-TJ" b="1" dirty="0"/>
              <a:t>даление элементов из списка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D935F-7BAA-ED41-8F45-592E4D3DF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796143"/>
            <a:ext cx="9601200" cy="43760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Любой из элементов списка может быть удален в любое время — это делается с помощью </a:t>
            </a:r>
            <a:r>
              <a:rPr lang="en-TJ" dirty="0"/>
              <a:t>команды</a:t>
            </a:r>
            <a:r>
              <a:rPr lang="ru-RU" dirty="0"/>
              <a:t> </a:t>
            </a:r>
            <a:r>
              <a:rPr lang="en-US" dirty="0"/>
              <a:t>del (</a:t>
            </a:r>
            <a:r>
              <a:rPr lang="ru-RU" dirty="0"/>
              <a:t>удалить). Примечание</a:t>
            </a:r>
            <a:r>
              <a:rPr lang="en-TJ" dirty="0"/>
              <a:t>:</a:t>
            </a:r>
            <a:r>
              <a:rPr lang="ru-RU" dirty="0"/>
              <a:t> </a:t>
            </a:r>
            <a:r>
              <a:rPr lang="en-US" dirty="0"/>
              <a:t>del-</a:t>
            </a:r>
            <a:r>
              <a:rPr lang="ru-RU" dirty="0"/>
              <a:t> </a:t>
            </a:r>
            <a:r>
              <a:rPr lang="en-US" dirty="0" err="1"/>
              <a:t>команда</a:t>
            </a:r>
            <a:r>
              <a:rPr lang="ru-RU" dirty="0"/>
              <a:t>, а не функция.</a:t>
            </a:r>
          </a:p>
          <a:p>
            <a:pPr marL="0" indent="0">
              <a:buNone/>
            </a:pPr>
            <a:r>
              <a:rPr lang="ru-RU" dirty="0"/>
              <a:t>Нужно указать на удаляемый элемент - он исчезнет из списка, а длина списка уменьшится на единицу.</a:t>
            </a:r>
          </a:p>
          <a:p>
            <a:pPr marL="0" indent="0">
              <a:buNone/>
            </a:pPr>
            <a:r>
              <a:rPr lang="ru-RU" dirty="0"/>
              <a:t>Посмотрите на фрагмент ниже. Можете ли вы угадать, какой результат он будет производить? Запустите программу в редакторе и проверьте.</a:t>
            </a:r>
            <a:endParaRPr lang="en-TJ" dirty="0"/>
          </a:p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n</a:t>
            </a:r>
            <a:r>
              <a:rPr lang="en-TJ" sz="18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umbers=[1,2,3,4,5]</a:t>
            </a:r>
          </a:p>
          <a:p>
            <a:pPr marL="0" indent="0" defTabSz="457200">
              <a:buNone/>
            </a:pPr>
            <a:r>
              <a:rPr lang="en-TJ" sz="18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del numbers[4]</a:t>
            </a:r>
          </a:p>
          <a:p>
            <a:pPr marL="0" indent="0" defTabSz="457200">
              <a:buNone/>
            </a:pPr>
            <a:r>
              <a:rPr lang="en-TJ" sz="18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print(len(numbers))</a:t>
            </a:r>
          </a:p>
          <a:p>
            <a:pPr marL="0" indent="0" defTabSz="457200">
              <a:buNone/>
            </a:pPr>
            <a:r>
              <a:rPr lang="en-TJ" sz="18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print(numbers[4])</a:t>
            </a:r>
          </a:p>
          <a:p>
            <a:pPr marL="0" indent="0" defTabSz="457200">
              <a:buNone/>
            </a:pPr>
            <a:r>
              <a:rPr lang="en-TJ" sz="18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[1,3,4,5]</a:t>
            </a:r>
          </a:p>
        </p:txBody>
      </p:sp>
    </p:spTree>
    <p:extLst>
      <p:ext uri="{BB962C8B-B14F-4D97-AF65-F5344CB8AC3E}">
        <p14:creationId xmlns:p14="http://schemas.microsoft.com/office/powerpoint/2010/main" val="1936081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B2A8E-F124-1D49-9AAA-DBF1597E8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934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</a:t>
            </a:r>
            <a:r>
              <a:rPr lang="en-TJ" b="1" dirty="0"/>
              <a:t>трицательные индексы допустимы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196A2-63FC-6B46-9260-401F62534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850572"/>
            <a:ext cx="9601200" cy="445225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Это может показаться странным, но отрицательные индексы допустимы и могут быть очень полезными.</a:t>
            </a:r>
          </a:p>
          <a:p>
            <a:pPr marL="0" indent="0">
              <a:buNone/>
            </a:pPr>
            <a:r>
              <a:rPr lang="ru-RU" dirty="0"/>
              <a:t>Элемент с индексом, равным -1, является последним в списке.</a:t>
            </a:r>
            <a:endParaRPr lang="en-TJ" dirty="0"/>
          </a:p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N</a:t>
            </a:r>
            <a:r>
              <a:rPr lang="en-TJ" sz="18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umbers=[5,6,2,1]</a:t>
            </a:r>
          </a:p>
          <a:p>
            <a:pPr marL="0" indent="0">
              <a:buNone/>
            </a:pPr>
            <a:r>
              <a:rPr lang="en-TJ" sz="18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print(numbers[-1])</a:t>
            </a:r>
            <a:br>
              <a:rPr lang="en-TJ" dirty="0"/>
            </a:br>
            <a:endParaRPr lang="en-TJ" dirty="0"/>
          </a:p>
          <a:p>
            <a:pPr marL="0" indent="0">
              <a:buNone/>
            </a:pPr>
            <a:r>
              <a:rPr lang="ru-RU" dirty="0"/>
              <a:t>Фрагмент примера выведет 1. Запустите программу и проверьте.</a:t>
            </a:r>
            <a:endParaRPr lang="en-TJ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Точно так же элемент с индексом, равным -2, является предпоследним в списке.</a:t>
            </a:r>
            <a:endParaRPr lang="en-TJ" dirty="0"/>
          </a:p>
          <a:p>
            <a:pPr marL="0" indent="0">
              <a:buNone/>
            </a:pPr>
            <a:r>
              <a:rPr lang="en-TJ" sz="18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print(numbers[-2])</a:t>
            </a:r>
            <a:br>
              <a:rPr lang="en-TJ" dirty="0"/>
            </a:br>
            <a:endParaRPr lang="en-TJ" dirty="0"/>
          </a:p>
          <a:p>
            <a:pPr marL="0" indent="0">
              <a:buNone/>
            </a:pPr>
            <a:r>
              <a:rPr lang="ru-RU" dirty="0"/>
              <a:t>Фрагмент примера выведет 2.</a:t>
            </a:r>
          </a:p>
          <a:p>
            <a:pPr marL="0" indent="0">
              <a:buNone/>
            </a:pPr>
            <a:r>
              <a:rPr lang="ru-RU" dirty="0"/>
              <a:t>Последний доступный элемент в нашем списке – номер[-4] (первый) – не пытайтесь идти дальше!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02100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37C1B-66A0-3343-ABC3-6B5EE1CF8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01842"/>
            <a:ext cx="9601200" cy="729343"/>
          </a:xfrm>
        </p:spPr>
        <p:txBody>
          <a:bodyPr/>
          <a:lstStyle/>
          <a:p>
            <a:r>
              <a:rPr lang="ru-RU" dirty="0"/>
              <a:t>С</a:t>
            </a:r>
            <a:r>
              <a:rPr lang="en-TJ" dirty="0"/>
              <a:t>ценарий для Лаб 6.1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B271B-BB5C-0C47-B77B-E2DAE711F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284515"/>
            <a:ext cx="9601200" cy="33636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Когда-то была шляпа. В шляпе был не кролик, а список из пяти чисел: 1, 2, 3, 4 и 5.</a:t>
            </a:r>
          </a:p>
          <a:p>
            <a:pPr marL="0" indent="0">
              <a:buNone/>
            </a:pPr>
            <a:r>
              <a:rPr lang="ru-RU" dirty="0"/>
              <a:t>Ваша задача:</a:t>
            </a:r>
          </a:p>
          <a:p>
            <a:r>
              <a:rPr lang="ru-RU" dirty="0"/>
              <a:t>напишите строку кода, предлагающую пользователю заменить среднее число в списке целым числом, введенным пользователем (шаг 1)</a:t>
            </a:r>
          </a:p>
          <a:p>
            <a:r>
              <a:rPr lang="ru-RU" dirty="0"/>
              <a:t>напишите строку кода, которая удаляет последний элемент из списка (шаг 2)</a:t>
            </a:r>
          </a:p>
          <a:p>
            <a:r>
              <a:rPr lang="ru-RU" dirty="0"/>
              <a:t>напишите строку кода, которая печатает длину существующего списка (шаг 3.)</a:t>
            </a:r>
          </a:p>
          <a:p>
            <a:pPr marL="0" indent="0">
              <a:buNone/>
            </a:pPr>
            <a:r>
              <a:rPr lang="ru-RU" dirty="0"/>
              <a:t>Готовы к этому вызову?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459406-C848-C145-8522-47C0DD430D39}"/>
              </a:ext>
            </a:extLst>
          </p:cNvPr>
          <p:cNvSpPr/>
          <p:nvPr/>
        </p:nvSpPr>
        <p:spPr>
          <a:xfrm>
            <a:off x="1371600" y="4778830"/>
            <a:ext cx="327044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TJ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hatList = [1, 2, 3, 4, 5]</a:t>
            </a:r>
          </a:p>
          <a:p>
            <a:r>
              <a:rPr lang="en-TJ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#1</a:t>
            </a:r>
          </a:p>
          <a:p>
            <a:r>
              <a:rPr lang="en-TJ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#2</a:t>
            </a:r>
          </a:p>
          <a:p>
            <a:r>
              <a:rPr lang="en-TJ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#3</a:t>
            </a:r>
          </a:p>
          <a:p>
            <a:r>
              <a:rPr lang="en-US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print(</a:t>
            </a:r>
            <a:r>
              <a:rPr lang="en-US" sz="16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hatList</a:t>
            </a:r>
            <a:r>
              <a:rPr lang="en-US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)</a:t>
            </a:r>
            <a:endParaRPr lang="en-TJ" sz="1600" dirty="0">
              <a:solidFill>
                <a:srgbClr val="333333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91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8F79B-BF48-E346-95E5-C6F8558D7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1114"/>
          </a:xfrm>
        </p:spPr>
        <p:txBody>
          <a:bodyPr>
            <a:normAutofit/>
          </a:bodyPr>
          <a:lstStyle/>
          <a:p>
            <a:r>
              <a:rPr lang="en-TJ" b="1" dirty="0"/>
              <a:t>Функции и методы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53192-BE9F-774F-8080-1F100A0C2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36914"/>
            <a:ext cx="9601200" cy="443048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В общем, типичный вызов функции может выглядеть так:</a:t>
            </a:r>
          </a:p>
          <a:p>
            <a:pPr marL="0" indent="0">
              <a:buNone/>
            </a:pPr>
            <a:r>
              <a:rPr lang="en-US" sz="19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result = function(</a:t>
            </a:r>
            <a:r>
              <a:rPr lang="en-US" sz="19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arg</a:t>
            </a:r>
            <a:r>
              <a:rPr lang="en-US" sz="19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The function takes an argument, does something, and returns a result.</a:t>
            </a:r>
          </a:p>
          <a:p>
            <a:pPr marL="0" indent="0">
              <a:buNone/>
            </a:pPr>
            <a:br>
              <a:rPr lang="en-US" dirty="0"/>
            </a:br>
            <a:r>
              <a:rPr lang="ru-RU" dirty="0"/>
              <a:t>Типичный вызов метода обычно выглядит так:</a:t>
            </a:r>
            <a:endParaRPr lang="en-TJ" dirty="0"/>
          </a:p>
          <a:p>
            <a:pPr marL="0" indent="0">
              <a:buNone/>
            </a:pPr>
            <a:r>
              <a:rPr lang="en-US" sz="19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result = </a:t>
            </a:r>
            <a:r>
              <a:rPr lang="en-US" sz="19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data.method</a:t>
            </a:r>
            <a:r>
              <a:rPr lang="en-US" sz="19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(</a:t>
            </a:r>
            <a:r>
              <a:rPr lang="en-US" sz="19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arg</a:t>
            </a:r>
            <a:r>
              <a:rPr lang="en-US" sz="19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br>
              <a:rPr lang="en-US" dirty="0"/>
            </a:br>
            <a:r>
              <a:rPr lang="ru-RU" dirty="0"/>
              <a:t>Примечание: имени метода предшествует имя данных, которым принадлежит метод. Затем вы добавляете точку, за которой следует имя метода и пара скобок, заключающих аргументы.</a:t>
            </a:r>
          </a:p>
          <a:p>
            <a:pPr marL="0" indent="0">
              <a:buNone/>
            </a:pPr>
            <a:r>
              <a:rPr lang="ru-RU" dirty="0"/>
              <a:t>Метод </a:t>
            </a:r>
            <a:r>
              <a:rPr lang="en-TJ" dirty="0"/>
              <a:t>работает</a:t>
            </a:r>
            <a:r>
              <a:rPr lang="ru-RU" dirty="0"/>
              <a:t> как функция, но может делать нечто большее — он может изменять </a:t>
            </a:r>
            <a:r>
              <a:rPr lang="ru-RU" dirty="0" err="1"/>
              <a:t>данны</a:t>
            </a:r>
            <a:r>
              <a:rPr lang="en-TJ" dirty="0"/>
              <a:t>е</a:t>
            </a:r>
            <a:r>
              <a:rPr lang="ru-RU" dirty="0"/>
              <a:t>, из которых он был вызван.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283447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CC34D-A935-F944-BE99-1791D4A29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Добавление</a:t>
            </a:r>
            <a:r>
              <a:rPr lang="en-US" b="1" dirty="0"/>
              <a:t> </a:t>
            </a:r>
            <a:r>
              <a:rPr lang="en-US" b="1" dirty="0" err="1"/>
              <a:t>элементов</a:t>
            </a:r>
            <a:r>
              <a:rPr lang="en-US" b="1" dirty="0"/>
              <a:t> </a:t>
            </a:r>
            <a:r>
              <a:rPr lang="en-US" b="1" dirty="0" err="1"/>
              <a:t>в</a:t>
            </a:r>
            <a:r>
              <a:rPr lang="en-US" b="1" dirty="0"/>
              <a:t> </a:t>
            </a:r>
            <a:r>
              <a:rPr lang="en-US" b="1" dirty="0" err="1"/>
              <a:t>список</a:t>
            </a:r>
            <a:r>
              <a:rPr lang="en-US" b="1" dirty="0"/>
              <a:t>: append() and insert()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8EF21-DC5F-D740-822C-BBB9FC9BB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Новый элемент может быть приклеен к концу существующего списка:</a:t>
            </a:r>
            <a:endParaRPr lang="en-TJ" dirty="0"/>
          </a:p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List=[1,2,3]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List.append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(4)</a:t>
            </a:r>
          </a:p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List=[1,2,3,4]</a:t>
            </a:r>
          </a:p>
          <a:p>
            <a:pPr marL="0" indent="0">
              <a:buNone/>
            </a:pPr>
            <a:br>
              <a:rPr lang="en-US" dirty="0"/>
            </a:br>
            <a:r>
              <a:rPr lang="ru-RU" dirty="0"/>
              <a:t>Такая операция выполняется методом </a:t>
            </a:r>
            <a:r>
              <a:rPr lang="en-US" dirty="0"/>
              <a:t>append(). </a:t>
            </a:r>
            <a:r>
              <a:rPr lang="ru-RU" dirty="0"/>
              <a:t>Он принимает значение своего аргумента и помещает его в конец списка, которому принадлежит метод.</a:t>
            </a:r>
          </a:p>
          <a:p>
            <a:pPr marL="0" indent="0">
              <a:buNone/>
            </a:pPr>
            <a:r>
              <a:rPr lang="ru-RU" dirty="0"/>
              <a:t>Затем длина списка увеличивается на единицу.</a:t>
            </a:r>
          </a:p>
          <a:p>
            <a:pPr marL="0" indent="0">
              <a:buNone/>
            </a:pPr>
            <a:r>
              <a:rPr lang="ru-RU" dirty="0"/>
              <a:t>Метод </a:t>
            </a:r>
            <a:r>
              <a:rPr lang="en-US" dirty="0"/>
              <a:t>insert() </a:t>
            </a:r>
            <a:r>
              <a:rPr lang="ru-RU" dirty="0"/>
              <a:t>немного умнее – он может добавить новый элемент в любом месте списка, а не только в конец.</a:t>
            </a:r>
            <a:endParaRPr lang="en-US" dirty="0"/>
          </a:p>
          <a:p>
            <a:pPr marL="0" indent="0">
              <a:buNone/>
            </a:pP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List.insert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(location, value)</a:t>
            </a:r>
            <a:endParaRPr lang="en-TJ" sz="1800" dirty="0">
              <a:solidFill>
                <a:srgbClr val="333333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901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8299</TotalTime>
  <Words>3937</Words>
  <Application>Microsoft Macintosh PowerPoint</Application>
  <PresentationFormat>Widescreen</PresentationFormat>
  <Paragraphs>496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Arial</vt:lpstr>
      <vt:lpstr>Calibri</vt:lpstr>
      <vt:lpstr>Consolas</vt:lpstr>
      <vt:lpstr>Courier New</vt:lpstr>
      <vt:lpstr>Open Sans</vt:lpstr>
      <vt:lpstr>Tw Cen MT</vt:lpstr>
      <vt:lpstr>Tw Cen MT Condensed</vt:lpstr>
      <vt:lpstr>Wingdings 3</vt:lpstr>
      <vt:lpstr>Integral</vt:lpstr>
      <vt:lpstr>Python programming Essentials  Тема 6</vt:lpstr>
      <vt:lpstr>Зачем нам нужны списки?</vt:lpstr>
      <vt:lpstr>Индексация списков и доступ к содержимому списков </vt:lpstr>
      <vt:lpstr>Функция len()</vt:lpstr>
      <vt:lpstr>Удаление элементов из списка</vt:lpstr>
      <vt:lpstr>Отрицательные индексы допустимы</vt:lpstr>
      <vt:lpstr>Сценарий для Лаб 6.1</vt:lpstr>
      <vt:lpstr>Функции и методы</vt:lpstr>
      <vt:lpstr>Добавление элементов в список: append() and insert()</vt:lpstr>
      <vt:lpstr>Сценарий для Лаб 6.2</vt:lpstr>
      <vt:lpstr>PowerPoint Presentation</vt:lpstr>
      <vt:lpstr>PowerPoint Presentation</vt:lpstr>
      <vt:lpstr>оцените</vt:lpstr>
      <vt:lpstr>PowerPoint Presentation</vt:lpstr>
      <vt:lpstr>Пузырьковая сортировка</vt:lpstr>
      <vt:lpstr>Пузырьковая сортировка</vt:lpstr>
      <vt:lpstr>Сортировка в python</vt:lpstr>
      <vt:lpstr>PowerPoint Presentation</vt:lpstr>
      <vt:lpstr>оценка</vt:lpstr>
      <vt:lpstr>Внутренние свойства списков</vt:lpstr>
      <vt:lpstr>Мощные срезы</vt:lpstr>
      <vt:lpstr>срезы – отрицательные индексы </vt:lpstr>
      <vt:lpstr>срезы</vt:lpstr>
      <vt:lpstr>срезы</vt:lpstr>
      <vt:lpstr>Операторы in и not in </vt:lpstr>
      <vt:lpstr>Нахождение наибольшего значения в списке</vt:lpstr>
      <vt:lpstr>Нахождение места заданного элемента в списке</vt:lpstr>
      <vt:lpstr>PowerPoint Presentation</vt:lpstr>
      <vt:lpstr>Сценарий для Лаб6.3</vt:lpstr>
      <vt:lpstr>PowerPoint Presentation</vt:lpstr>
      <vt:lpstr>PowerPoint Presentation</vt:lpstr>
      <vt:lpstr>оцените</vt:lpstr>
      <vt:lpstr>  нотация абстракции списков :</vt:lpstr>
      <vt:lpstr>Списки в списках: двухмерные массивы </vt:lpstr>
      <vt:lpstr>Списки в списках: двухмерные массивы</vt:lpstr>
      <vt:lpstr>PowerPoint Presentation</vt:lpstr>
      <vt:lpstr>Трехмерные массивы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programming Essentials  Тема 6</dc:title>
  <dc:creator>Firuz Kosimov</dc:creator>
  <cp:lastModifiedBy>Firuz Kosimov</cp:lastModifiedBy>
  <cp:revision>2</cp:revision>
  <dcterms:created xsi:type="dcterms:W3CDTF">2022-02-08T15:44:13Z</dcterms:created>
  <dcterms:modified xsi:type="dcterms:W3CDTF">2022-02-14T10:03:23Z</dcterms:modified>
</cp:coreProperties>
</file>