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7"/>
  </p:notesMasterIdLst>
  <p:sldIdLst>
    <p:sldId id="256" r:id="rId2"/>
    <p:sldId id="260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6" r:id="rId22"/>
    <p:sldId id="307" r:id="rId23"/>
    <p:sldId id="308" r:id="rId24"/>
    <p:sldId id="309" r:id="rId25"/>
    <p:sldId id="310" r:id="rId26"/>
    <p:sldId id="311" r:id="rId27"/>
    <p:sldId id="312" r:id="rId28"/>
    <p:sldId id="313" r:id="rId29"/>
    <p:sldId id="314" r:id="rId30"/>
    <p:sldId id="315" r:id="rId31"/>
    <p:sldId id="316" r:id="rId32"/>
    <p:sldId id="317" r:id="rId33"/>
    <p:sldId id="318" r:id="rId34"/>
    <p:sldId id="319" r:id="rId35"/>
    <p:sldId id="320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60"/>
    <p:restoredTop sz="96197"/>
  </p:normalViewPr>
  <p:slideViewPr>
    <p:cSldViewPr snapToGrid="0" snapToObjects="1">
      <p:cViewPr>
        <p:scale>
          <a:sx n="87" d="100"/>
          <a:sy n="87" d="100"/>
        </p:scale>
        <p:origin x="240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J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36A090-F076-EE4D-B7B1-95580F25A2E3}" type="datetimeFigureOut">
              <a:rPr lang="en-TJ" smtClean="0"/>
              <a:t>04/02/22</a:t>
            </a:fld>
            <a:endParaRPr lang="en-TJ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J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DE70A8-6CFD-F647-A67E-30CC6E51097D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80581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F4C866C-5C94-0940-855F-AD518AA395C0}" type="datetimeFigureOut">
              <a:rPr lang="en-TJ" smtClean="0"/>
              <a:t>04/02/22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1150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04/02/22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3737187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04/02/22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8311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04/02/22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1189947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04/02/22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6514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04/02/22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313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04/02/22</a:t>
            </a:fld>
            <a:endParaRPr lang="en-TJ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2071285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04/02/22</a:t>
            </a:fld>
            <a:endParaRPr lang="en-TJ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2915914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04/02/22</a:t>
            </a:fld>
            <a:endParaRPr lang="en-TJ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3898277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04/02/22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3259557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04/02/22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0247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F4C866C-5C94-0940-855F-AD518AA395C0}" type="datetimeFigureOut">
              <a:rPr lang="en-TJ" smtClean="0"/>
              <a:t>04/02/22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813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A28970-3E8F-46CD-A302-42EE83668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3EA531-4EA7-5948-8A07-AC3D61A6D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643467"/>
            <a:ext cx="7164674" cy="5571066"/>
          </a:xfrm>
        </p:spPr>
        <p:txBody>
          <a:bodyPr>
            <a:normAutofit/>
          </a:bodyPr>
          <a:lstStyle/>
          <a:p>
            <a:r>
              <a:rPr lang="en-GB" sz="5100" b="1" dirty="0">
                <a:solidFill>
                  <a:schemeClr val="tx1">
                    <a:alpha val="80000"/>
                  </a:schemeClr>
                </a:solidFill>
              </a:rPr>
              <a:t>Python </a:t>
            </a:r>
            <a:r>
              <a:rPr lang="en-TJ" sz="5100" b="1" dirty="0">
                <a:solidFill>
                  <a:schemeClr val="tx1">
                    <a:alpha val="80000"/>
                  </a:schemeClr>
                </a:solidFill>
              </a:rPr>
              <a:t>основы программирования</a:t>
            </a:r>
            <a:br>
              <a:rPr lang="en-TJ" sz="51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en-TJ" sz="5100" dirty="0">
                <a:solidFill>
                  <a:schemeClr val="tx1">
                    <a:alpha val="80000"/>
                  </a:schemeClr>
                </a:solidFill>
              </a:rPr>
              <a:t>тема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5A3FF5-62E1-BF49-BD9A-AE45E77523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1608" y="643467"/>
            <a:ext cx="3096926" cy="5571066"/>
          </a:xfrm>
        </p:spPr>
        <p:txBody>
          <a:bodyPr>
            <a:normAutofit/>
          </a:bodyPr>
          <a:lstStyle/>
          <a:p>
            <a:r>
              <a:rPr lang="ru-RU" sz="2000" dirty="0"/>
              <a:t>А</a:t>
            </a:r>
            <a:r>
              <a:rPr lang="en-US" sz="2000" dirty="0" err="1"/>
              <a:t>лгоритмы</a:t>
            </a:r>
            <a:r>
              <a:rPr lang="en-US" sz="2000" dirty="0"/>
              <a:t>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en-US" sz="2000" dirty="0" err="1"/>
              <a:t>псевдокоды</a:t>
            </a:r>
            <a:r>
              <a:rPr lang="en-US" sz="2000" dirty="0"/>
              <a:t>; </a:t>
            </a:r>
            <a:r>
              <a:rPr lang="en-US" sz="2000" dirty="0" err="1"/>
              <a:t>цыклы</a:t>
            </a:r>
            <a:r>
              <a:rPr lang="en-US" sz="2000" dirty="0"/>
              <a:t> </a:t>
            </a:r>
            <a:r>
              <a:rPr lang="en-US" sz="2000" dirty="0" err="1"/>
              <a:t>в</a:t>
            </a:r>
            <a:r>
              <a:rPr lang="en-US" sz="2000" dirty="0"/>
              <a:t> Python; </a:t>
            </a:r>
          </a:p>
          <a:p>
            <a:r>
              <a:rPr lang="en-US" sz="2000" dirty="0" err="1"/>
              <a:t>цыклы</a:t>
            </a:r>
            <a:r>
              <a:rPr lang="en-US" sz="2000" dirty="0"/>
              <a:t> while </a:t>
            </a:r>
            <a:r>
              <a:rPr lang="en-US" sz="2000" dirty="0" err="1"/>
              <a:t>и</a:t>
            </a:r>
            <a:r>
              <a:rPr lang="en-US" sz="2000" dirty="0"/>
              <a:t> for ; </a:t>
            </a:r>
            <a:r>
              <a:rPr lang="en-US" sz="2000" dirty="0" err="1"/>
              <a:t>операторы</a:t>
            </a:r>
            <a:r>
              <a:rPr lang="en-US" sz="2000" dirty="0"/>
              <a:t> break </a:t>
            </a:r>
            <a:r>
              <a:rPr lang="en-US" sz="2000" dirty="0" err="1"/>
              <a:t>и</a:t>
            </a:r>
            <a:r>
              <a:rPr lang="en-US" sz="2000" dirty="0"/>
              <a:t> continue</a:t>
            </a:r>
            <a:endParaRPr lang="en-TJ" sz="200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7AE7893-212D-45CB-A5B0-AE377389A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3960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4162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8D7A6-5BF2-634B-A61E-FC8251294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4014" y="685800"/>
            <a:ext cx="9601200" cy="794657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С</a:t>
            </a:r>
            <a:r>
              <a:rPr lang="en-US" b="1" dirty="0" err="1"/>
              <a:t>ценарий</a:t>
            </a:r>
            <a:r>
              <a:rPr lang="en-US" b="1" dirty="0"/>
              <a:t> </a:t>
            </a:r>
            <a:r>
              <a:rPr lang="en-US" b="1" dirty="0" err="1"/>
              <a:t>для</a:t>
            </a:r>
            <a:r>
              <a:rPr lang="en-US" b="1" dirty="0"/>
              <a:t> </a:t>
            </a:r>
            <a:r>
              <a:rPr lang="en-US" b="1" dirty="0" err="1"/>
              <a:t>Лаб</a:t>
            </a:r>
            <a:r>
              <a:rPr lang="en-US" b="1" dirty="0"/>
              <a:t> 5.1</a:t>
            </a:r>
            <a:br>
              <a:rPr lang="en-US" b="1" dirty="0"/>
            </a:b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A42BC-5144-3B4A-B8AC-5E9DAA513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480457"/>
            <a:ext cx="5910942" cy="501831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TJ" dirty="0"/>
              <a:t>Ф</a:t>
            </a:r>
            <a:r>
              <a:rPr lang="ru-RU" dirty="0" err="1"/>
              <a:t>окусник</a:t>
            </a:r>
            <a:r>
              <a:rPr lang="ru-RU" dirty="0"/>
              <a:t> выбрал секретное число. Он спрятал его в переменной с именем </a:t>
            </a:r>
            <a:r>
              <a:rPr lang="en-US" dirty="0" err="1"/>
              <a:t>secret_number</a:t>
            </a:r>
            <a:r>
              <a:rPr lang="en-US" dirty="0"/>
              <a:t>. </a:t>
            </a:r>
            <a:r>
              <a:rPr lang="ru-RU" dirty="0"/>
              <a:t>Он хочет, чтобы все, кто запускает его программу, играли в игру «Угадай секретное число» и угадывали, какое число он для них выбрал. Те, кто не угадает число, застрянут в бесконечном цикле навсегда! К сожалению, он не знает, как завершить код.</a:t>
            </a:r>
          </a:p>
          <a:p>
            <a:pPr marL="0" indent="0">
              <a:buNone/>
            </a:pPr>
            <a:r>
              <a:rPr lang="ru-RU" dirty="0"/>
              <a:t>Ваша задача — помочь магу завершить код в редакторе таким образом, чтобы код: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попросит пользователя ввести целое число;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К</a:t>
            </a:r>
            <a:r>
              <a:rPr lang="en-TJ" dirty="0"/>
              <a:t>од должен </a:t>
            </a:r>
            <a:r>
              <a:rPr lang="ru-RU" dirty="0"/>
              <a:t>использовать цикл </a:t>
            </a:r>
            <a:r>
              <a:rPr lang="en-US" dirty="0"/>
              <a:t>while;</a:t>
            </a:r>
          </a:p>
          <a:p>
            <a:pPr marL="0" indent="0">
              <a:buNone/>
            </a:pPr>
            <a:r>
              <a:rPr lang="ru-RU" dirty="0"/>
              <a:t>проверит, совпадает ли число, введенное пользователем, с числом, выбранным фокусником. Если номер, выбранный пользователем, отличается от секретного номера фокусника, пользователь должен увидеть сообщение "Ха-ха! Вы застряли в моей петле!" и будет предложено ввести номер еще раз. Если число, введенное пользователем, совпадает с числом, выбранным фокусником, число должно быть напечатано на экране, а фокусник должен сказать следующие слова: «Молодец! Теперь ты свободен».</a:t>
            </a:r>
          </a:p>
          <a:p>
            <a:pPr marL="0" indent="0">
              <a:buNone/>
            </a:pPr>
            <a:r>
              <a:rPr lang="ru-RU" dirty="0"/>
              <a:t>Маг рассчитывает на вас! Не разочаровывай его.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AC84738-2129-E440-8E1F-8398934732D4}"/>
              </a:ext>
            </a:extLst>
          </p:cNvPr>
          <p:cNvSpPr/>
          <p:nvPr/>
        </p:nvSpPr>
        <p:spPr>
          <a:xfrm>
            <a:off x="7271658" y="1317171"/>
            <a:ext cx="470262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J" dirty="0"/>
              <a:t>secret_number = 777</a:t>
            </a:r>
          </a:p>
          <a:p>
            <a:endParaRPr lang="en-TJ" dirty="0"/>
          </a:p>
          <a:p>
            <a:r>
              <a:rPr lang="en-TJ" dirty="0"/>
              <a:t>print(</a:t>
            </a:r>
          </a:p>
          <a:p>
            <a:endParaRPr lang="en-TJ" dirty="0"/>
          </a:p>
          <a:p>
            <a:r>
              <a:rPr lang="en-TJ" dirty="0"/>
              <a:t>"""</a:t>
            </a:r>
          </a:p>
          <a:p>
            <a:r>
              <a:rPr lang="en-TJ" dirty="0"/>
              <a:t>+======================+</a:t>
            </a:r>
          </a:p>
          <a:p>
            <a:endParaRPr lang="en-TJ" dirty="0"/>
          </a:p>
          <a:p>
            <a:r>
              <a:rPr lang="en-TJ" dirty="0"/>
              <a:t>| </a:t>
            </a:r>
            <a:r>
              <a:rPr lang="ru-RU" dirty="0"/>
              <a:t>Добро пожаловать в мою игру! </a:t>
            </a:r>
            <a:r>
              <a:rPr lang="en-TJ" dirty="0"/>
              <a:t>   </a:t>
            </a:r>
            <a:r>
              <a:rPr lang="ru-RU" dirty="0"/>
              <a:t>|</a:t>
            </a:r>
          </a:p>
          <a:p>
            <a:endParaRPr lang="ru-RU" dirty="0"/>
          </a:p>
          <a:p>
            <a:r>
              <a:rPr lang="ru-RU" dirty="0"/>
              <a:t>| Введите целое число </a:t>
            </a:r>
            <a:r>
              <a:rPr lang="en-TJ" dirty="0"/>
              <a:t>                   </a:t>
            </a:r>
            <a:r>
              <a:rPr lang="ru-RU" dirty="0"/>
              <a:t>|</a:t>
            </a:r>
          </a:p>
          <a:p>
            <a:endParaRPr lang="ru-RU" dirty="0"/>
          </a:p>
          <a:p>
            <a:r>
              <a:rPr lang="ru-RU" dirty="0"/>
              <a:t>| и угадай</a:t>
            </a:r>
            <a:r>
              <a:rPr lang="en-TJ" dirty="0"/>
              <a:t>те</a:t>
            </a:r>
            <a:r>
              <a:rPr lang="ru-RU" dirty="0"/>
              <a:t>, </a:t>
            </a:r>
            <a:r>
              <a:rPr lang="ru-RU" dirty="0" err="1"/>
              <a:t>како</a:t>
            </a:r>
            <a:r>
              <a:rPr lang="en-US" dirty="0" err="1"/>
              <a:t>е</a:t>
            </a:r>
            <a:r>
              <a:rPr lang="ru-RU" dirty="0"/>
              <a:t> у меня </a:t>
            </a:r>
            <a:r>
              <a:rPr lang="en-TJ" dirty="0"/>
              <a:t>             </a:t>
            </a:r>
            <a:r>
              <a:rPr lang="ru-RU" dirty="0"/>
              <a:t>|</a:t>
            </a:r>
          </a:p>
          <a:p>
            <a:endParaRPr lang="ru-RU" dirty="0"/>
          </a:p>
          <a:p>
            <a:r>
              <a:rPr lang="ru-RU" dirty="0"/>
              <a:t>| </a:t>
            </a:r>
            <a:r>
              <a:rPr lang="en-TJ" dirty="0"/>
              <a:t>спрятано число</a:t>
            </a:r>
            <a:r>
              <a:rPr lang="ru-RU" dirty="0"/>
              <a:t> </a:t>
            </a:r>
            <a:r>
              <a:rPr lang="en-TJ" dirty="0"/>
              <a:t>                           </a:t>
            </a:r>
            <a:r>
              <a:rPr lang="ru-RU" dirty="0"/>
              <a:t>|</a:t>
            </a:r>
          </a:p>
          <a:p>
            <a:endParaRPr lang="ru-RU" dirty="0"/>
          </a:p>
          <a:p>
            <a:r>
              <a:rPr lang="ru-RU" dirty="0"/>
              <a:t>| Итак, </a:t>
            </a:r>
            <a:r>
              <a:rPr lang="en-TJ" dirty="0"/>
              <a:t>ваш вариант </a:t>
            </a:r>
            <a:r>
              <a:rPr lang="ru-RU" dirty="0"/>
              <a:t>? </a:t>
            </a:r>
            <a:r>
              <a:rPr lang="en-TJ" dirty="0"/>
              <a:t>                    |</a:t>
            </a:r>
          </a:p>
          <a:p>
            <a:endParaRPr lang="en-TJ" dirty="0"/>
          </a:p>
          <a:p>
            <a:r>
              <a:rPr lang="en-TJ" dirty="0"/>
              <a:t>+======================+</a:t>
            </a:r>
          </a:p>
          <a:p>
            <a:r>
              <a:rPr lang="en-TJ" dirty="0"/>
              <a:t>""")</a:t>
            </a:r>
          </a:p>
        </p:txBody>
      </p:sp>
    </p:spTree>
    <p:extLst>
      <p:ext uri="{BB962C8B-B14F-4D97-AF65-F5344CB8AC3E}">
        <p14:creationId xmlns:p14="http://schemas.microsoft.com/office/powerpoint/2010/main" val="3264927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B60E4-3B40-CB4A-82E5-A9AAED7E5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5" y="685800"/>
            <a:ext cx="10877740" cy="740229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Зацикливание кода с помощью </a:t>
            </a:r>
            <a:r>
              <a:rPr lang="en-US" b="1" dirty="0"/>
              <a:t>for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016759-EF79-E44E-8006-3DE16BC0655B}"/>
              </a:ext>
            </a:extLst>
          </p:cNvPr>
          <p:cNvSpPr/>
          <p:nvPr/>
        </p:nvSpPr>
        <p:spPr>
          <a:xfrm>
            <a:off x="957945" y="1427594"/>
            <a:ext cx="106330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Представьте, что тело цикла нужно выполнить ровно сто раз. Если вы хотите использовать для этого цикл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while,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это может выглядеть так: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B0FC56-EAA1-5744-92F6-6CC18401A9D6}"/>
              </a:ext>
            </a:extLst>
          </p:cNvPr>
          <p:cNvSpPr/>
          <p:nvPr/>
        </p:nvSpPr>
        <p:spPr>
          <a:xfrm>
            <a:off x="1654629" y="2166258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0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while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&lt; 100: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#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do_something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+= 1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2FB7D7-B2FA-AF40-9D2C-DC39967C7DB3}"/>
              </a:ext>
            </a:extLst>
          </p:cNvPr>
          <p:cNvSpPr/>
          <p:nvPr/>
        </p:nvSpPr>
        <p:spPr>
          <a:xfrm>
            <a:off x="7547450" y="2304757"/>
            <a:ext cx="39068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 range(10,101,10):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#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do_something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pass</a:t>
            </a:r>
            <a:endParaRPr lang="en-TJ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41512D-6C77-EB4E-980E-004DC535FDA1}"/>
              </a:ext>
            </a:extLst>
          </p:cNvPr>
          <p:cNvSpPr txBox="1"/>
          <p:nvPr/>
        </p:nvSpPr>
        <p:spPr>
          <a:xfrm>
            <a:off x="5733810" y="2581756"/>
            <a:ext cx="438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J" dirty="0"/>
              <a:t>VS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3360569-DE2A-5349-ABFA-2F585CA877EB}"/>
              </a:ext>
            </a:extLst>
          </p:cNvPr>
          <p:cNvSpPr/>
          <p:nvPr/>
        </p:nvSpPr>
        <p:spPr>
          <a:xfrm>
            <a:off x="862885" y="3366586"/>
            <a:ext cx="1087774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>
                <a:solidFill>
                  <a:srgbClr val="222222"/>
                </a:solidFill>
                <a:latin typeface="Open Sans" panose="020B0606030504020204" pitchFamily="34" charset="0"/>
              </a:rPr>
              <a:t>Есть некоторые новые элементы. Рассказываем о них: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rgbClr val="222222"/>
                </a:solidFill>
                <a:latin typeface="Open Sans" panose="020B0606030504020204" pitchFamily="34" charset="0"/>
              </a:rPr>
              <a:t>ключевое слово </a:t>
            </a:r>
            <a:r>
              <a:rPr lang="en-US" sz="1500" dirty="0">
                <a:solidFill>
                  <a:srgbClr val="222222"/>
                </a:solidFill>
                <a:latin typeface="Open Sans" panose="020B0606030504020204" pitchFamily="34" charset="0"/>
              </a:rPr>
              <a:t>for </a:t>
            </a:r>
            <a:r>
              <a:rPr lang="ru-RU" sz="1500" dirty="0">
                <a:solidFill>
                  <a:srgbClr val="222222"/>
                </a:solidFill>
                <a:latin typeface="Open Sans" panose="020B0606030504020204" pitchFamily="34" charset="0"/>
              </a:rPr>
              <a:t>открывает цикл </a:t>
            </a:r>
            <a:r>
              <a:rPr lang="en-US" sz="1500" dirty="0">
                <a:solidFill>
                  <a:srgbClr val="222222"/>
                </a:solidFill>
                <a:latin typeface="Open Sans" panose="020B0606030504020204" pitchFamily="34" charset="0"/>
              </a:rPr>
              <a:t>for; </a:t>
            </a:r>
            <a:r>
              <a:rPr lang="ru-RU" sz="1500" dirty="0">
                <a:solidFill>
                  <a:srgbClr val="222222"/>
                </a:solidFill>
                <a:latin typeface="Open Sans" panose="020B0606030504020204" pitchFamily="34" charset="0"/>
              </a:rPr>
              <a:t>примечание - после него нет условия; вам не нужно думать об условиях, так как они проверяются внутри, без какого-либо вмешательства;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rgbClr val="222222"/>
                </a:solidFill>
                <a:latin typeface="Open Sans" panose="020B0606030504020204" pitchFamily="34" charset="0"/>
              </a:rPr>
              <a:t>любая переменная после ключевого слова </a:t>
            </a:r>
            <a:r>
              <a:rPr lang="en-US" sz="1500" dirty="0">
                <a:solidFill>
                  <a:srgbClr val="222222"/>
                </a:solidFill>
                <a:latin typeface="Open Sans" panose="020B0606030504020204" pitchFamily="34" charset="0"/>
              </a:rPr>
              <a:t>for </a:t>
            </a:r>
            <a:r>
              <a:rPr lang="ru-RU" sz="1500" dirty="0">
                <a:solidFill>
                  <a:srgbClr val="222222"/>
                </a:solidFill>
                <a:latin typeface="Open Sans" panose="020B0606030504020204" pitchFamily="34" charset="0"/>
              </a:rPr>
              <a:t>является управляющей переменной цикла; он подсчитывает обороты петли и делает это автоматически;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rgbClr val="222222"/>
                </a:solidFill>
                <a:latin typeface="Open Sans" panose="020B0606030504020204" pitchFamily="34" charset="0"/>
              </a:rPr>
              <a:t>ключевое слово </a:t>
            </a:r>
            <a:r>
              <a:rPr lang="en-US" sz="1500" dirty="0">
                <a:solidFill>
                  <a:srgbClr val="222222"/>
                </a:solidFill>
                <a:latin typeface="Open Sans" panose="020B0606030504020204" pitchFamily="34" charset="0"/>
              </a:rPr>
              <a:t>in </a:t>
            </a:r>
            <a:r>
              <a:rPr lang="ru-RU" sz="1500" dirty="0">
                <a:solidFill>
                  <a:srgbClr val="222222"/>
                </a:solidFill>
                <a:latin typeface="Open Sans" panose="020B0606030504020204" pitchFamily="34" charset="0"/>
              </a:rPr>
              <a:t>вводит элемент синтаксиса, описывающий диапазон возможных значений, присваиваемых управляющей переменной;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rgbClr val="222222"/>
                </a:solidFill>
                <a:latin typeface="Open Sans" panose="020B0606030504020204" pitchFamily="34" charset="0"/>
              </a:rPr>
              <a:t>функция </a:t>
            </a:r>
            <a:r>
              <a:rPr lang="en-US" sz="1500" dirty="0">
                <a:solidFill>
                  <a:srgbClr val="222222"/>
                </a:solidFill>
                <a:latin typeface="Open Sans" panose="020B0606030504020204" pitchFamily="34" charset="0"/>
              </a:rPr>
              <a:t>range() (</a:t>
            </a:r>
            <a:r>
              <a:rPr lang="ru-RU" sz="1500" dirty="0">
                <a:solidFill>
                  <a:srgbClr val="222222"/>
                </a:solidFill>
                <a:latin typeface="Open Sans" panose="020B0606030504020204" pitchFamily="34" charset="0"/>
              </a:rPr>
              <a:t>это очень особенная функция) отвечает за генерацию всех желаемых значений управляющей переменной; в нашем примере функция создаст (можно даже сказать, что накормит цикл) последующие значения из следующего набора: 0, 1, 2 .. 97, 98, 99; примечание: в этом случае функция </a:t>
            </a:r>
            <a:r>
              <a:rPr lang="en-US" sz="1500" dirty="0">
                <a:solidFill>
                  <a:srgbClr val="222222"/>
                </a:solidFill>
                <a:latin typeface="Open Sans" panose="020B0606030504020204" pitchFamily="34" charset="0"/>
              </a:rPr>
              <a:t>range() </a:t>
            </a:r>
            <a:r>
              <a:rPr lang="ru-RU" sz="1500" dirty="0">
                <a:solidFill>
                  <a:srgbClr val="222222"/>
                </a:solidFill>
                <a:latin typeface="Open Sans" panose="020B0606030504020204" pitchFamily="34" charset="0"/>
              </a:rPr>
              <a:t>начинает свою работу с 0 и заканчивает ее </a:t>
            </a:r>
            <a:r>
              <a:rPr lang="en-US" sz="1500" dirty="0" err="1">
                <a:solidFill>
                  <a:srgbClr val="222222"/>
                </a:solidFill>
                <a:latin typeface="Open Sans" panose="020B0606030504020204" pitchFamily="34" charset="0"/>
              </a:rPr>
              <a:t>на</a:t>
            </a:r>
            <a:r>
              <a:rPr lang="ru-RU" sz="1500" dirty="0">
                <a:solidFill>
                  <a:srgbClr val="222222"/>
                </a:solidFill>
                <a:latin typeface="Open Sans" panose="020B0606030504020204" pitchFamily="34" charset="0"/>
              </a:rPr>
              <a:t> один шаг (одно целое число) до значения своего аргумента;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rgbClr val="222222"/>
                </a:solidFill>
                <a:latin typeface="Open Sans" panose="020B0606030504020204" pitchFamily="34" charset="0"/>
              </a:rPr>
              <a:t>обратите внимание на ключевое слово </a:t>
            </a:r>
            <a:r>
              <a:rPr lang="en-US" sz="1500" dirty="0">
                <a:solidFill>
                  <a:srgbClr val="222222"/>
                </a:solidFill>
                <a:latin typeface="Open Sans" panose="020B0606030504020204" pitchFamily="34" charset="0"/>
              </a:rPr>
              <a:t>pass </a:t>
            </a:r>
            <a:r>
              <a:rPr lang="ru-RU" sz="1500" dirty="0">
                <a:solidFill>
                  <a:srgbClr val="222222"/>
                </a:solidFill>
                <a:latin typeface="Open Sans" panose="020B0606030504020204" pitchFamily="34" charset="0"/>
              </a:rPr>
              <a:t>внутри тела цикла — оно вообще ничего не делает; это пустая инструкция — мы поместили ее здесь, потому что синтаксис цикла </a:t>
            </a:r>
            <a:r>
              <a:rPr lang="en-US" sz="1500" dirty="0">
                <a:solidFill>
                  <a:srgbClr val="222222"/>
                </a:solidFill>
                <a:latin typeface="Open Sans" panose="020B0606030504020204" pitchFamily="34" charset="0"/>
              </a:rPr>
              <a:t>for </a:t>
            </a:r>
            <a:r>
              <a:rPr lang="ru-RU" sz="1500" dirty="0">
                <a:solidFill>
                  <a:srgbClr val="222222"/>
                </a:solidFill>
                <a:latin typeface="Open Sans" panose="020B0606030504020204" pitchFamily="34" charset="0"/>
              </a:rPr>
              <a:t>требует наличия хотя бы одной инструкции внутри тела (кстати — </a:t>
            </a:r>
            <a:r>
              <a:rPr lang="en-US" sz="1500" dirty="0">
                <a:solidFill>
                  <a:srgbClr val="222222"/>
                </a:solidFill>
                <a:latin typeface="Open Sans" panose="020B0606030504020204" pitchFamily="34" charset="0"/>
              </a:rPr>
              <a:t>if, </a:t>
            </a:r>
            <a:r>
              <a:rPr lang="en-US" sz="1500" dirty="0" err="1">
                <a:solidFill>
                  <a:srgbClr val="222222"/>
                </a:solidFill>
                <a:latin typeface="Open Sans" panose="020B0606030504020204" pitchFamily="34" charset="0"/>
              </a:rPr>
              <a:t>elif</a:t>
            </a:r>
            <a:r>
              <a:rPr lang="en-US" sz="1500" dirty="0">
                <a:solidFill>
                  <a:srgbClr val="222222"/>
                </a:solidFill>
                <a:latin typeface="Open Sans" panose="020B0606030504020204" pitchFamily="34" charset="0"/>
              </a:rPr>
              <a:t>, else </a:t>
            </a:r>
            <a:r>
              <a:rPr lang="ru-RU" sz="1500" dirty="0">
                <a:solidFill>
                  <a:srgbClr val="222222"/>
                </a:solidFill>
                <a:latin typeface="Open Sans" panose="020B0606030504020204" pitchFamily="34" charset="0"/>
              </a:rPr>
              <a:t>и </a:t>
            </a:r>
            <a:r>
              <a:rPr lang="en-US" sz="1500" dirty="0">
                <a:solidFill>
                  <a:srgbClr val="222222"/>
                </a:solidFill>
                <a:latin typeface="Open Sans" panose="020B0606030504020204" pitchFamily="34" charset="0"/>
              </a:rPr>
              <a:t>while </a:t>
            </a:r>
            <a:r>
              <a:rPr lang="en-TJ" sz="1500" dirty="0">
                <a:solidFill>
                  <a:srgbClr val="222222"/>
                </a:solidFill>
                <a:latin typeface="Open Sans" panose="020B0606030504020204" pitchFamily="34" charset="0"/>
              </a:rPr>
              <a:t>требуют тоже самое</a:t>
            </a:r>
            <a:r>
              <a:rPr lang="ru-RU" sz="1500" dirty="0">
                <a:solidFill>
                  <a:srgbClr val="222222"/>
                </a:solidFill>
                <a:latin typeface="Open Sans" panose="020B0606030504020204" pitchFamily="34" charset="0"/>
              </a:rPr>
              <a:t>)</a:t>
            </a:r>
            <a:endParaRPr lang="en-US" sz="1500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75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1D247-F1BC-0C49-940E-1D2F80BD4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3629" y="608559"/>
            <a:ext cx="9601200" cy="839568"/>
          </a:xfrm>
        </p:spPr>
        <p:txBody>
          <a:bodyPr/>
          <a:lstStyle/>
          <a:p>
            <a:r>
              <a:rPr lang="en-US" dirty="0"/>
              <a:t> </a:t>
            </a:r>
            <a:r>
              <a:rPr lang="en-US" dirty="0" err="1"/>
              <a:t>оценка</a:t>
            </a:r>
            <a:r>
              <a:rPr lang="en-US" dirty="0"/>
              <a:t> </a:t>
            </a:r>
            <a:r>
              <a:rPr lang="en-US" dirty="0" err="1"/>
              <a:t>заданных</a:t>
            </a:r>
            <a:r>
              <a:rPr lang="en-US" dirty="0"/>
              <a:t> </a:t>
            </a:r>
            <a:r>
              <a:rPr lang="en-US" dirty="0" err="1"/>
              <a:t>цыклов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6097B7-E0C6-514D-92E3-4FF64CE3361F}"/>
              </a:ext>
            </a:extLst>
          </p:cNvPr>
          <p:cNvSpPr/>
          <p:nvPr/>
        </p:nvSpPr>
        <p:spPr>
          <a:xfrm>
            <a:off x="1371600" y="173720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 range(10):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print("The value of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is currently",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85608F-A0A3-694D-A8A0-42FEBE5DBB3D}"/>
              </a:ext>
            </a:extLst>
          </p:cNvPr>
          <p:cNvSpPr/>
          <p:nvPr/>
        </p:nvSpPr>
        <p:spPr>
          <a:xfrm>
            <a:off x="1371600" y="2551837"/>
            <a:ext cx="104285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цикл был выполнен десять раз (это аргумент функции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range())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значение последней управляющей переменной равно 9 (не 10, так как оно начинается с 0, а не с 1)</a:t>
            </a:r>
            <a:br>
              <a:rPr lang="en-US" dirty="0"/>
            </a:b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9FF6EA-8EB7-304C-9A8B-E87221C7007C}"/>
              </a:ext>
            </a:extLst>
          </p:cNvPr>
          <p:cNvSpPr/>
          <p:nvPr/>
        </p:nvSpPr>
        <p:spPr>
          <a:xfrm>
            <a:off x="1273629" y="382813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 range(2, 8):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print("The value of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is currently",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54B394-DF13-7343-BE45-1D8DC04AFE75}"/>
              </a:ext>
            </a:extLst>
          </p:cNvPr>
          <p:cNvSpPr/>
          <p:nvPr/>
        </p:nvSpPr>
        <p:spPr>
          <a:xfrm>
            <a:off x="1273629" y="5275660"/>
            <a:ext cx="93072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for i in range(2, 8, 3):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	print("The value of i is currently", i)</a:t>
            </a:r>
          </a:p>
        </p:txBody>
      </p:sp>
    </p:spTree>
    <p:extLst>
      <p:ext uri="{BB962C8B-B14F-4D97-AF65-F5344CB8AC3E}">
        <p14:creationId xmlns:p14="http://schemas.microsoft.com/office/powerpoint/2010/main" val="4218283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1D5D3-DE10-6F42-B55C-A0EDC0C96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0970" y="692947"/>
            <a:ext cx="9601200" cy="729343"/>
          </a:xfrm>
        </p:spPr>
        <p:txBody>
          <a:bodyPr/>
          <a:lstStyle/>
          <a:p>
            <a:r>
              <a:rPr lang="ru-RU" dirty="0"/>
              <a:t>О</a:t>
            </a:r>
            <a:r>
              <a:rPr lang="en-TJ" dirty="0"/>
              <a:t> функции range()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52A9324-9162-5E45-932C-061D42062F32}"/>
              </a:ext>
            </a:extLst>
          </p:cNvPr>
          <p:cNvSpPr/>
          <p:nvPr/>
        </p:nvSpPr>
        <p:spPr>
          <a:xfrm>
            <a:off x="1240971" y="189752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 range(1, 1):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print("The value of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is currently",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F14243-2903-014B-8855-C7EACBFE3903}"/>
              </a:ext>
            </a:extLst>
          </p:cNvPr>
          <p:cNvSpPr txBox="1"/>
          <p:nvPr/>
        </p:nvSpPr>
        <p:spPr>
          <a:xfrm>
            <a:off x="1240971" y="2764971"/>
            <a:ext cx="2830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Н</a:t>
            </a:r>
            <a:r>
              <a:rPr lang="en-US" dirty="0" err="1"/>
              <a:t>ичего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будет</a:t>
            </a:r>
            <a:r>
              <a:rPr lang="en-US" dirty="0"/>
              <a:t> </a:t>
            </a:r>
            <a:r>
              <a:rPr lang="en-US" dirty="0" err="1"/>
              <a:t>выведено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B6CA43-1556-C64F-8D8D-36EB743A8ED9}"/>
              </a:ext>
            </a:extLst>
          </p:cNvPr>
          <p:cNvSpPr/>
          <p:nvPr/>
        </p:nvSpPr>
        <p:spPr>
          <a:xfrm>
            <a:off x="1240971" y="385694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 range(2, 1):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print("The value of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is currently",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620EFC-4CE4-2E4F-80BE-11267263E77B}"/>
              </a:ext>
            </a:extLst>
          </p:cNvPr>
          <p:cNvSpPr txBox="1"/>
          <p:nvPr/>
        </p:nvSpPr>
        <p:spPr>
          <a:xfrm>
            <a:off x="1240970" y="5041260"/>
            <a:ext cx="3574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Т</a:t>
            </a:r>
            <a:r>
              <a:rPr lang="en-US" dirty="0" err="1"/>
              <a:t>ак</a:t>
            </a:r>
            <a:r>
              <a:rPr lang="en-US" dirty="0"/>
              <a:t> </a:t>
            </a:r>
            <a:r>
              <a:rPr lang="en-US" dirty="0" err="1"/>
              <a:t>же</a:t>
            </a:r>
            <a:r>
              <a:rPr lang="en-US" dirty="0"/>
              <a:t>, </a:t>
            </a:r>
            <a:r>
              <a:rPr lang="en-US" dirty="0" err="1"/>
              <a:t>ничего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будет</a:t>
            </a:r>
            <a:r>
              <a:rPr lang="en-US" dirty="0"/>
              <a:t> </a:t>
            </a:r>
            <a:r>
              <a:rPr lang="en-US" dirty="0" err="1"/>
              <a:t>выведено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291748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85240-A0BC-C047-97DC-73E6C0A80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296" y="555172"/>
            <a:ext cx="9601200" cy="816429"/>
          </a:xfrm>
        </p:spPr>
        <p:txBody>
          <a:bodyPr/>
          <a:lstStyle/>
          <a:p>
            <a:r>
              <a:rPr lang="ru-RU" dirty="0"/>
              <a:t>Д</a:t>
            </a:r>
            <a:r>
              <a:rPr lang="en-US" dirty="0" err="1"/>
              <a:t>ва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степени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41CFD1-F26E-D246-8BC2-3794ABD29CC0}"/>
              </a:ext>
            </a:extLst>
          </p:cNvPr>
          <p:cNvSpPr/>
          <p:nvPr/>
        </p:nvSpPr>
        <p:spPr>
          <a:xfrm>
            <a:off x="1295400" y="1371601"/>
            <a:ext cx="776151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n=int(input())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pow = 1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exp in range(n+1):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print("2 to the power of", exp, "is", pow)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pow *= 2 # pow=pow*2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print(pow)</a:t>
            </a:r>
          </a:p>
          <a:p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9D82BE-3883-3E4C-BEA5-29F4848782E9}"/>
              </a:ext>
            </a:extLst>
          </p:cNvPr>
          <p:cNvSpPr/>
          <p:nvPr/>
        </p:nvSpPr>
        <p:spPr>
          <a:xfrm>
            <a:off x="1371600" y="3897087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2 to the power of 0 is 1 </a:t>
            </a:r>
          </a:p>
          <a:p>
            <a:r>
              <a:rPr lang="en-US" dirty="0"/>
              <a:t>2 to the power of 1 is 2 </a:t>
            </a:r>
          </a:p>
          <a:p>
            <a:r>
              <a:rPr lang="en-US" dirty="0"/>
              <a:t>2 to the power of 2 is 4 </a:t>
            </a:r>
          </a:p>
          <a:p>
            <a:r>
              <a:rPr lang="en-US" dirty="0"/>
              <a:t>2 to the power of 3 is 8 </a:t>
            </a:r>
          </a:p>
          <a:p>
            <a:r>
              <a:rPr lang="en-US" dirty="0"/>
              <a:t>2 to the power of 4 is 16 </a:t>
            </a:r>
          </a:p>
          <a:p>
            <a:r>
              <a:rPr lang="en-US" dirty="0"/>
              <a:t>2 to the power of 5 is 32 </a:t>
            </a:r>
          </a:p>
          <a:p>
            <a:r>
              <a:rPr lang="en-US" dirty="0"/>
              <a:t>2 to the power of 6 is 64 </a:t>
            </a:r>
          </a:p>
          <a:p>
            <a:r>
              <a:rPr lang="en-US" dirty="0"/>
              <a:t>2 to the power of 7 is 128 </a:t>
            </a:r>
          </a:p>
          <a:p>
            <a:r>
              <a:rPr lang="en-US" dirty="0"/>
              <a:t>2 to the power of 8 is 256</a:t>
            </a:r>
            <a:endParaRPr lang="en-TJ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7A1B91-6A77-0B4F-AE50-E45F2D97318F}"/>
              </a:ext>
            </a:extLst>
          </p:cNvPr>
          <p:cNvSpPr txBox="1"/>
          <p:nvPr/>
        </p:nvSpPr>
        <p:spPr>
          <a:xfrm>
            <a:off x="1295400" y="3402926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J" dirty="0"/>
              <a:t>Вывод: </a:t>
            </a:r>
          </a:p>
        </p:txBody>
      </p:sp>
    </p:spTree>
    <p:extLst>
      <p:ext uri="{BB962C8B-B14F-4D97-AF65-F5344CB8AC3E}">
        <p14:creationId xmlns:p14="http://schemas.microsoft.com/office/powerpoint/2010/main" val="11908474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0AEF4-062B-D64E-B46C-F441622D1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</a:t>
            </a:r>
            <a:r>
              <a:rPr lang="en-US" b="1" dirty="0" err="1"/>
              <a:t>ценарий</a:t>
            </a:r>
            <a:r>
              <a:rPr lang="en-US" b="1" dirty="0"/>
              <a:t> </a:t>
            </a:r>
            <a:r>
              <a:rPr lang="en-US" b="1" dirty="0" err="1"/>
              <a:t>для</a:t>
            </a:r>
            <a:r>
              <a:rPr lang="en-US" b="1" dirty="0"/>
              <a:t> </a:t>
            </a:r>
            <a:r>
              <a:rPr lang="en-US" b="1" dirty="0" err="1"/>
              <a:t>Лаб</a:t>
            </a:r>
            <a:r>
              <a:rPr lang="en-US" b="1" dirty="0"/>
              <a:t> 5.2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BA1656-3621-F741-BF15-5EFFAC8A2A46}"/>
              </a:ext>
            </a:extLst>
          </p:cNvPr>
          <p:cNvSpPr/>
          <p:nvPr/>
        </p:nvSpPr>
        <p:spPr>
          <a:xfrm>
            <a:off x="1024128" y="2205359"/>
            <a:ext cx="9601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Ваша задача здесь очень проста: напишите программу, которая использует цикл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for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для «Я считаю» до пяти. Досчитав до пяти, программа должна вывести на экран финальное сообщение «Готов или нет, я иду!»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Для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постепенного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используйте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модуль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time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функцию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sleep c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аргументом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1.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14E2A8-C969-544A-955A-02A3A9E64CCE}"/>
              </a:ext>
            </a:extLst>
          </p:cNvPr>
          <p:cNvSpPr/>
          <p:nvPr/>
        </p:nvSpPr>
        <p:spPr>
          <a:xfrm>
            <a:off x="1371600" y="4199569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Я считаю </a:t>
            </a:r>
            <a:r>
              <a:rPr lang="en-US" dirty="0"/>
              <a:t>1 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Я считаю </a:t>
            </a:r>
            <a:r>
              <a:rPr lang="en-US" dirty="0"/>
              <a:t>2 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Я считаю </a:t>
            </a:r>
            <a:r>
              <a:rPr lang="en-US" dirty="0"/>
              <a:t>3 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Я считаю </a:t>
            </a:r>
            <a:r>
              <a:rPr lang="en-US" dirty="0"/>
              <a:t>4 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Я считаю </a:t>
            </a:r>
            <a:r>
              <a:rPr lang="en-US" dirty="0"/>
              <a:t>5 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«Готов или нет, я иду!»</a:t>
            </a:r>
            <a:endParaRPr lang="en-TJ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12E187-9FA2-8549-8292-A9D558D80702}"/>
              </a:ext>
            </a:extLst>
          </p:cNvPr>
          <p:cNvSpPr/>
          <p:nvPr/>
        </p:nvSpPr>
        <p:spPr>
          <a:xfrm>
            <a:off x="1024128" y="3679964"/>
            <a:ext cx="3275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Предполонаемый</a:t>
            </a:r>
            <a:r>
              <a:rPr lang="en-US" b="1" dirty="0">
                <a:solidFill>
                  <a:srgbClr val="264166"/>
                </a:solidFill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вывод</a:t>
            </a:r>
            <a:r>
              <a:rPr lang="en-US" b="1" dirty="0">
                <a:solidFill>
                  <a:srgbClr val="264166"/>
                </a:solidFill>
                <a:latin typeface="Open Sans" panose="020B0606030504020204" pitchFamily="34" charset="0"/>
              </a:rPr>
              <a:t>:</a:t>
            </a:r>
            <a:endParaRPr lang="en-US" b="1" i="0" u="none" strike="noStrike" dirty="0">
              <a:solidFill>
                <a:srgbClr val="264166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09818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A2A90-9773-7E41-9B30-7F086B98A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</a:t>
            </a:r>
            <a:r>
              <a:rPr lang="en-TJ" dirty="0"/>
              <a:t>ценарий для лаб 5.3</a:t>
            </a:r>
          </a:p>
        </p:txBody>
      </p:sp>
      <p:pic>
        <p:nvPicPr>
          <p:cNvPr id="5" name="Content Placeholder 4" descr="Chart&#10;&#10;Description automatically generated">
            <a:extLst>
              <a:ext uri="{FF2B5EF4-FFF2-40B4-BE49-F238E27FC236}">
                <a16:creationId xmlns:a16="http://schemas.microsoft.com/office/drawing/2014/main" id="{B0E7EB8B-89D4-3446-BC18-C5DF02687E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67600" y="1806395"/>
            <a:ext cx="3860800" cy="2120900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63CCC61-F773-8841-A004-E9286DC11BFD}"/>
              </a:ext>
            </a:extLst>
          </p:cNvPr>
          <p:cNvSpPr/>
          <p:nvPr/>
        </p:nvSpPr>
        <p:spPr>
          <a:xfrm>
            <a:off x="863599" y="1649114"/>
            <a:ext cx="643872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222222"/>
                </a:solidFill>
                <a:latin typeface="Open Sans" panose="020B0606030504020204" pitchFamily="34" charset="0"/>
              </a:rPr>
              <a:t>Ваша задача - написать программу, которая </a:t>
            </a:r>
            <a:r>
              <a:rPr lang="en-TJ" sz="1600" dirty="0">
                <a:solidFill>
                  <a:srgbClr val="222222"/>
                </a:solidFill>
                <a:latin typeface="Open Sans" panose="020B0606030504020204" pitchFamily="34" charset="0"/>
              </a:rPr>
              <a:t>считывает</a:t>
            </a:r>
            <a:r>
              <a:rPr lang="ru-RU" sz="1600" dirty="0">
                <a:solidFill>
                  <a:srgbClr val="222222"/>
                </a:solidFill>
                <a:latin typeface="Open Sans" panose="020B0606030504020204" pitchFamily="34" charset="0"/>
              </a:rPr>
              <a:t> количество блоков, имеющихся у строителей, и выводит высоту пирамиды, которую можно построить из блоков.</a:t>
            </a:r>
          </a:p>
          <a:p>
            <a:r>
              <a:rPr lang="ru-RU" sz="1600" dirty="0">
                <a:solidFill>
                  <a:srgbClr val="222222"/>
                </a:solidFill>
                <a:latin typeface="Open Sans" panose="020B0606030504020204" pitchFamily="34" charset="0"/>
              </a:rPr>
              <a:t>Примечание: высота измеряется полностью завершенными слоями, если строители не имеют достаточного количества блоков и не превышают следующего слоя, они непосредственно заканчивают свою работу.</a:t>
            </a:r>
          </a:p>
          <a:p>
            <a:r>
              <a:rPr lang="ru-RU" sz="1600" dirty="0">
                <a:solidFill>
                  <a:srgbClr val="222222"/>
                </a:solidFill>
                <a:latin typeface="Open Sans" panose="020B0606030504020204" pitchFamily="34" charset="0"/>
              </a:rPr>
              <a:t>Протестируйте свой код, используя предоставленные нами данные.</a:t>
            </a:r>
            <a:endParaRPr lang="en-US" sz="1600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01C109-6C72-A44F-A147-8EBD63F79102}"/>
              </a:ext>
            </a:extLst>
          </p:cNvPr>
          <p:cNvSpPr/>
          <p:nvPr/>
        </p:nvSpPr>
        <p:spPr>
          <a:xfrm>
            <a:off x="1307142" y="4449881"/>
            <a:ext cx="10395857" cy="2862322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Тестовые</a:t>
            </a:r>
            <a:r>
              <a:rPr lang="en-US" b="1" dirty="0">
                <a:solidFill>
                  <a:srgbClr val="264166"/>
                </a:solidFill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данные</a:t>
            </a:r>
            <a:endParaRPr lang="en-US" b="1" dirty="0">
              <a:solidFill>
                <a:srgbClr val="264166"/>
              </a:solidFill>
              <a:latin typeface="Open Sans" panose="020B0606030504020204" pitchFamily="34" charset="0"/>
            </a:endParaRPr>
          </a:p>
          <a:p>
            <a:br>
              <a:rPr lang="en-US" dirty="0"/>
            </a:b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Пример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ввода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 6</a:t>
            </a: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 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Высота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пирамиды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 3</a:t>
            </a: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Пример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ввода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: 20</a:t>
            </a: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 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Высота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пирамиды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: 5</a:t>
            </a: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Пример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ввода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: 1000</a:t>
            </a: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 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Высота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пирамиды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: 44</a:t>
            </a: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Пример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ввода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: 2</a:t>
            </a: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 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Высота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пирамиды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: 1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0196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9E0AC-89C5-E446-952D-EE5154050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29343"/>
          </a:xfrm>
        </p:spPr>
        <p:txBody>
          <a:bodyPr/>
          <a:lstStyle/>
          <a:p>
            <a:r>
              <a:rPr lang="ru-RU" dirty="0"/>
              <a:t>С</a:t>
            </a:r>
            <a:r>
              <a:rPr lang="en-TJ" dirty="0"/>
              <a:t>ценарий для лаб 5.4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2A8DBA-1DF9-9348-8FAF-0F6B9ABFA23F}"/>
              </a:ext>
            </a:extLst>
          </p:cNvPr>
          <p:cNvSpPr/>
          <p:nvPr/>
        </p:nvSpPr>
        <p:spPr>
          <a:xfrm>
            <a:off x="1371600" y="1526578"/>
            <a:ext cx="1077685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В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1937,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немецкий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математик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Lothar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Collatz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сформулировал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интригующую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гипотезу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(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она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до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сих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пор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не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доказана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,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котороя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описывается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следующим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образом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1600" dirty="0">
                <a:solidFill>
                  <a:srgbClr val="222222"/>
                </a:solidFill>
                <a:latin typeface="Open Sans" panose="020B0606030504020204" pitchFamily="34" charset="0"/>
              </a:rPr>
              <a:t>В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озьмите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любое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не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негативное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и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не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нулевое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целое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число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и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назовите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его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c0;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1600" dirty="0">
                <a:solidFill>
                  <a:srgbClr val="222222"/>
                </a:solidFill>
                <a:latin typeface="Open Sans" panose="020B0606030504020204" pitchFamily="34" charset="0"/>
              </a:rPr>
              <a:t>Е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сли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оно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четное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то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присвойте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с0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новое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значение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 c0 ÷ 2 (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целочисленное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деление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);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1600" dirty="0">
                <a:solidFill>
                  <a:srgbClr val="222222"/>
                </a:solidFill>
                <a:latin typeface="Open Sans" panose="020B0606030504020204" pitchFamily="34" charset="0"/>
              </a:rPr>
              <a:t>Е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сли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оно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нечетное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,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то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оцените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новое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c0 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как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 3 × c0 + 1;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если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 c0 ≠ 1,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то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повторите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с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шага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 2.</a:t>
            </a:r>
          </a:p>
          <a:p>
            <a:r>
              <a:rPr lang="ru-RU" sz="1600" dirty="0">
                <a:solidFill>
                  <a:srgbClr val="222222"/>
                </a:solidFill>
                <a:latin typeface="Open Sans" panose="020B0606030504020204" pitchFamily="34" charset="0"/>
              </a:rPr>
              <a:t>Гипотеза гласит, что независимо от начального значения 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c0 </a:t>
            </a:r>
            <a:r>
              <a:rPr lang="ru-RU" sz="1600" dirty="0">
                <a:solidFill>
                  <a:srgbClr val="222222"/>
                </a:solidFill>
                <a:latin typeface="Open Sans" panose="020B0606030504020204" pitchFamily="34" charset="0"/>
              </a:rPr>
              <a:t>оно всегда будет равно 1.</a:t>
            </a:r>
            <a:endParaRPr lang="en-TJ" sz="1600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ru-RU" sz="1600" dirty="0">
                <a:solidFill>
                  <a:srgbClr val="222222"/>
                </a:solidFill>
                <a:latin typeface="Open Sans" panose="020B0606030504020204" pitchFamily="34" charset="0"/>
              </a:rPr>
              <a:t>Конечно, использование компьютера для доказательства гипотезы для любого натурального числа - чрезвычайно сложная задача (для этого может потребоваться даже искусственный интеллект), но вы можете использовать 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Python </a:t>
            </a:r>
            <a:r>
              <a:rPr lang="ru-RU" sz="1600" dirty="0">
                <a:solidFill>
                  <a:srgbClr val="222222"/>
                </a:solidFill>
                <a:latin typeface="Open Sans" panose="020B0606030504020204" pitchFamily="34" charset="0"/>
              </a:rPr>
              <a:t>для проверки некоторых отдельных чисел. Может быть, вы даже найдете тот, который опровергнет гипотезу.</a:t>
            </a:r>
            <a:br>
              <a:rPr lang="en-US" sz="1600" dirty="0"/>
            </a:br>
            <a:r>
              <a:rPr lang="ru-RU" sz="1600" dirty="0">
                <a:solidFill>
                  <a:srgbClr val="222222"/>
                </a:solidFill>
                <a:latin typeface="Open Sans" panose="020B0606030504020204" pitchFamily="34" charset="0"/>
              </a:rPr>
              <a:t>Напишите программу, которая считывает одно натуральное число и выполняет указанные выше шаги до тех пор, пока 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c0 </a:t>
            </a:r>
            <a:r>
              <a:rPr lang="ru-RU" sz="1600" dirty="0">
                <a:solidFill>
                  <a:srgbClr val="222222"/>
                </a:solidFill>
                <a:latin typeface="Open Sans" panose="020B0606030504020204" pitchFamily="34" charset="0"/>
              </a:rPr>
              <a:t>остается отличным от 1. Мы также хотим, чтобы вы подсчитали шаги, необходимые для достижения цели. Ваш код также должен выводить все промежуточные значения 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c0.</a:t>
            </a:r>
          </a:p>
          <a:p>
            <a:r>
              <a:rPr lang="ru-RU" sz="1600" dirty="0">
                <a:solidFill>
                  <a:srgbClr val="222222"/>
                </a:solidFill>
                <a:latin typeface="Open Sans" panose="020B0606030504020204" pitchFamily="34" charset="0"/>
              </a:rPr>
              <a:t>Подсказка: самая важная часть проблемы - как преобразовать идею </a:t>
            </a:r>
            <a:r>
              <a:rPr lang="ru-RU" sz="1600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Коллатца</a:t>
            </a:r>
            <a:r>
              <a:rPr lang="ru-RU" sz="1600" dirty="0">
                <a:solidFill>
                  <a:srgbClr val="222222"/>
                </a:solidFill>
                <a:latin typeface="Open Sans" panose="020B0606030504020204" pitchFamily="34" charset="0"/>
              </a:rPr>
              <a:t> в цикл </a:t>
            </a:r>
            <a:r>
              <a:rPr lang="en-US" sz="1600" dirty="0">
                <a:solidFill>
                  <a:srgbClr val="222222"/>
                </a:solidFill>
                <a:latin typeface="Open Sans" panose="020B0606030504020204" pitchFamily="34" charset="0"/>
              </a:rPr>
              <a:t>while - </a:t>
            </a:r>
            <a:r>
              <a:rPr lang="ru-RU" sz="1600" dirty="0">
                <a:solidFill>
                  <a:srgbClr val="222222"/>
                </a:solidFill>
                <a:latin typeface="Open Sans" panose="020B0606030504020204" pitchFamily="34" charset="0"/>
              </a:rPr>
              <a:t>это ключ к успеху.</a:t>
            </a:r>
          </a:p>
          <a:p>
            <a:r>
              <a:rPr lang="ru-RU" sz="1600" dirty="0">
                <a:solidFill>
                  <a:srgbClr val="222222"/>
                </a:solidFill>
                <a:latin typeface="Open Sans" panose="020B0606030504020204" pitchFamily="34" charset="0"/>
              </a:rPr>
              <a:t>Протестируйте свой код, используя предоставленные нами данные.</a:t>
            </a:r>
            <a:endParaRPr lang="en-US" sz="1600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4519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51B002E-35F4-9743-82F0-2CE66323D191}"/>
              </a:ext>
            </a:extLst>
          </p:cNvPr>
          <p:cNvSpPr/>
          <p:nvPr/>
        </p:nvSpPr>
        <p:spPr>
          <a:xfrm>
            <a:off x="2318657" y="1273628"/>
            <a:ext cx="9742714" cy="7017306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Пример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ввода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: 15</a:t>
            </a: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</a:p>
          <a:p>
            <a:r>
              <a:rPr lang="en-US" dirty="0"/>
              <a:t>46 </a:t>
            </a:r>
          </a:p>
          <a:p>
            <a:r>
              <a:rPr lang="en-US" dirty="0"/>
              <a:t>23 </a:t>
            </a:r>
          </a:p>
          <a:p>
            <a:r>
              <a:rPr lang="en-US" dirty="0"/>
              <a:t>70 </a:t>
            </a:r>
          </a:p>
          <a:p>
            <a:r>
              <a:rPr lang="en-US" dirty="0"/>
              <a:t>35 </a:t>
            </a:r>
          </a:p>
          <a:p>
            <a:r>
              <a:rPr lang="en-US" dirty="0"/>
              <a:t>106 </a:t>
            </a:r>
          </a:p>
          <a:p>
            <a:r>
              <a:rPr lang="en-US" dirty="0"/>
              <a:t>53 </a:t>
            </a:r>
          </a:p>
          <a:p>
            <a:r>
              <a:rPr lang="en-US" dirty="0"/>
              <a:t>160 </a:t>
            </a:r>
          </a:p>
          <a:p>
            <a:r>
              <a:rPr lang="en-US" dirty="0"/>
              <a:t>80 </a:t>
            </a:r>
          </a:p>
          <a:p>
            <a:r>
              <a:rPr lang="en-US" dirty="0"/>
              <a:t>40 </a:t>
            </a:r>
          </a:p>
          <a:p>
            <a:r>
              <a:rPr lang="en-US" dirty="0"/>
              <a:t>20 </a:t>
            </a:r>
          </a:p>
          <a:p>
            <a:r>
              <a:rPr lang="en-US" dirty="0"/>
              <a:t>10 </a:t>
            </a:r>
          </a:p>
          <a:p>
            <a:r>
              <a:rPr lang="en-US" dirty="0"/>
              <a:t>5 </a:t>
            </a:r>
          </a:p>
          <a:p>
            <a:r>
              <a:rPr lang="en-US" dirty="0"/>
              <a:t>16 </a:t>
            </a:r>
          </a:p>
          <a:p>
            <a:r>
              <a:rPr lang="en-US" dirty="0"/>
              <a:t>8 </a:t>
            </a:r>
          </a:p>
          <a:p>
            <a:r>
              <a:rPr lang="en-US" dirty="0"/>
              <a:t>4 </a:t>
            </a:r>
          </a:p>
          <a:p>
            <a:r>
              <a:rPr lang="en-US" dirty="0"/>
              <a:t>2 </a:t>
            </a:r>
          </a:p>
          <a:p>
            <a:r>
              <a:rPr lang="en-US" dirty="0"/>
              <a:t>1 </a:t>
            </a:r>
          </a:p>
          <a:p>
            <a:r>
              <a:rPr lang="en-US" dirty="0"/>
              <a:t>steps = 17</a:t>
            </a: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Пример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ввода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: 16</a:t>
            </a: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</a:p>
          <a:p>
            <a:r>
              <a:rPr lang="en-US" dirty="0"/>
              <a:t>8 </a:t>
            </a:r>
          </a:p>
          <a:p>
            <a:r>
              <a:rPr lang="en-US" dirty="0"/>
              <a:t>4 </a:t>
            </a:r>
          </a:p>
          <a:p>
            <a:r>
              <a:rPr lang="en-US" dirty="0"/>
              <a:t>2 </a:t>
            </a:r>
          </a:p>
          <a:p>
            <a:r>
              <a:rPr lang="en-US" dirty="0"/>
              <a:t>1 </a:t>
            </a:r>
          </a:p>
          <a:p>
            <a:r>
              <a:rPr lang="en-US" dirty="0"/>
              <a:t>steps = 4</a:t>
            </a:r>
            <a:endParaRPr lang="en-TJ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A0EDF0-E676-CA4F-814C-9855D7FAC668}"/>
              </a:ext>
            </a:extLst>
          </p:cNvPr>
          <p:cNvSpPr txBox="1"/>
          <p:nvPr/>
        </p:nvSpPr>
        <p:spPr>
          <a:xfrm>
            <a:off x="1310425" y="549429"/>
            <a:ext cx="60981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Тестовые</a:t>
            </a:r>
            <a:r>
              <a:rPr lang="en-US" b="1" dirty="0">
                <a:solidFill>
                  <a:srgbClr val="264166"/>
                </a:solidFill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данные</a:t>
            </a:r>
            <a:endParaRPr lang="en-US" b="1" dirty="0">
              <a:solidFill>
                <a:srgbClr val="264166"/>
              </a:solidFill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7027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4552E-83C2-3242-BC78-DFEC1C797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J" dirty="0"/>
              <a:t>Break и Continue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336B1B-1527-0544-ADFC-EAB514590EB0}"/>
              </a:ext>
            </a:extLst>
          </p:cNvPr>
          <p:cNvSpPr/>
          <p:nvPr/>
        </p:nvSpPr>
        <p:spPr>
          <a:xfrm>
            <a:off x="1458685" y="1994807"/>
            <a:ext cx="10559144" cy="6186309"/>
          </a:xfrm>
          <a:prstGeom prst="rect">
            <a:avLst/>
          </a:prstGeom>
        </p:spPr>
        <p:txBody>
          <a:bodyPr wrap="square" numCol="2" spcCol="144000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#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пример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break</a:t>
            </a:r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print("The break instruction:")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in range(1, 6):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  if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== 3: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      break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  print("Inside the loop.",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print("Outside the loop.")</a:t>
            </a:r>
          </a:p>
          <a:p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#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пример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continue</a:t>
            </a:r>
          </a:p>
          <a:p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print("\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nThe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continue instruction:")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in range(1, 6):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  if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== 3: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      continue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  print("Inside the loop.",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print("Outside the loop.")</a:t>
            </a:r>
            <a:endParaRPr lang="en-US" dirty="0"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4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C6371-279F-E94D-BA9D-394FFD4BB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83771"/>
          </a:xfrm>
        </p:spPr>
        <p:txBody>
          <a:bodyPr>
            <a:normAutofit/>
          </a:bodyPr>
          <a:lstStyle/>
          <a:p>
            <a:r>
              <a:rPr lang="ru-RU" sz="5400" dirty="0"/>
              <a:t>А</a:t>
            </a:r>
            <a:r>
              <a:rPr lang="en-US" sz="5400" dirty="0" err="1"/>
              <a:t>лгоритмы</a:t>
            </a:r>
            <a:r>
              <a:rPr lang="en-US" sz="5400" dirty="0"/>
              <a:t> </a:t>
            </a:r>
            <a:r>
              <a:rPr lang="en-US" sz="5400" dirty="0" err="1"/>
              <a:t>и</a:t>
            </a:r>
            <a:r>
              <a:rPr lang="en-US" sz="5400" dirty="0"/>
              <a:t> </a:t>
            </a:r>
            <a:r>
              <a:rPr lang="en-US" sz="5400" dirty="0" err="1"/>
              <a:t>псевдокоды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B2F21-6845-1644-887E-A096D4478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45771"/>
            <a:ext cx="10428514" cy="230832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Представьте себе код, содержащий 199 условных операторов и двести вызовов функции </a:t>
            </a:r>
            <a:r>
              <a:rPr lang="en-US" dirty="0"/>
              <a:t>input().</a:t>
            </a:r>
          </a:p>
          <a:p>
            <a:pPr marL="0" indent="0">
              <a:buNone/>
            </a:pPr>
            <a:r>
              <a:rPr lang="ru-RU" dirty="0"/>
              <a:t>Мы пока проигнорируем требования синтаксиса </a:t>
            </a:r>
            <a:r>
              <a:rPr lang="en-US" dirty="0"/>
              <a:t>Python </a:t>
            </a:r>
            <a:r>
              <a:rPr lang="ru-RU" dirty="0"/>
              <a:t>и попытаемся проанализировать проблему, не думая о реальном программировании. Другими словами, мы попробуем написать алгоритм, и когда он нас устроит, мы его реализуем.</a:t>
            </a:r>
          </a:p>
          <a:p>
            <a:pPr marL="0" indent="0">
              <a:buNone/>
            </a:pPr>
            <a:r>
              <a:rPr lang="ru-RU" dirty="0"/>
              <a:t>В этом случае мы будем использовать нотацию, которая не является реальным языком программирования (она не может быть ни скомпилирована, ни выполнена), но формализована, лаконична и удобочитаема. 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Это называется </a:t>
            </a:r>
            <a:r>
              <a:rPr lang="ru-RU" b="1" dirty="0"/>
              <a:t>псевдокод</a:t>
            </a:r>
            <a:r>
              <a:rPr lang="ru-RU" dirty="0"/>
              <a:t>.</a:t>
            </a:r>
            <a:endParaRPr lang="en-TJ" dirty="0"/>
          </a:p>
          <a:p>
            <a:pPr marL="0" indent="0">
              <a:buNone/>
            </a:pPr>
            <a:endParaRPr lang="en-TJ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0313E4A-DFDA-4348-81F3-C789FDDAEB1E}"/>
              </a:ext>
            </a:extLst>
          </p:cNvPr>
          <p:cNvSpPr/>
          <p:nvPr/>
        </p:nvSpPr>
        <p:spPr>
          <a:xfrm>
            <a:off x="3537857" y="3930295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line 01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-999999999 </a:t>
            </a:r>
          </a:p>
          <a:p>
            <a:r>
              <a:rPr lang="en-US" dirty="0"/>
              <a:t>line 02 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number = int(input()) </a:t>
            </a:r>
          </a:p>
          <a:p>
            <a:r>
              <a:rPr lang="en-US" dirty="0"/>
              <a:t>line 03 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number == -1: </a:t>
            </a:r>
          </a:p>
          <a:p>
            <a:r>
              <a:rPr lang="en-US" dirty="0"/>
              <a:t>line 04 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</a:t>
            </a:r>
          </a:p>
          <a:p>
            <a:r>
              <a:rPr lang="en-US" dirty="0"/>
              <a:t>line 05 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exit() </a:t>
            </a:r>
          </a:p>
          <a:p>
            <a:r>
              <a:rPr lang="en-US" dirty="0"/>
              <a:t>line 06 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number &gt;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: </a:t>
            </a:r>
          </a:p>
          <a:p>
            <a:r>
              <a:rPr lang="en-US" dirty="0"/>
              <a:t>line 07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number </a:t>
            </a:r>
          </a:p>
          <a:p>
            <a:r>
              <a:rPr lang="en-US" dirty="0"/>
              <a:t>line 08 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go to line 02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5265472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907E5-C6C0-754F-8771-84216D08C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</a:t>
            </a:r>
            <a:r>
              <a:rPr lang="en-TJ" dirty="0"/>
              <a:t>ример Break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3D896AB-801F-234B-ADD3-6C2D5C0048E2}"/>
              </a:ext>
            </a:extLst>
          </p:cNvPr>
          <p:cNvSpPr/>
          <p:nvPr/>
        </p:nvSpPr>
        <p:spPr>
          <a:xfrm>
            <a:off x="1371600" y="2274838"/>
            <a:ext cx="976448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-99999999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counter = 0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while True: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number = int(input("Enter a number or type -1 to end program: ")) 	if number == -1: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</a:t>
            </a:r>
            <a:r>
              <a:rPr lang="en-US" dirty="0"/>
              <a:t>break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counter += 1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if number &gt;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number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counter != 0: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print("The largest number is",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else: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print("You haven't entered any number.")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8447432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03ABF-1958-5E4D-B212-408191D4A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</a:t>
            </a:r>
            <a:r>
              <a:rPr lang="en-TJ" dirty="0"/>
              <a:t>ример Continue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CCD7CE-B285-4C41-AB4D-9E8E7D809B61}"/>
              </a:ext>
            </a:extLst>
          </p:cNvPr>
          <p:cNvSpPr/>
          <p:nvPr/>
        </p:nvSpPr>
        <p:spPr>
          <a:xfrm>
            <a:off x="1371600" y="1845440"/>
            <a:ext cx="1073331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-99999999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counter = 0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number = int(input("Enter a number or type -1 to end program: "))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while number != -1: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if number == 0: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</a:t>
            </a:r>
            <a:r>
              <a:rPr lang="en-US" dirty="0"/>
              <a:t>continue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counter += 1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if number &gt;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: 				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number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number = int(input("Enter a number or type -1 to end program: "))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counter: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print("The largest number is",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else: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print("You haven't entered any number.")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7486338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BDD59-CE3F-DF48-AF9F-2DD3C9E20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</a:t>
            </a:r>
            <a:r>
              <a:rPr lang="en-TJ" dirty="0"/>
              <a:t>ценарий для лаб 5.5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31BD4-9233-264D-A1D3-82AC1E232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31483"/>
            <a:ext cx="9852338" cy="358140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Оператор </a:t>
            </a:r>
            <a:r>
              <a:rPr lang="en-US" dirty="0"/>
              <a:t>break </a:t>
            </a:r>
            <a:r>
              <a:rPr lang="ru-RU" dirty="0"/>
              <a:t>используется для выхода/завершения цикла.</a:t>
            </a:r>
          </a:p>
          <a:p>
            <a:pPr marL="0" indent="0">
              <a:buNone/>
            </a:pPr>
            <a:r>
              <a:rPr lang="ru-RU" dirty="0"/>
              <a:t>Разработайте программу, которая использует цикл </a:t>
            </a:r>
            <a:r>
              <a:rPr lang="en-US" dirty="0"/>
              <a:t>while </a:t>
            </a:r>
            <a:r>
              <a:rPr lang="ru-RU" dirty="0"/>
              <a:t>и постоянно просит пользователя ввести слово, если только пользователь не введет «</a:t>
            </a:r>
            <a:r>
              <a:rPr lang="en-US" dirty="0" err="1"/>
              <a:t>simsim</a:t>
            </a:r>
            <a:r>
              <a:rPr lang="en-US" dirty="0"/>
              <a:t>» </a:t>
            </a:r>
            <a:r>
              <a:rPr lang="ru-RU" dirty="0"/>
              <a:t>в качестве секретного слова выхода, и в этом случае появится сообщение «Вы успешно вышли из цикла». должно быть напечатано на экране, и цикл должен завершиться.</a:t>
            </a:r>
          </a:p>
          <a:p>
            <a:pPr marL="0" indent="0">
              <a:buNone/>
            </a:pPr>
            <a:r>
              <a:rPr lang="ru-RU" dirty="0"/>
              <a:t>Не печатайте ни одно из слов, введенных пользователем. Используйте концепцию условного выполнения и оператор </a:t>
            </a:r>
            <a:r>
              <a:rPr lang="en-US" dirty="0"/>
              <a:t>break.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0723510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75704-CE6A-384A-A529-60E4F209F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</a:t>
            </a:r>
            <a:r>
              <a:rPr lang="en-TJ" dirty="0"/>
              <a:t>ценарий для лаб 5.6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C4C624-31A0-BE4A-A340-7171CD6C3416}"/>
              </a:ext>
            </a:extLst>
          </p:cNvPr>
          <p:cNvSpPr/>
          <p:nvPr/>
        </p:nvSpPr>
        <p:spPr>
          <a:xfrm>
            <a:off x="1219200" y="1761875"/>
            <a:ext cx="1049382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Оператор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continue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используется для пропуска текущего блока и перехода к следующей итерации без выполнения операторов внутри цикла.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Его можно использовать как с циклами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while,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так и с циклами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for.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Ваша задача здесь очень особенная: вы должны создать пожиратель гласных! 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Напишите программу, которая использует: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цикл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for;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концепция условного выполнения (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if-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elif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-else)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оператор 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continue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Ваша программа должна: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попросить пользователя ввести слово;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используйте 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userWord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=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userWord.upper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() 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чтобы преобразовать введенное пользователем слово в верхний регистр; мы поговорим о так называемых строковых методах и методе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upper()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очень скоро — не волнуйтесь;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используйте условное выполнение и оператор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continue,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чтобы «съесть» следующие гласные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A, E, I, O, U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из введенного слова;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вывести на экран несъеденные буквы, каждую на отдельной строке.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Протестируйте свою программу с данными, которые мы вам предоставили.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6837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0931B80-F796-C345-8FC3-BF4E4E3521DB}"/>
              </a:ext>
            </a:extLst>
          </p:cNvPr>
          <p:cNvSpPr/>
          <p:nvPr/>
        </p:nvSpPr>
        <p:spPr>
          <a:xfrm>
            <a:off x="1404258" y="551880"/>
            <a:ext cx="10096576" cy="507831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Тестовые</a:t>
            </a:r>
            <a:r>
              <a:rPr lang="en-US" b="1" dirty="0">
                <a:solidFill>
                  <a:srgbClr val="264166"/>
                </a:solidFill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двнные</a:t>
            </a:r>
            <a:endParaRPr lang="en-US" b="1" dirty="0">
              <a:solidFill>
                <a:srgbClr val="264166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 Gregory</a:t>
            </a: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output: </a:t>
            </a:r>
          </a:p>
          <a:p>
            <a:r>
              <a:rPr lang="en-US" dirty="0"/>
              <a:t>G </a:t>
            </a:r>
          </a:p>
          <a:p>
            <a:r>
              <a:rPr lang="en-US" dirty="0"/>
              <a:t>R </a:t>
            </a:r>
          </a:p>
          <a:p>
            <a:r>
              <a:rPr lang="en-US" dirty="0"/>
              <a:t>G </a:t>
            </a:r>
          </a:p>
          <a:p>
            <a:r>
              <a:rPr lang="en-US" dirty="0"/>
              <a:t>R </a:t>
            </a:r>
          </a:p>
          <a:p>
            <a:r>
              <a:rPr lang="en-US" dirty="0"/>
              <a:t>Y</a:t>
            </a:r>
          </a:p>
          <a:p>
            <a:endParaRPr lang="en-US" dirty="0"/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 abstemious</a:t>
            </a: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 </a:t>
            </a:r>
          </a:p>
          <a:p>
            <a:r>
              <a:rPr lang="en-US" dirty="0"/>
              <a:t>B </a:t>
            </a:r>
          </a:p>
          <a:p>
            <a:r>
              <a:rPr lang="en-US" dirty="0"/>
              <a:t>S </a:t>
            </a:r>
          </a:p>
          <a:p>
            <a:r>
              <a:rPr lang="en-US" dirty="0"/>
              <a:t>T </a:t>
            </a:r>
          </a:p>
          <a:p>
            <a:r>
              <a:rPr lang="en-US" dirty="0"/>
              <a:t>M </a:t>
            </a:r>
          </a:p>
          <a:p>
            <a:r>
              <a:rPr lang="en-US" dirty="0"/>
              <a:t>S</a:t>
            </a:r>
          </a:p>
          <a:p>
            <a:endParaRPr lang="en-US" dirty="0"/>
          </a:p>
          <a:p>
            <a:endParaRPr lang="en-US" dirty="0"/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 IOUEA</a:t>
            </a: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 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4504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F7923-3933-5E40-8590-DF491E96B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476" y="685800"/>
            <a:ext cx="9601200" cy="783771"/>
          </a:xfrm>
        </p:spPr>
        <p:txBody>
          <a:bodyPr/>
          <a:lstStyle/>
          <a:p>
            <a:r>
              <a:rPr lang="ru-RU" dirty="0"/>
              <a:t>С</a:t>
            </a:r>
            <a:r>
              <a:rPr lang="en-TJ" dirty="0"/>
              <a:t>ценарий для лаб 5.7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02FE75-E4FE-404A-842E-34AE5B873A82}"/>
              </a:ext>
            </a:extLst>
          </p:cNvPr>
          <p:cNvSpPr/>
          <p:nvPr/>
        </p:nvSpPr>
        <p:spPr>
          <a:xfrm>
            <a:off x="959476" y="1469571"/>
            <a:ext cx="1101481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Ваша задача здесь еще более особенная, чем раньше: вы должны изменить дизайн (уродливого) пожирателя гласных из предыдущей лаборатории (5.6) и создать улучшенный (красивый) пожиратель гласных! Напишите программу, которая использует: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цикл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for;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концепция условного выполнения (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if-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elif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-else)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оператор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continue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Ваша программа должна: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попросить пользователя ввести слово;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используйте 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userWord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=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userWord.upper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() 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чтобы преобразовать введенное пользователем слово в верхний регистр; мы поговорим о так называемых строковых методах и методе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upper()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очень скоро — не волнуйтесь;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используйте условное выполнение и оператор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continue,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чтобы «съесть» следующие гласные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A, E, I, O, U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из введенного слова;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назначьте несъеденные буквы переменной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wordWithoutVovels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 выведите переменную на экран.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Вам нужно создать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wordWithoutVovels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 присвоить ему пустую строку. Используйте операцию конкатенации, чтобы попросить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Python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объединить выбранные буквы в более длинную строку во время последующих циклов и присвоить ее переменной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wordWithoutVovels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Протестируйте свою программу с данными, которые мы вам предоставили.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5191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DCDA59-890A-FD41-9AA6-085B4E071AD2}"/>
              </a:ext>
            </a:extLst>
          </p:cNvPr>
          <p:cNvSpPr/>
          <p:nvPr/>
        </p:nvSpPr>
        <p:spPr>
          <a:xfrm>
            <a:off x="1502229" y="566678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264166"/>
                </a:solidFill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Тестовые</a:t>
            </a:r>
            <a:r>
              <a:rPr lang="en-US" b="1" dirty="0">
                <a:solidFill>
                  <a:srgbClr val="264166"/>
                </a:solidFill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данные</a:t>
            </a:r>
            <a:endParaRPr lang="en-US" b="1" dirty="0">
              <a:solidFill>
                <a:srgbClr val="264166"/>
              </a:solidFill>
              <a:latin typeface="Open Sans" panose="020B0606030504020204" pitchFamily="34" charset="0"/>
            </a:endParaRPr>
          </a:p>
          <a:p>
            <a:endParaRPr lang="en-US" b="1" dirty="0">
              <a:solidFill>
                <a:srgbClr val="264166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 Gregory</a:t>
            </a: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 </a:t>
            </a:r>
            <a:r>
              <a:rPr lang="en-US" dirty="0"/>
              <a:t>GRGRY</a:t>
            </a: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 abstemious</a:t>
            </a: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 </a:t>
            </a:r>
            <a:r>
              <a:rPr lang="en-US" dirty="0"/>
              <a:t>BSTMS</a:t>
            </a: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 IOUEA</a:t>
            </a: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 </a:t>
            </a:r>
          </a:p>
          <a:p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9374964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20837-4EA5-0644-AF08-DD6460BFE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40229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К</a:t>
            </a:r>
            <a:r>
              <a:rPr lang="ru-RU" b="1" dirty="0" err="1"/>
              <a:t>лючевые</a:t>
            </a:r>
            <a:r>
              <a:rPr lang="ru-RU" b="1" dirty="0"/>
              <a:t> выводы</a:t>
            </a:r>
            <a:br>
              <a:rPr lang="en-US" b="1" dirty="0"/>
            </a:br>
            <a:br>
              <a:rPr lang="en-US" b="1" dirty="0"/>
            </a:b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A1B3BC-91E1-D440-B66F-8246BD35806C}"/>
              </a:ext>
            </a:extLst>
          </p:cNvPr>
          <p:cNvSpPr/>
          <p:nvPr/>
        </p:nvSpPr>
        <p:spPr>
          <a:xfrm>
            <a:off x="1371599" y="1426029"/>
            <a:ext cx="1053737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Python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существуют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два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типа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циклов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 while and for:</a:t>
            </a: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цикл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while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выполняет 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инструкции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или набор 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инструкций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, пока заданное логическое условие истинно, например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.: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49631A-8E8E-8D49-9CD1-9DF8351482C5}"/>
              </a:ext>
            </a:extLst>
          </p:cNvPr>
          <p:cNvSpPr/>
          <p:nvPr/>
        </p:nvSpPr>
        <p:spPr>
          <a:xfrm>
            <a:off x="1676399" y="2777812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# Example 1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while True: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print("Stuck in an infinite loop.")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# Example 2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counter = 5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while counter &gt; 2: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print(counter)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counter -= 1</a:t>
            </a:r>
          </a:p>
        </p:txBody>
      </p:sp>
    </p:spTree>
    <p:extLst>
      <p:ext uri="{BB962C8B-B14F-4D97-AF65-F5344CB8AC3E}">
        <p14:creationId xmlns:p14="http://schemas.microsoft.com/office/powerpoint/2010/main" val="19915587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B81D038-5D14-9D40-8250-19143DAAE38B}"/>
              </a:ext>
            </a:extLst>
          </p:cNvPr>
          <p:cNvSpPr/>
          <p:nvPr/>
        </p:nvSpPr>
        <p:spPr>
          <a:xfrm>
            <a:off x="1491341" y="231339"/>
            <a:ext cx="1051560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цикл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for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многократно выполняет набор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инструкций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; он используется для перебора последовательности (например, списка, словаря, кортежа или набора - вы скоро узнаете о них) или других итерируемых объектов (например, строк). Вы можете использовать цикл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for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для перебора последовательности чисел с помощью встроенной функции 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range()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. Посмотрите на примеры ниже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8280A8-14FA-5B4F-8440-46A7AA8DC871}"/>
              </a:ext>
            </a:extLst>
          </p:cNvPr>
          <p:cNvSpPr/>
          <p:nvPr/>
        </p:nvSpPr>
        <p:spPr>
          <a:xfrm>
            <a:off x="1817915" y="1976735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# Example 1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word = "Python"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letter in word: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print(letter, end="*")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# Example 2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 range(1, 10):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if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% 2 == 0: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090531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91D65F-7712-1D48-A935-112B91864F78}"/>
              </a:ext>
            </a:extLst>
          </p:cNvPr>
          <p:cNvSpPr/>
          <p:nvPr/>
        </p:nvSpPr>
        <p:spPr>
          <a:xfrm>
            <a:off x="1175656" y="496278"/>
            <a:ext cx="106244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2.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можете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использовать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операторы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 break 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 continue, 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чтобы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изменить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ход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цыкла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Используем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break 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чтобы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выйти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из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цыкла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например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F26F59-6A67-E048-AC0D-2CE80458D519}"/>
              </a:ext>
            </a:extLst>
          </p:cNvPr>
          <p:cNvSpPr/>
          <p:nvPr/>
        </p:nvSpPr>
        <p:spPr>
          <a:xfrm>
            <a:off x="1905000" y="1756259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text = ”University of Central Asia"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letter in text: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if letter == ”A":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break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print(letter, end="")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6F5952-7FBE-6540-9BB2-AE3E7F3E09C0}"/>
              </a:ext>
            </a:extLst>
          </p:cNvPr>
          <p:cNvSpPr/>
          <p:nvPr/>
        </p:nvSpPr>
        <p:spPr>
          <a:xfrm>
            <a:off x="1175655" y="3570238"/>
            <a:ext cx="106244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Используем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. Continue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чтобы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пропустить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текущую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итерацию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продолжить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со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следующей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например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642860-5D08-C548-83A5-B1B62F9F37DE}"/>
              </a:ext>
            </a:extLst>
          </p:cNvPr>
          <p:cNvSpPr/>
          <p:nvPr/>
        </p:nvSpPr>
        <p:spPr>
          <a:xfrm>
            <a:off x="1992086" y="4276221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text =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pyxpyxpyx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letter in text: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if letter == "x":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continue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print(letter, end="")</a:t>
            </a:r>
          </a:p>
        </p:txBody>
      </p:sp>
    </p:spTree>
    <p:extLst>
      <p:ext uri="{BB962C8B-B14F-4D97-AF65-F5344CB8AC3E}">
        <p14:creationId xmlns:p14="http://schemas.microsoft.com/office/powerpoint/2010/main" val="4027803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2E0F5-0223-274E-ABED-4F2FC65C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62000"/>
          </a:xfrm>
        </p:spPr>
        <p:txBody>
          <a:bodyPr/>
          <a:lstStyle/>
          <a:p>
            <a:r>
              <a:rPr lang="en-US" dirty="0" err="1"/>
              <a:t>Функция</a:t>
            </a:r>
            <a:r>
              <a:rPr lang="en-US" dirty="0"/>
              <a:t> max()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E2EA0-0D6D-8E4A-8F99-E1883423C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75324"/>
            <a:ext cx="9601200" cy="104502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/>
              <a:t>Мы</a:t>
            </a:r>
            <a:r>
              <a:rPr lang="en-US" dirty="0"/>
              <a:t> </a:t>
            </a:r>
            <a:r>
              <a:rPr lang="en-US" dirty="0" err="1"/>
              <a:t>уже</a:t>
            </a:r>
            <a:r>
              <a:rPr lang="en-US" dirty="0"/>
              <a:t> </a:t>
            </a:r>
            <a:r>
              <a:rPr lang="en-US" dirty="0" err="1"/>
              <a:t>знаем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Python </a:t>
            </a:r>
            <a:r>
              <a:rPr lang="ru-RU" dirty="0"/>
              <a:t>часто поставляется с множеством встроенных функций, которые сделают всю работу за вас. Например, чтобы найти наибольшее число, вы можете использовать встроенную функцию </a:t>
            </a:r>
            <a:r>
              <a:rPr lang="en-US" dirty="0"/>
              <a:t>Python, </a:t>
            </a:r>
            <a:r>
              <a:rPr lang="ru-RU" dirty="0"/>
              <a:t>которая называется </a:t>
            </a:r>
            <a:r>
              <a:rPr lang="en-US" dirty="0"/>
              <a:t>max(). </a:t>
            </a:r>
            <a:r>
              <a:rPr lang="ru-RU" dirty="0"/>
              <a:t>Вы можете использовать его с несколькими аргументами. Проанализируйте приведенный ниже код: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C94C9B-E9A6-E944-A07D-5698460BE4EA}"/>
              </a:ext>
            </a:extLst>
          </p:cNvPr>
          <p:cNvSpPr/>
          <p:nvPr/>
        </p:nvSpPr>
        <p:spPr>
          <a:xfrm>
            <a:off x="1785257" y="2553628"/>
            <a:ext cx="9601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#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считывает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три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числа</a:t>
            </a:r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number1 = int(input("Enter the first number: "))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number2 = int(input("Enter the second number: "))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number3 = int(input("Enter the third number: ")) </a:t>
            </a:r>
          </a:p>
          <a:p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#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нахолит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большое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среди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трех</a:t>
            </a:r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#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и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присваевает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переменной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</a:p>
          <a:p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</a:t>
            </a:r>
            <a:r>
              <a:rPr lang="en-US" dirty="0"/>
              <a:t>max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(number1, number2, number3) </a:t>
            </a:r>
          </a:p>
          <a:p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#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печатает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результат</a:t>
            </a:r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print("The largest number is:",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6362021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F53DA21-41D5-9346-9766-D6FB117E16CB}"/>
              </a:ext>
            </a:extLst>
          </p:cNvPr>
          <p:cNvSpPr/>
          <p:nvPr/>
        </p:nvSpPr>
        <p:spPr>
          <a:xfrm>
            <a:off x="1230085" y="447211"/>
            <a:ext cx="1048294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3.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Функция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range 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генерирует последовательность чисел. Он принимает целые числа и возвращает объекты диапазона. Синтаксис функции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range 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выглядит следующим образом: диапазон (начало, остановка, шаг), где: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start -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необязательный параметр, определяющий начальный номер последовательности (по умолчанию 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stop -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необязательный параметр, определяющий конец сгенерированной последовательности (не включается),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step -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необязательный параметр, определяющий 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шаг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 между числами в последовательности (по умолчанию 1).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Пример кода: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863672-161F-534C-8B5C-DBFF8C645F82}"/>
              </a:ext>
            </a:extLst>
          </p:cNvPr>
          <p:cNvSpPr/>
          <p:nvPr/>
        </p:nvSpPr>
        <p:spPr>
          <a:xfrm>
            <a:off x="2002971" y="3544277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 range(3):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, end=" ")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# outputs: 0 1 2 </a:t>
            </a:r>
          </a:p>
          <a:p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 range(6, 1, -2):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, end=" ")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# outputs: 6, 4, 2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7096649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D71EB-F0DD-AC42-954E-D670EFFBD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94657"/>
          </a:xfrm>
        </p:spPr>
        <p:txBody>
          <a:bodyPr/>
          <a:lstStyle/>
          <a:p>
            <a:r>
              <a:rPr lang="en-TJ" dirty="0"/>
              <a:t>Проверочная работа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51BBA6-6382-2849-8456-FA891324062A}"/>
              </a:ext>
            </a:extLst>
          </p:cNvPr>
          <p:cNvSpPr/>
          <p:nvPr/>
        </p:nvSpPr>
        <p:spPr>
          <a:xfrm>
            <a:off x="1371600" y="1563077"/>
            <a:ext cx="105264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Задание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1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Создать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цикл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for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который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считает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от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0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до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10,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выводит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на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экран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все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нечетные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цыфры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.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Используйте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для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этого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следующий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скелет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кода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3C0B75-DB96-9848-A6E1-02D53195406B}"/>
              </a:ext>
            </a:extLst>
          </p:cNvPr>
          <p:cNvSpPr/>
          <p:nvPr/>
        </p:nvSpPr>
        <p:spPr>
          <a:xfrm>
            <a:off x="1371600" y="2569027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 range(1, 11):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# line of code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# line of code</a:t>
            </a:r>
            <a:endParaRPr lang="en-TJ" dirty="0"/>
          </a:p>
        </p:txBody>
      </p:sp>
      <p:sp>
        <p:nvSpPr>
          <p:cNvPr id="6" name="Rectangle 5">
            <a:hlinkClick r:id="" action="ppaction://noaction" highlightClick="1"/>
            <a:hlinkHover r:id="" action="ppaction://hlinkshowjump?jump=nextslide"/>
            <a:extLst>
              <a:ext uri="{FF2B5EF4-FFF2-40B4-BE49-F238E27FC236}">
                <a16:creationId xmlns:a16="http://schemas.microsoft.com/office/drawing/2014/main" id="{EB9FD2AB-6B48-1A42-BB00-E6FB24268091}"/>
              </a:ext>
            </a:extLst>
          </p:cNvPr>
          <p:cNvSpPr/>
          <p:nvPr/>
        </p:nvSpPr>
        <p:spPr>
          <a:xfrm>
            <a:off x="1371600" y="4520977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Courier New" panose="02070309020205020404" pitchFamily="49" charset="0"/>
              </a:rPr>
              <a:t>for </a:t>
            </a:r>
            <a:r>
              <a:rPr lang="en-US" dirty="0" err="1">
                <a:latin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</a:rPr>
              <a:t> in range(0, 11): </a:t>
            </a:r>
          </a:p>
          <a:p>
            <a:r>
              <a:rPr lang="en-US" dirty="0">
                <a:latin typeface="Courier New" panose="02070309020205020404" pitchFamily="49" charset="0"/>
              </a:rPr>
              <a:t>	if </a:t>
            </a:r>
            <a:r>
              <a:rPr lang="en-US" dirty="0" err="1">
                <a:latin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</a:rPr>
              <a:t> % 2 != 0: </a:t>
            </a:r>
          </a:p>
          <a:p>
            <a:r>
              <a:rPr lang="en-US" dirty="0">
                <a:latin typeface="Courier New" panose="02070309020205020404" pitchFamily="49" charset="0"/>
              </a:rPr>
              <a:t>		print(</a:t>
            </a:r>
            <a:r>
              <a:rPr lang="en-US" dirty="0" err="1">
                <a:latin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</a:rPr>
              <a:t>)</a:t>
            </a:r>
            <a:endParaRPr lang="en-TJ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9B5B0B-A9BF-7848-9FD0-4572A52978A8}"/>
              </a:ext>
            </a:extLst>
          </p:cNvPr>
          <p:cNvSpPr txBox="1"/>
          <p:nvPr/>
        </p:nvSpPr>
        <p:spPr>
          <a:xfrm>
            <a:off x="1371600" y="4151645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J" dirty="0"/>
              <a:t> Пример решения:</a:t>
            </a:r>
          </a:p>
        </p:txBody>
      </p:sp>
    </p:spTree>
    <p:extLst>
      <p:ext uri="{BB962C8B-B14F-4D97-AF65-F5344CB8AC3E}">
        <p14:creationId xmlns:p14="http://schemas.microsoft.com/office/powerpoint/2010/main" val="2387476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12A5106-4A64-964F-8886-FE3FB79B2017}"/>
              </a:ext>
            </a:extLst>
          </p:cNvPr>
          <p:cNvSpPr/>
          <p:nvPr/>
        </p:nvSpPr>
        <p:spPr>
          <a:xfrm>
            <a:off x="1371599" y="528935"/>
            <a:ext cx="1063134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Задание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2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Создать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цикл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while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который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считает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от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1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до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10,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выводит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на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экран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все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нечетные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цыфры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.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Используйте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для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этого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следующий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скелет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кода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: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B4609A-E6DE-A74B-ADE0-9049A3FDF1F4}"/>
              </a:ext>
            </a:extLst>
          </p:cNvPr>
          <p:cNvSpPr/>
          <p:nvPr/>
        </p:nvSpPr>
        <p:spPr>
          <a:xfrm>
            <a:off x="1371599" y="1659000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x = 1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while x &lt; 11: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# line of code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# line of code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# line of code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0128E2-0503-8145-A4B2-6FF027D201D5}"/>
              </a:ext>
            </a:extLst>
          </p:cNvPr>
          <p:cNvSpPr/>
          <p:nvPr/>
        </p:nvSpPr>
        <p:spPr>
          <a:xfrm>
            <a:off x="1371599" y="4875834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x = 1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while x &lt; 11: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if x % 2 != 0: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print(x)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x += 1</a:t>
            </a:r>
            <a:endParaRPr lang="en-TJ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D0CDDC-80DC-B746-A485-DB46C33CE3C8}"/>
              </a:ext>
            </a:extLst>
          </p:cNvPr>
          <p:cNvSpPr txBox="1"/>
          <p:nvPr/>
        </p:nvSpPr>
        <p:spPr>
          <a:xfrm>
            <a:off x="1371599" y="4383139"/>
            <a:ext cx="1999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J" dirty="0"/>
              <a:t>Пример решения:</a:t>
            </a:r>
          </a:p>
        </p:txBody>
      </p:sp>
    </p:spTree>
    <p:extLst>
      <p:ext uri="{BB962C8B-B14F-4D97-AF65-F5344CB8AC3E}">
        <p14:creationId xmlns:p14="http://schemas.microsoft.com/office/powerpoint/2010/main" val="40312649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39F99E9-17E2-DB46-9259-CF931C4F58D9}"/>
              </a:ext>
            </a:extLst>
          </p:cNvPr>
          <p:cNvSpPr/>
          <p:nvPr/>
        </p:nvSpPr>
        <p:spPr>
          <a:xfrm>
            <a:off x="1323371" y="294773"/>
            <a:ext cx="1048280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Задание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3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Создайте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программу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используя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цикл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for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оператор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break .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Программа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должна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перебрать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строку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электронной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почтой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посимвольно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.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Цыкл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должен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завершиться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когда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встретится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символ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 @ ,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вывести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на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экрат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те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символы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которые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предшествовали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символу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@.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Используйте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для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этого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следующий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скелет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кода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: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FB7B6A-0FE6-374A-A49F-E7BA2ED3B8A3}"/>
              </a:ext>
            </a:extLst>
          </p:cNvPr>
          <p:cNvSpPr/>
          <p:nvPr/>
        </p:nvSpPr>
        <p:spPr>
          <a:xfrm>
            <a:off x="1323371" y="1832620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ch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john.smith@ucenralasia.org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if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ch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== "@":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# line of code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# line of code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1F6101-E1A7-234B-9283-9D9B95DE0FEF}"/>
              </a:ext>
            </a:extLst>
          </p:cNvPr>
          <p:cNvSpPr/>
          <p:nvPr/>
        </p:nvSpPr>
        <p:spPr>
          <a:xfrm>
            <a:off x="1323371" y="4668417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ch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john.smith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@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ucenralasia.org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": 	if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ch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== "@":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break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ch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, end="")</a:t>
            </a:r>
            <a:endParaRPr lang="en-TJ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16ED40-B3AA-414F-AEF4-C80F14504775}"/>
              </a:ext>
            </a:extLst>
          </p:cNvPr>
          <p:cNvSpPr txBox="1"/>
          <p:nvPr/>
        </p:nvSpPr>
        <p:spPr>
          <a:xfrm>
            <a:off x="1417897" y="4140071"/>
            <a:ext cx="1999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J" dirty="0"/>
              <a:t>Пример решения:</a:t>
            </a:r>
          </a:p>
        </p:txBody>
      </p:sp>
    </p:spTree>
    <p:extLst>
      <p:ext uri="{BB962C8B-B14F-4D97-AF65-F5344CB8AC3E}">
        <p14:creationId xmlns:p14="http://schemas.microsoft.com/office/powerpoint/2010/main" val="25536862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04AE289-45D2-BA40-87CF-DF49020F9F1D}"/>
              </a:ext>
            </a:extLst>
          </p:cNvPr>
          <p:cNvSpPr/>
          <p:nvPr/>
        </p:nvSpPr>
        <p:spPr>
          <a:xfrm>
            <a:off x="1415970" y="340675"/>
            <a:ext cx="105754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Задание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4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Создайте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программу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используя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цикл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for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оператор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continue.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Прграмма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должна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перебрать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строку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цифрами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заменить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цифру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0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на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х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вывести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на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экран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новую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строку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.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Используйте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для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этого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следующий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скелет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кода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3E8ADA-DFE9-6B40-BE04-DF7B5212BDE8}"/>
              </a:ext>
            </a:extLst>
          </p:cNvPr>
          <p:cNvSpPr/>
          <p:nvPr/>
        </p:nvSpPr>
        <p:spPr>
          <a:xfrm>
            <a:off x="1415970" y="1763568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digit in "0165031806510":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if digit == "0":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# line of code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# line of code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# line of code</a:t>
            </a:r>
            <a:endParaRPr lang="en-TJ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39801B-92F6-CF46-A603-CDB5FC65F436}"/>
              </a:ext>
            </a:extLst>
          </p:cNvPr>
          <p:cNvSpPr txBox="1"/>
          <p:nvPr/>
        </p:nvSpPr>
        <p:spPr>
          <a:xfrm>
            <a:off x="1498920" y="4047473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J" dirty="0"/>
              <a:t>Пример решения 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C5308A-72F9-EB40-9001-B46C1CE08871}"/>
              </a:ext>
            </a:extLst>
          </p:cNvPr>
          <p:cNvSpPr/>
          <p:nvPr/>
        </p:nvSpPr>
        <p:spPr>
          <a:xfrm>
            <a:off x="1415970" y="4577829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digit in "0165031806510":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if digit == "0":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print("x", end="")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continue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print(digit, end="")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2697621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6F72AD0-8A18-C645-912A-3CF192C7C137}"/>
              </a:ext>
            </a:extLst>
          </p:cNvPr>
          <p:cNvSpPr/>
          <p:nvPr/>
        </p:nvSpPr>
        <p:spPr>
          <a:xfrm>
            <a:off x="1589590" y="65200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Задание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5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Какой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будет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у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следующего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отрывка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кода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?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FB5CEE-1124-5745-9E78-22F3899BD35C}"/>
              </a:ext>
            </a:extLst>
          </p:cNvPr>
          <p:cNvSpPr/>
          <p:nvPr/>
        </p:nvSpPr>
        <p:spPr>
          <a:xfrm>
            <a:off x="1589590" y="1693327"/>
            <a:ext cx="36311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 range(0, 6, 3):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650110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4450F-3FF1-DB42-ABCC-FE8A6DEA5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690" y="996043"/>
            <a:ext cx="11593286" cy="75111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Зацикливание кода с помощью </a:t>
            </a:r>
            <a:r>
              <a:rPr lang="en-US" b="1" dirty="0"/>
              <a:t>while</a:t>
            </a:r>
            <a:br>
              <a:rPr lang="en-US" b="1" dirty="0"/>
            </a:b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AFA7692-EBEA-4F4B-852D-385513DF4A77}"/>
              </a:ext>
            </a:extLst>
          </p:cNvPr>
          <p:cNvSpPr/>
          <p:nvPr/>
        </p:nvSpPr>
        <p:spPr>
          <a:xfrm>
            <a:off x="1208313" y="1990986"/>
            <a:ext cx="355257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while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усдлвное_выражение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инструкция</a:t>
            </a:r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инструкции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4C4B92-2BFE-C148-82F5-B07204E97F37}"/>
              </a:ext>
            </a:extLst>
          </p:cNvPr>
          <p:cNvSpPr/>
          <p:nvPr/>
        </p:nvSpPr>
        <p:spPr>
          <a:xfrm>
            <a:off x="1208313" y="3158146"/>
            <a:ext cx="1029788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Сейчас важно помнить, что: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если вы хотите выполнить более одного оператора в одном цикле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while,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вы должны (как и в случае с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if)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сделать одинаковый отступ для всех инструкций;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инструкция или набор инструкций, выполняемых внутри цикла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while,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называется телом цикла;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если условие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False (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равно нулю) уже при первой проверке, тело не выполняется ни разу (обратите внимание на аналогию с отсутствием необходимости что-либо делать, если делать нечего);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тело должно иметь возможность изменять значение условия, потому что, если условие имеет значение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True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 начале, тело может работать непрерывно до бесконечности — обратите внимание, что выполнение какого-либо действия обычно уменьшает количество действий, которые нужно сделать).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EACE9B-0BFE-594B-B0C0-DD9CB4EFE593}"/>
              </a:ext>
            </a:extLst>
          </p:cNvPr>
          <p:cNvSpPr txBox="1"/>
          <p:nvPr/>
        </p:nvSpPr>
        <p:spPr>
          <a:xfrm>
            <a:off x="1089932" y="1499739"/>
            <a:ext cx="60987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Когда</a:t>
            </a:r>
            <a:r>
              <a:rPr lang="en-US" i="1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i="1" dirty="0" err="1">
                <a:solidFill>
                  <a:srgbClr val="222222"/>
                </a:solidFill>
                <a:latin typeface="Open Sans" panose="020B0606030504020204" pitchFamily="34" charset="0"/>
              </a:rPr>
              <a:t>есть</a:t>
            </a:r>
            <a:r>
              <a:rPr lang="en-US" i="1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i="1" dirty="0" err="1">
                <a:solidFill>
                  <a:srgbClr val="222222"/>
                </a:solidFill>
                <a:latin typeface="Open Sans" panose="020B0606030504020204" pitchFamily="34" charset="0"/>
              </a:rPr>
              <a:t>что</a:t>
            </a:r>
            <a:r>
              <a:rPr lang="en-US" i="1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i="1" dirty="0" err="1">
                <a:solidFill>
                  <a:srgbClr val="222222"/>
                </a:solidFill>
                <a:latin typeface="Open Sans" panose="020B0606030504020204" pitchFamily="34" charset="0"/>
              </a:rPr>
              <a:t>делать</a:t>
            </a:r>
            <a:r>
              <a:rPr lang="en-US" i="1" dirty="0">
                <a:solidFill>
                  <a:srgbClr val="222222"/>
                </a:solidFill>
                <a:latin typeface="Open Sans" panose="020B0606030504020204" pitchFamily="34" charset="0"/>
              </a:rPr>
              <a:t>, </a:t>
            </a:r>
            <a:r>
              <a:rPr lang="en-US" i="1" dirty="0" err="1">
                <a:solidFill>
                  <a:srgbClr val="222222"/>
                </a:solidFill>
                <a:latin typeface="Open Sans" panose="020B0606030504020204" pitchFamily="34" charset="0"/>
              </a:rPr>
              <a:t>делай</a:t>
            </a:r>
            <a:r>
              <a:rPr lang="en-US" i="1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i="1" dirty="0" err="1">
                <a:solidFill>
                  <a:srgbClr val="222222"/>
                </a:solidFill>
                <a:latin typeface="Open Sans" panose="020B0606030504020204" pitchFamily="34" charset="0"/>
              </a:rPr>
              <a:t>это</a:t>
            </a:r>
            <a:endParaRPr lang="en-TJ" i="1" dirty="0">
              <a:solidFill>
                <a:srgbClr val="222222"/>
              </a:solidFill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654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2793D-A2C1-5B45-BC66-8926523F7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075073"/>
            <a:ext cx="9720072" cy="525127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Бесконечный</a:t>
            </a:r>
            <a:r>
              <a:rPr lang="en-US" b="1" dirty="0"/>
              <a:t> </a:t>
            </a:r>
            <a:r>
              <a:rPr lang="en-US" b="1" dirty="0" err="1"/>
              <a:t>цикл</a:t>
            </a:r>
            <a:br>
              <a:rPr lang="en-US" b="1" dirty="0"/>
            </a:b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4B356-772F-3641-8452-87C86FB53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600200"/>
            <a:ext cx="9948672" cy="49638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900" dirty="0">
                <a:solidFill>
                  <a:srgbClr val="222222"/>
                </a:solidFill>
                <a:latin typeface="Open Sans" panose="020B0606030504020204" pitchFamily="34" charset="0"/>
              </a:rPr>
              <a:t>Бесконечный цикл, также называемый бесконечным циклом, представляет собой последовательность инструкций в программе, которые повторяются бесконечно (зацикливаются бесконечно).</a:t>
            </a:r>
          </a:p>
          <a:p>
            <a:pPr marL="0" indent="0">
              <a:buNone/>
            </a:pPr>
            <a:r>
              <a:rPr lang="ru-RU" sz="1900" dirty="0">
                <a:solidFill>
                  <a:srgbClr val="222222"/>
                </a:solidFill>
                <a:latin typeface="Open Sans" panose="020B0606030504020204" pitchFamily="34" charset="0"/>
              </a:rPr>
              <a:t>Вот пример цикла, который не может завершить свое выполнение:</a:t>
            </a:r>
            <a:endParaRPr lang="en-TJ" sz="1900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333333"/>
                </a:solidFill>
                <a:latin typeface="Courier New" panose="02070309020205020404" pitchFamily="49" charset="0"/>
              </a:rPr>
              <a:t>while True: </a:t>
            </a:r>
          </a:p>
          <a:p>
            <a:pPr marL="0" indent="0">
              <a:buNone/>
            </a:pPr>
            <a:r>
              <a:rPr lang="en-US" sz="1900" dirty="0">
                <a:solidFill>
                  <a:srgbClr val="333333"/>
                </a:solidFill>
                <a:latin typeface="Courier New" panose="02070309020205020404" pitchFamily="49" charset="0"/>
              </a:rPr>
              <a:t>	print("I'm stuck inside a loop.")</a:t>
            </a:r>
          </a:p>
          <a:p>
            <a:pPr marL="0" indent="0" defTabSz="457200">
              <a:buNone/>
            </a:pPr>
            <a:br>
              <a:rPr lang="en-US" dirty="0"/>
            </a:br>
            <a:r>
              <a:rPr lang="en-US" sz="1900" dirty="0" err="1">
                <a:solidFill>
                  <a:srgbClr val="222222"/>
                </a:solidFill>
                <a:latin typeface="Open Sans" panose="020B0606030504020204" pitchFamily="34" charset="0"/>
              </a:rPr>
              <a:t>Этот</a:t>
            </a:r>
            <a:r>
              <a:rPr lang="en-US" sz="19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900" dirty="0" err="1">
                <a:solidFill>
                  <a:srgbClr val="222222"/>
                </a:solidFill>
                <a:latin typeface="Open Sans" panose="020B0606030504020204" pitchFamily="34" charset="0"/>
              </a:rPr>
              <a:t>цикл</a:t>
            </a:r>
            <a:r>
              <a:rPr lang="en-US" sz="19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900" dirty="0" err="1">
                <a:solidFill>
                  <a:srgbClr val="222222"/>
                </a:solidFill>
                <a:latin typeface="Open Sans" panose="020B0606030504020204" pitchFamily="34" charset="0"/>
              </a:rPr>
              <a:t>будет</a:t>
            </a:r>
            <a:r>
              <a:rPr lang="en-US" sz="19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900" dirty="0" err="1">
                <a:solidFill>
                  <a:srgbClr val="222222"/>
                </a:solidFill>
                <a:latin typeface="Open Sans" panose="020B0606030504020204" pitchFamily="34" charset="0"/>
              </a:rPr>
              <a:t>бесконечно</a:t>
            </a:r>
            <a:r>
              <a:rPr lang="en-US" sz="19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sz="1900" dirty="0" err="1">
                <a:solidFill>
                  <a:srgbClr val="222222"/>
                </a:solidFill>
                <a:latin typeface="Open Sans" panose="020B0606030504020204" pitchFamily="34" charset="0"/>
              </a:rPr>
              <a:t>печатать</a:t>
            </a:r>
            <a:r>
              <a:rPr lang="en-US" sz="1900" dirty="0">
                <a:solidFill>
                  <a:srgbClr val="222222"/>
                </a:solidFill>
                <a:latin typeface="Open Sans" panose="020B0606030504020204" pitchFamily="34" charset="0"/>
              </a:rPr>
              <a:t> print "I'm stuck inside a loop." </a:t>
            </a:r>
          </a:p>
          <a:p>
            <a:pPr marL="0" indent="0" defTabSz="457200">
              <a:buNone/>
            </a:pPr>
            <a:r>
              <a:rPr lang="ru-RU" sz="1900" dirty="0">
                <a:solidFill>
                  <a:srgbClr val="222222"/>
                </a:solidFill>
                <a:latin typeface="Open Sans" panose="020B0606030504020204" pitchFamily="34" charset="0"/>
              </a:rPr>
              <a:t>Если вы хотите получить лучший опыт обучения, увидев, как ведет себя бесконечный цикл, запустите </a:t>
            </a:r>
            <a:r>
              <a:rPr lang="en-US" sz="1900" dirty="0">
                <a:solidFill>
                  <a:srgbClr val="222222"/>
                </a:solidFill>
                <a:latin typeface="Open Sans" panose="020B0606030504020204" pitchFamily="34" charset="0"/>
              </a:rPr>
              <a:t>IDLE, </a:t>
            </a:r>
            <a:r>
              <a:rPr lang="ru-RU" sz="1900" dirty="0">
                <a:solidFill>
                  <a:srgbClr val="222222"/>
                </a:solidFill>
                <a:latin typeface="Open Sans" panose="020B0606030504020204" pitchFamily="34" charset="0"/>
              </a:rPr>
              <a:t>создайте новый файл, скопируйте и вставьте приведенный выше код, сохраните файл и запустите программу. Вы увидите бесконечную последовательность «Я застрял в петле». строки, напечатанные в окне консоли </a:t>
            </a:r>
            <a:r>
              <a:rPr lang="en-US" sz="1900" dirty="0">
                <a:solidFill>
                  <a:srgbClr val="222222"/>
                </a:solidFill>
                <a:latin typeface="Open Sans" panose="020B0606030504020204" pitchFamily="34" charset="0"/>
              </a:rPr>
              <a:t>Python. </a:t>
            </a:r>
            <a:r>
              <a:rPr lang="ru-RU" sz="1900" dirty="0">
                <a:solidFill>
                  <a:srgbClr val="222222"/>
                </a:solidFill>
                <a:latin typeface="Open Sans" panose="020B0606030504020204" pitchFamily="34" charset="0"/>
              </a:rPr>
              <a:t>Чтобы завершить работу программы, просто нажмите </a:t>
            </a:r>
            <a:r>
              <a:rPr lang="en-US" sz="1900" dirty="0">
                <a:solidFill>
                  <a:srgbClr val="222222"/>
                </a:solidFill>
                <a:latin typeface="Open Sans" panose="020B0606030504020204" pitchFamily="34" charset="0"/>
              </a:rPr>
              <a:t>Ctrl-C (</a:t>
            </a:r>
            <a:r>
              <a:rPr lang="ru-RU" sz="1900" dirty="0">
                <a:solidFill>
                  <a:srgbClr val="222222"/>
                </a:solidFill>
                <a:latin typeface="Open Sans" panose="020B0606030504020204" pitchFamily="34" charset="0"/>
              </a:rPr>
              <a:t>или </a:t>
            </a:r>
            <a:r>
              <a:rPr lang="en-US" sz="1900" dirty="0">
                <a:solidFill>
                  <a:srgbClr val="222222"/>
                </a:solidFill>
                <a:latin typeface="Open Sans" panose="020B0606030504020204" pitchFamily="34" charset="0"/>
              </a:rPr>
              <a:t>Ctrl-Break </a:t>
            </a:r>
            <a:r>
              <a:rPr lang="ru-RU" sz="1900" dirty="0">
                <a:solidFill>
                  <a:srgbClr val="222222"/>
                </a:solidFill>
                <a:latin typeface="Open Sans" panose="020B0606030504020204" pitchFamily="34" charset="0"/>
              </a:rPr>
              <a:t>на некоторых компьютерах). Это вызовет так называемое исключение </a:t>
            </a:r>
            <a:r>
              <a:rPr lang="en-US" sz="1900" dirty="0" err="1">
                <a:solidFill>
                  <a:srgbClr val="222222"/>
                </a:solidFill>
                <a:latin typeface="Open Sans" panose="020B0606030504020204" pitchFamily="34" charset="0"/>
              </a:rPr>
              <a:t>KeyboardInterrupt</a:t>
            </a:r>
            <a:r>
              <a:rPr lang="en-US" sz="1900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ru-RU" sz="1900" dirty="0">
                <a:solidFill>
                  <a:srgbClr val="222222"/>
                </a:solidFill>
                <a:latin typeface="Open Sans" panose="020B0606030504020204" pitchFamily="34" charset="0"/>
              </a:rPr>
              <a:t>и позволит вашей программе выйти из цикла. Мы поговорим об этом позже в курсе.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19323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0A646-3BBE-1244-9535-37816F091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J" dirty="0"/>
              <a:t>Найти наибольшее число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C7FA03-CC7B-4346-A47E-98AA2B435371}"/>
              </a:ext>
            </a:extLst>
          </p:cNvPr>
          <p:cNvSpPr/>
          <p:nvPr/>
        </p:nvSpPr>
        <p:spPr>
          <a:xfrm>
            <a:off x="1159329" y="1941569"/>
            <a:ext cx="103632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#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наше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предпологаемое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наибольшее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число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</a:endParaRP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-999999999 </a:t>
            </a:r>
          </a:p>
          <a:p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#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вводим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первое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значение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number = int(input("Enter a number or type -1 to stop: "))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#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если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значение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не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равняется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-1,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то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продолжаем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</a:endParaRPr>
          </a:p>
          <a:p>
            <a:r>
              <a:rPr lang="en-US" dirty="0"/>
              <a:t>while number != -1:</a:t>
            </a:r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if number &gt;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number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number = int(input("Enter a number or type -1 to stop: ")) </a:t>
            </a:r>
          </a:p>
          <a:p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#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выводим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наибольшее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число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print("The largest number is:",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863375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CCF68-30B3-154B-905E-F7FB3676B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1486" y="185057"/>
            <a:ext cx="9601200" cy="1485900"/>
          </a:xfrm>
        </p:spPr>
        <p:txBody>
          <a:bodyPr/>
          <a:lstStyle/>
          <a:p>
            <a:r>
              <a:rPr lang="ru-RU" dirty="0"/>
              <a:t>П</a:t>
            </a:r>
            <a:r>
              <a:rPr lang="en-US" dirty="0" err="1"/>
              <a:t>одсчет</a:t>
            </a:r>
            <a:r>
              <a:rPr lang="en-US" dirty="0"/>
              <a:t> </a:t>
            </a:r>
            <a:r>
              <a:rPr lang="en-US" dirty="0" err="1"/>
              <a:t>количество</a:t>
            </a:r>
            <a:r>
              <a:rPr lang="en-US" dirty="0"/>
              <a:t> </a:t>
            </a:r>
            <a:r>
              <a:rPr lang="en-US" dirty="0" err="1"/>
              <a:t>четных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нечетных</a:t>
            </a:r>
            <a:r>
              <a:rPr lang="en-US" dirty="0"/>
              <a:t> </a:t>
            </a:r>
            <a:r>
              <a:rPr lang="en-US" dirty="0" err="1"/>
              <a:t>чисел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A45881-B905-F140-A639-04690776C0BE}"/>
              </a:ext>
            </a:extLst>
          </p:cNvPr>
          <p:cNvSpPr/>
          <p:nvPr/>
        </p:nvSpPr>
        <p:spPr>
          <a:xfrm>
            <a:off x="1197429" y="1502688"/>
            <a:ext cx="1065711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#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Программа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завершаетс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когда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вводиться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число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0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odd_numbers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0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even_numbers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0 </a:t>
            </a: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#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вводиться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первое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число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number = int(input("Enter a number or type 0 to stop: ")) </a:t>
            </a:r>
          </a:p>
          <a:p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while number != 0: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if number % 2 == 1: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odd_numbers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+= 1   #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odd_numbers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odd_numbers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+1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else: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even_numbers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+= 1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#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вводиться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следующее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число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number = int(input("Enter a number or type 0 to stop: "))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#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печатает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результат</a:t>
            </a:r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print("Odd numbers count:",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odd_numbers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print("Even numbers count:",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even_numbers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741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4F56B-105B-A540-A881-1D9617789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7085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Упрщение</a:t>
            </a:r>
            <a:r>
              <a:rPr lang="en-US" dirty="0"/>
              <a:t> </a:t>
            </a:r>
            <a:r>
              <a:rPr lang="en-US" dirty="0" err="1"/>
              <a:t>условных</a:t>
            </a:r>
            <a:r>
              <a:rPr lang="en-US" dirty="0"/>
              <a:t> </a:t>
            </a:r>
            <a:r>
              <a:rPr lang="en-US" dirty="0" err="1"/>
              <a:t>выражений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E05517-D4D9-214B-8BF6-B67105CFE578}"/>
              </a:ext>
            </a:extLst>
          </p:cNvPr>
          <p:cNvSpPr/>
          <p:nvPr/>
        </p:nvSpPr>
        <p:spPr>
          <a:xfrm>
            <a:off x="2120232" y="1785648"/>
            <a:ext cx="84824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while number != 0:</a:t>
            </a:r>
            <a:r>
              <a:rPr lang="en-US" dirty="0">
                <a:solidFill>
                  <a:srgbClr val="22222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           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              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while number: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D95739-A392-1F4B-88F1-F16F92E0AE43}"/>
              </a:ext>
            </a:extLst>
          </p:cNvPr>
          <p:cNvSpPr/>
          <p:nvPr/>
        </p:nvSpPr>
        <p:spPr>
          <a:xfrm>
            <a:off x="2120232" y="2875392"/>
            <a:ext cx="88525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if number % 2 == 1:</a:t>
            </a:r>
            <a:r>
              <a:rPr lang="en-US" dirty="0">
                <a:solidFill>
                  <a:srgbClr val="22222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          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                 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if number % 2: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9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81655-8737-2E4E-BD2D-7E4151B5E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889728"/>
            <a:ext cx="10472058" cy="77288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Использование переменной счетчика для выхода из цикла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DCD5B3-1F09-DA47-8B20-0F8561018D09}"/>
              </a:ext>
            </a:extLst>
          </p:cNvPr>
          <p:cNvSpPr/>
          <p:nvPr/>
        </p:nvSpPr>
        <p:spPr>
          <a:xfrm>
            <a:off x="1371600" y="2690336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counter = 5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while counter != 0: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print("Inside the loop.", counter) 	counter = counter - 1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print("Outside the loop.", counter)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9DDF70-1624-ED4C-AFC4-8ABB201E6492}"/>
              </a:ext>
            </a:extLst>
          </p:cNvPr>
          <p:cNvSpPr/>
          <p:nvPr/>
        </p:nvSpPr>
        <p:spPr>
          <a:xfrm>
            <a:off x="5747658" y="4490944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counter = 5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while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counter: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print("Inside the loop.", counter) 	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counter -= 1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print("Outside the loop.", counter)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6682108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5727</TotalTime>
  <Words>3745</Words>
  <Application>Microsoft Macintosh PowerPoint</Application>
  <PresentationFormat>Widescreen</PresentationFormat>
  <Paragraphs>455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4" baseType="lpstr">
      <vt:lpstr>Arial</vt:lpstr>
      <vt:lpstr>Calibri</vt:lpstr>
      <vt:lpstr>Consolas</vt:lpstr>
      <vt:lpstr>Courier New</vt:lpstr>
      <vt:lpstr>Open Sans</vt:lpstr>
      <vt:lpstr>Tw Cen MT</vt:lpstr>
      <vt:lpstr>Tw Cen MT Condensed</vt:lpstr>
      <vt:lpstr>Wingdings 3</vt:lpstr>
      <vt:lpstr>Integral</vt:lpstr>
      <vt:lpstr>Python основы программирования тема 5</vt:lpstr>
      <vt:lpstr>Алгоритмы и псевдокоды</vt:lpstr>
      <vt:lpstr>Функция max()</vt:lpstr>
      <vt:lpstr>Зацикливание кода с помощью while </vt:lpstr>
      <vt:lpstr>Бесконечный цикл </vt:lpstr>
      <vt:lpstr>Найти наибольшее число</vt:lpstr>
      <vt:lpstr>Подсчет количество четных и нечетных чисел</vt:lpstr>
      <vt:lpstr>Упрщение условных выражений</vt:lpstr>
      <vt:lpstr>Использование переменной счетчика для выхода из цикла</vt:lpstr>
      <vt:lpstr>Сценарий для Лаб 5.1 </vt:lpstr>
      <vt:lpstr>Зацикливание кода с помощью for</vt:lpstr>
      <vt:lpstr> оценка заданных цыклов</vt:lpstr>
      <vt:lpstr>О функции range()</vt:lpstr>
      <vt:lpstr>Два в степени</vt:lpstr>
      <vt:lpstr>Сценарий для Лаб 5.2</vt:lpstr>
      <vt:lpstr>Сценарий для лаб 5.3</vt:lpstr>
      <vt:lpstr>Сценарий для лаб 5.4</vt:lpstr>
      <vt:lpstr>PowerPoint Presentation</vt:lpstr>
      <vt:lpstr>Break и Continue</vt:lpstr>
      <vt:lpstr>Пример Break</vt:lpstr>
      <vt:lpstr>Пример Continue</vt:lpstr>
      <vt:lpstr>Сценарий для лаб 5.5</vt:lpstr>
      <vt:lpstr>Сценарий для лаб 5.6</vt:lpstr>
      <vt:lpstr>PowerPoint Presentation</vt:lpstr>
      <vt:lpstr>Сценарий для лаб 5.7</vt:lpstr>
      <vt:lpstr>PowerPoint Presentation</vt:lpstr>
      <vt:lpstr>Ключевые выводы  </vt:lpstr>
      <vt:lpstr>PowerPoint Presentation</vt:lpstr>
      <vt:lpstr>PowerPoint Presentation</vt:lpstr>
      <vt:lpstr>PowerPoint Presentation</vt:lpstr>
      <vt:lpstr>Проверочная работа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основы программирования тема 5</dc:title>
  <dc:creator>Firuz Kosimov</dc:creator>
  <cp:lastModifiedBy>Firuz Kosimov</cp:lastModifiedBy>
  <cp:revision>5</cp:revision>
  <dcterms:created xsi:type="dcterms:W3CDTF">2022-02-04T05:48:35Z</dcterms:created>
  <dcterms:modified xsi:type="dcterms:W3CDTF">2022-02-08T05:16:28Z</dcterms:modified>
</cp:coreProperties>
</file>