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3"/>
  </p:notesMasterIdLst>
  <p:sldIdLst>
    <p:sldId id="256" r:id="rId2"/>
    <p:sldId id="260" r:id="rId3"/>
    <p:sldId id="257" r:id="rId4"/>
    <p:sldId id="258" r:id="rId5"/>
    <p:sldId id="259" r:id="rId6"/>
    <p:sldId id="288" r:id="rId7"/>
    <p:sldId id="261" r:id="rId8"/>
    <p:sldId id="262" r:id="rId9"/>
    <p:sldId id="263" r:id="rId10"/>
    <p:sldId id="264" r:id="rId11"/>
    <p:sldId id="266" r:id="rId12"/>
    <p:sldId id="267" r:id="rId13"/>
    <p:sldId id="265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9" r:id="rId22"/>
    <p:sldId id="275" r:id="rId23"/>
    <p:sldId id="278" r:id="rId24"/>
    <p:sldId id="276" r:id="rId25"/>
    <p:sldId id="277" r:id="rId26"/>
    <p:sldId id="280" r:id="rId27"/>
    <p:sldId id="281" r:id="rId28"/>
    <p:sldId id="282" r:id="rId29"/>
    <p:sldId id="283" r:id="rId30"/>
    <p:sldId id="285" r:id="rId31"/>
    <p:sldId id="284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ruz Kosimov" initials="FK" lastIdx="2" clrIdx="0">
    <p:extLst>
      <p:ext uri="{19B8F6BF-5375-455C-9EA6-DF929625EA0E}">
        <p15:presenceInfo xmlns:p15="http://schemas.microsoft.com/office/powerpoint/2012/main" userId="9a1084755336963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3"/>
    <p:restoredTop sz="80563"/>
  </p:normalViewPr>
  <p:slideViewPr>
    <p:cSldViewPr snapToGrid="0" snapToObjects="1">
      <p:cViewPr>
        <p:scale>
          <a:sx n="108" d="100"/>
          <a:sy n="108" d="100"/>
        </p:scale>
        <p:origin x="56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6A090-F076-EE4D-B7B1-95580F25A2E3}" type="datetimeFigureOut">
              <a:rPr lang="en-TJ" smtClean="0"/>
              <a:t>31/01/22</a:t>
            </a:fld>
            <a:endParaRPr lang="en-TJ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J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E70A8-6CFD-F647-A67E-30CC6E51097D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80581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already know how to ask Python questions, but you still don't know how to make reasonable use of the answers. You have to have a mechanism which will allow you to do something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a condition is met, and not do it if it isn't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It's just like in real life: you do certain things or you don't when a specific condition is met or not, e.g., you go for a walk if the weather is good, or stay home if it's wet and cold.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make such decisions, Python offers a special instruction. Due to its nature and its application, it's called a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conditional instruction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(or conditional statement).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 several variants of it. We'll start with the simplest, increasing the difficulty slowly.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form of a conditional statement, which you can see is written very informally but figuratively:</a:t>
            </a:r>
          </a:p>
          <a:p>
            <a:endParaRPr lang="en-TJ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E70A8-6CFD-F647-A67E-30CC6E51097D}" type="slidenum">
              <a:rPr lang="en-TJ" smtClean="0"/>
              <a:t>8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308667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Примечание: если какая-либо из ветвей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if-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elif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-else 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содержит только одну инструкцию, вы можете закодировать ее в более полной форме (вам не нужно делать отступ после ключевого слова, а просто продолжить строку после двоеточия) . </a:t>
            </a:r>
            <a:endParaRPr lang="en-TJ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Этот стиль, однако, может вводить в заблуждение, и мы не собираемся использовать его в наших будущих программах, но его определенно стоит знать, если вы хотите читать и понимать чужие программы. </a:t>
            </a:r>
          </a:p>
          <a:p>
            <a:endParaRPr lang="en-TJ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E70A8-6CFD-F647-A67E-30CC6E51097D}" type="slidenum">
              <a:rPr lang="en-TJ" smtClean="0"/>
              <a:t>16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484886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F4C866C-5C94-0940-855F-AD518AA395C0}" type="datetimeFigureOut">
              <a:rPr lang="en-TJ" smtClean="0"/>
              <a:t>31/01/22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8070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31/01/22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4002513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31/01/22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697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31/01/22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329356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31/01/22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8542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31/01/22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76316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31/01/22</a:t>
            </a:fld>
            <a:endParaRPr lang="en-TJ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922301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31/01/22</a:t>
            </a:fld>
            <a:endParaRPr lang="en-TJ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78531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31/01/22</a:t>
            </a:fld>
            <a:endParaRPr lang="en-TJ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210654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31/01/22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20816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31/01/22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9698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F4C866C-5C94-0940-855F-AD518AA395C0}" type="datetimeFigureOut">
              <a:rPr lang="en-TJ" smtClean="0"/>
              <a:t>31/01/22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853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3EA531-4EA7-5948-8A07-AC3D61A6D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7164674" cy="5571066"/>
          </a:xfrm>
        </p:spPr>
        <p:txBody>
          <a:bodyPr>
            <a:normAutofit/>
          </a:bodyPr>
          <a:lstStyle/>
          <a:p>
            <a:r>
              <a:rPr lang="en-GB" sz="5100" b="1">
                <a:solidFill>
                  <a:schemeClr val="tx1">
                    <a:alpha val="80000"/>
                  </a:schemeClr>
                </a:solidFill>
              </a:rPr>
              <a:t>Python- Основы программирования</a:t>
            </a:r>
            <a:r>
              <a:rPr lang="en-TJ" sz="5100">
                <a:solidFill>
                  <a:schemeClr val="tx1">
                    <a:alpha val="80000"/>
                  </a:schemeClr>
                </a:solidFill>
              </a:rPr>
              <a:t> </a:t>
            </a:r>
            <a:br>
              <a:rPr lang="en-TJ" sz="5100">
                <a:solidFill>
                  <a:schemeClr val="tx1">
                    <a:alpha val="80000"/>
                  </a:schemeClr>
                </a:solidFill>
              </a:rPr>
            </a:br>
            <a:r>
              <a:rPr lang="en-TJ" sz="5100">
                <a:solidFill>
                  <a:schemeClr val="tx1">
                    <a:alpha val="80000"/>
                  </a:schemeClr>
                </a:solidFill>
              </a:rPr>
              <a:t>  Тема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A3FF5-62E1-BF49-BD9A-AE45E7752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1608" y="643467"/>
            <a:ext cx="3096926" cy="5571066"/>
          </a:xfrm>
        </p:spPr>
        <p:txBody>
          <a:bodyPr>
            <a:normAutofit/>
          </a:bodyPr>
          <a:lstStyle/>
          <a:p>
            <a:r>
              <a:rPr lang="en-US" sz="2000"/>
              <a:t>Условия и условные выполнения;</a:t>
            </a:r>
          </a:p>
          <a:p>
            <a:r>
              <a:rPr lang="en-US" sz="2000"/>
              <a:t>конструкции if-elif-else</a:t>
            </a:r>
            <a:endParaRPr lang="en-TJ" sz="200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162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82AC5-84F9-4B40-B766-C9DDA0C1B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У</a:t>
            </a:r>
            <a:r>
              <a:rPr lang="en-US" b="1" dirty="0" err="1"/>
              <a:t>словное</a:t>
            </a:r>
            <a:r>
              <a:rPr lang="en-US" b="1" dirty="0"/>
              <a:t> </a:t>
            </a:r>
            <a:r>
              <a:rPr lang="en-US" b="1" dirty="0" err="1"/>
              <a:t>выполнение</a:t>
            </a:r>
            <a:r>
              <a:rPr lang="en-US" b="1" dirty="0"/>
              <a:t>: </a:t>
            </a:r>
            <a:r>
              <a:rPr lang="en-US" b="1" dirty="0" err="1"/>
              <a:t>конструкция</a:t>
            </a:r>
            <a:r>
              <a:rPr lang="en-US" b="1" dirty="0"/>
              <a:t> IF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44A2E-AD12-FD4C-BDD4-CA2E33513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342612"/>
            <a:ext cx="9601200" cy="92333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if </a:t>
            </a: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</a:rPr>
              <a:t>sheep_counter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 &gt;= 120:  # evaluate a test expression </a:t>
            </a:r>
          </a:p>
          <a:p>
            <a:pPr marL="530352" lvl="1" indent="0">
              <a:buNone/>
            </a:pP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</a:rPr>
              <a:t>sleep_and_dream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()     # execute if test expression is True</a:t>
            </a:r>
          </a:p>
          <a:p>
            <a:pPr marL="530352" lvl="1" indent="0">
              <a:buNone/>
            </a:pPr>
            <a:endParaRPr lang="en-US" sz="1800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pPr marL="530352" lvl="1" indent="0">
              <a:buNone/>
            </a:pPr>
            <a:endParaRPr lang="en-US" sz="1800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pPr marL="530352" lvl="1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30352" lvl="1" indent="0">
              <a:buNone/>
            </a:pP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1061C9-FA2F-A448-8A98-D3451DD4E0A7}"/>
              </a:ext>
            </a:extLst>
          </p:cNvPr>
          <p:cNvSpPr/>
          <p:nvPr/>
        </p:nvSpPr>
        <p:spPr>
          <a:xfrm>
            <a:off x="1024128" y="367914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sheep_counter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&gt;= 120: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make_a_bed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take_a_shower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sleep_and_dream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feed_the_sheepdogs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588277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D91ED-0AD9-9B4A-9755-E7B0D2A08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3564" y="1121228"/>
            <a:ext cx="9601200" cy="96311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</a:t>
            </a:r>
            <a:r>
              <a:rPr lang="en-US" b="1" dirty="0" err="1"/>
              <a:t>словное</a:t>
            </a:r>
            <a:r>
              <a:rPr lang="en-US" b="1" dirty="0"/>
              <a:t> </a:t>
            </a:r>
            <a:r>
              <a:rPr lang="en-US" b="1" dirty="0" err="1"/>
              <a:t>выполнение</a:t>
            </a:r>
            <a:r>
              <a:rPr lang="en-US" b="1" dirty="0"/>
              <a:t>: </a:t>
            </a:r>
            <a:r>
              <a:rPr lang="en-US" b="1" dirty="0" err="1"/>
              <a:t>конструкция</a:t>
            </a:r>
            <a:r>
              <a:rPr lang="en-US" b="1" dirty="0"/>
              <a:t> IF-else</a:t>
            </a:r>
            <a:br>
              <a:rPr lang="en-US" b="1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53BC0-1FCF-114E-A03A-0A5A5A457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Если будет хорошая погода, пойдем гулять,</a:t>
            </a:r>
          </a:p>
          <a:p>
            <a:pPr marL="0" indent="0">
              <a:buNone/>
            </a:pPr>
            <a:r>
              <a:rPr lang="ru-RU" i="1" dirty="0"/>
              <a:t>иначе мы пойдем в театр.</a:t>
            </a:r>
            <a:endParaRPr lang="en-US" i="1" dirty="0"/>
          </a:p>
          <a:p>
            <a:pPr marL="0" indent="0">
              <a:buNone/>
            </a:pPr>
            <a:endParaRPr lang="en-US" dirty="0"/>
          </a:p>
          <a:p>
            <a:pPr marL="0" indent="0" defTabSz="45720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if </a:t>
            </a: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</a:rPr>
              <a:t>true_or_false_condition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pPr marL="0" indent="0" defTabSz="45720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</a:rPr>
              <a:t>perform_if_condition_true</a:t>
            </a: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pPr marL="0" indent="0" defTabSz="45720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pPr marL="0" indent="0" defTabSz="457200">
              <a:buNone/>
            </a:pPr>
            <a:r>
              <a:rPr lang="en-US" sz="1800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sz="1800" dirty="0" err="1">
                <a:solidFill>
                  <a:srgbClr val="333333"/>
                </a:solidFill>
                <a:latin typeface="Courier New" panose="02070309020205020404" pitchFamily="49" charset="0"/>
              </a:rPr>
              <a:t>perform_if_condition_false</a:t>
            </a:r>
            <a:endParaRPr lang="en-TJ" sz="1800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109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DEA28-C0EF-7743-8A26-FEF8D820F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242" y="835587"/>
            <a:ext cx="9720072" cy="1499616"/>
          </a:xfrm>
        </p:spPr>
        <p:txBody>
          <a:bodyPr>
            <a:normAutofit/>
          </a:bodyPr>
          <a:lstStyle/>
          <a:p>
            <a:r>
              <a:rPr lang="ru-RU" b="1" dirty="0"/>
              <a:t>К</a:t>
            </a:r>
            <a:r>
              <a:rPr lang="en-US" b="1" dirty="0" err="1"/>
              <a:t>онструкуия</a:t>
            </a:r>
            <a:r>
              <a:rPr lang="en-US" b="1" dirty="0"/>
              <a:t> if-else : </a:t>
            </a:r>
            <a:r>
              <a:rPr lang="en-US" b="1" dirty="0" err="1"/>
              <a:t>блоки</a:t>
            </a:r>
            <a:r>
              <a:rPr lang="en-US" b="1" dirty="0"/>
              <a:t> </a:t>
            </a:r>
            <a:r>
              <a:rPr lang="en-US" b="1" dirty="0" err="1"/>
              <a:t>условных</a:t>
            </a:r>
            <a:r>
              <a:rPr lang="en-US" b="1" dirty="0"/>
              <a:t> </a:t>
            </a:r>
            <a:r>
              <a:rPr lang="en-US" b="1" dirty="0" err="1"/>
              <a:t>выполнений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0FD841-F3E1-3842-8770-EAC5D74E59E8}"/>
              </a:ext>
            </a:extLst>
          </p:cNvPr>
          <p:cNvSpPr/>
          <p:nvPr/>
        </p:nvSpPr>
        <p:spPr>
          <a:xfrm>
            <a:off x="1209375" y="2613392"/>
            <a:ext cx="430467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if 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the_weather_is_good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go_for_a_walk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go_to_a_theater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have_lunch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()</a:t>
            </a:r>
            <a:endParaRPr lang="en-TJ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2D1E35-0C99-A240-A316-71610C6B3A68}"/>
              </a:ext>
            </a:extLst>
          </p:cNvPr>
          <p:cNvSpPr/>
          <p:nvPr/>
        </p:nvSpPr>
        <p:spPr>
          <a:xfrm>
            <a:off x="6945443" y="4002374"/>
            <a:ext cx="41322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if 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the_weather_is_good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go_for_a_walk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have_fun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go_to_a_theater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enjoy_the_movie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have_lunch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()</a:t>
            </a:r>
            <a:endParaRPr lang="en-TJ" sz="2000" dirty="0"/>
          </a:p>
        </p:txBody>
      </p:sp>
    </p:spTree>
    <p:extLst>
      <p:ext uri="{BB962C8B-B14F-4D97-AF65-F5344CB8AC3E}">
        <p14:creationId xmlns:p14="http://schemas.microsoft.com/office/powerpoint/2010/main" val="335300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B5790-FD20-3F4C-B6EF-A7D9F1D26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В</a:t>
            </a:r>
            <a:r>
              <a:rPr lang="en-US" b="1" dirty="0" err="1"/>
              <a:t>ложенные</a:t>
            </a:r>
            <a:r>
              <a:rPr lang="en-US" b="1" dirty="0"/>
              <a:t> </a:t>
            </a:r>
            <a:r>
              <a:rPr lang="en-US" b="1" dirty="0" err="1"/>
              <a:t>конструкции</a:t>
            </a:r>
            <a:r>
              <a:rPr lang="en-US" b="1" dirty="0"/>
              <a:t> if-else 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12B2DE-F623-1D4F-9C37-57B9A85C1A2D}"/>
              </a:ext>
            </a:extLst>
          </p:cNvPr>
          <p:cNvSpPr/>
          <p:nvPr/>
        </p:nvSpPr>
        <p:spPr>
          <a:xfrm>
            <a:off x="1217059" y="2530928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the_weather_is_good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if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nice_restaurant_is_found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		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have_lunch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	else: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		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eat_a_sandwich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if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tickets_are_available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		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go_to_the_theater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	else: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		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go_shopping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()</a:t>
            </a:r>
            <a:endParaRPr lang="en-TJ" dirty="0">
              <a:solidFill>
                <a:srgbClr val="FF0000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289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C4037-347D-4C4E-882E-51DA2B8D5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34142"/>
            <a:ext cx="9601200" cy="828207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конструкция</a:t>
            </a:r>
            <a:r>
              <a:rPr lang="en-US" b="1" dirty="0"/>
              <a:t> </a:t>
            </a:r>
            <a:r>
              <a:rPr lang="en-US" b="1" dirty="0" err="1"/>
              <a:t>elif</a:t>
            </a:r>
            <a:r>
              <a:rPr lang="en-US" b="1" dirty="0"/>
              <a:t> </a:t>
            </a:r>
            <a:br>
              <a:rPr lang="en-US" b="1" dirty="0"/>
            </a:b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2D6B00-59E4-5B49-B7F9-C3FE3663FEA7}"/>
              </a:ext>
            </a:extLst>
          </p:cNvPr>
          <p:cNvSpPr/>
          <p:nvPr/>
        </p:nvSpPr>
        <p:spPr>
          <a:xfrm>
            <a:off x="1371600" y="2566508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if 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the_weather_is_good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: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go_for_a_walk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sz="2000" dirty="0" err="1">
                <a:solidFill>
                  <a:srgbClr val="FF0000"/>
                </a:solidFill>
                <a:latin typeface="Courier New" panose="02070309020205020404" pitchFamily="49" charset="0"/>
              </a:rPr>
              <a:t>elif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tickets_are_available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: 	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go_to_the_theater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sz="2000" dirty="0" err="1">
                <a:solidFill>
                  <a:srgbClr val="FF0000"/>
                </a:solidFill>
                <a:latin typeface="Courier New" panose="02070309020205020404" pitchFamily="49" charset="0"/>
              </a:rPr>
              <a:t>elif</a:t>
            </a: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table_is_available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go_for_lunch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sz="2000" dirty="0" err="1">
                <a:solidFill>
                  <a:srgbClr val="333333"/>
                </a:solidFill>
                <a:latin typeface="Courier New" panose="02070309020205020404" pitchFamily="49" charset="0"/>
              </a:rPr>
              <a:t>play_chess_at_home</a:t>
            </a:r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()</a:t>
            </a:r>
            <a:endParaRPr lang="en-TJ" sz="2000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673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A185E-1939-6A4A-BE84-C47CF1F36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Н</a:t>
            </a:r>
            <a:r>
              <a:rPr lang="en-US" b="1" dirty="0" err="1"/>
              <a:t>айти</a:t>
            </a:r>
            <a:r>
              <a:rPr lang="en-US" b="1" dirty="0"/>
              <a:t> </a:t>
            </a:r>
            <a:r>
              <a:rPr lang="en-US" b="1" dirty="0" err="1"/>
              <a:t>наибольшее</a:t>
            </a:r>
            <a:r>
              <a:rPr lang="en-US" b="1" dirty="0"/>
              <a:t> </a:t>
            </a:r>
            <a:r>
              <a:rPr lang="en-US" b="1" dirty="0" err="1"/>
              <a:t>число</a:t>
            </a:r>
            <a:r>
              <a:rPr lang="en-US" b="1" dirty="0"/>
              <a:t> </a:t>
            </a:r>
            <a:r>
              <a:rPr lang="en-US" b="1" dirty="0" err="1"/>
              <a:t>среди</a:t>
            </a:r>
            <a:r>
              <a:rPr lang="en-US" b="1" dirty="0"/>
              <a:t> </a:t>
            </a:r>
            <a:r>
              <a:rPr lang="en-US" b="1" dirty="0" err="1"/>
              <a:t>заданных</a:t>
            </a:r>
            <a:r>
              <a:rPr lang="en-US" b="1" dirty="0"/>
              <a:t>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r>
              <a:rPr lang="en-US" b="1" dirty="0" err="1"/>
              <a:t>вывести</a:t>
            </a:r>
            <a:r>
              <a:rPr lang="en-US" b="1" dirty="0"/>
              <a:t> </a:t>
            </a:r>
            <a:r>
              <a:rPr lang="en-US" b="1" dirty="0" err="1"/>
              <a:t>на</a:t>
            </a:r>
            <a:r>
              <a:rPr lang="en-US" b="1" dirty="0"/>
              <a:t> </a:t>
            </a:r>
            <a:r>
              <a:rPr lang="en-US" b="1" dirty="0" err="1"/>
              <a:t>консоль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F6CB5-CEDC-844D-B861-C5DCB80DC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601200" cy="1143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Пример</a:t>
            </a:r>
            <a:r>
              <a:rPr lang="en-US" b="1" dirty="0"/>
              <a:t> №1: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Мы начнем с самого простого случая — как определить большее из двух чисел: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18AEF3-F48D-9048-967B-7191FE8D2871}"/>
              </a:ext>
            </a:extLst>
          </p:cNvPr>
          <p:cNvSpPr/>
          <p:nvPr/>
        </p:nvSpPr>
        <p:spPr>
          <a:xfrm>
            <a:off x="1371600" y="3294088"/>
            <a:ext cx="853689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read two numbers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number1 = int(input("Enter the first number: "))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number2 = int(input("Enter the second number: "))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choose the larger number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number1 &gt; number2: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larger_number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number1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larger_number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number2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print the result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print("The larger number is:",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larger_number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180904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DB8D0-84BD-4E4B-9112-5CBEF1D64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Н</a:t>
            </a:r>
            <a:r>
              <a:rPr lang="en-US" b="1" dirty="0" err="1"/>
              <a:t>айти</a:t>
            </a:r>
            <a:r>
              <a:rPr lang="en-US" b="1" dirty="0"/>
              <a:t> </a:t>
            </a:r>
            <a:r>
              <a:rPr lang="en-US" b="1" dirty="0" err="1"/>
              <a:t>наибольшее</a:t>
            </a:r>
            <a:r>
              <a:rPr lang="en-US" b="1" dirty="0"/>
              <a:t> </a:t>
            </a:r>
            <a:r>
              <a:rPr lang="en-US" b="1" dirty="0" err="1"/>
              <a:t>число</a:t>
            </a:r>
            <a:r>
              <a:rPr lang="en-US" b="1" dirty="0"/>
              <a:t> </a:t>
            </a:r>
            <a:r>
              <a:rPr lang="en-US" b="1" dirty="0" err="1"/>
              <a:t>среди</a:t>
            </a:r>
            <a:r>
              <a:rPr lang="en-US" b="1" dirty="0"/>
              <a:t> </a:t>
            </a:r>
            <a:r>
              <a:rPr lang="en-US" b="1" dirty="0" err="1"/>
              <a:t>заданных</a:t>
            </a:r>
            <a:r>
              <a:rPr lang="en-US" b="1" dirty="0"/>
              <a:t>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r>
              <a:rPr lang="en-US" b="1" dirty="0" err="1"/>
              <a:t>вывести</a:t>
            </a:r>
            <a:r>
              <a:rPr lang="en-US" b="1" dirty="0"/>
              <a:t> </a:t>
            </a:r>
            <a:r>
              <a:rPr lang="en-US" b="1" dirty="0" err="1"/>
              <a:t>на</a:t>
            </a:r>
            <a:r>
              <a:rPr lang="en-US" b="1" dirty="0"/>
              <a:t> </a:t>
            </a:r>
            <a:r>
              <a:rPr lang="en-US" b="1" dirty="0" err="1"/>
              <a:t>консоль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F9593-6940-0448-B196-684449652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20686"/>
            <a:ext cx="9601200" cy="14859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Пример</a:t>
            </a:r>
            <a:r>
              <a:rPr lang="en-US" b="1" dirty="0"/>
              <a:t> №2: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Сейчас мы собираемся показать вам один интригующий факт. У </a:t>
            </a:r>
            <a:r>
              <a:rPr lang="en-US" dirty="0"/>
              <a:t>Python </a:t>
            </a:r>
            <a:r>
              <a:rPr lang="ru-RU" dirty="0"/>
              <a:t>есть интересная особенность, посмотрите на код ниже: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5A6ED1-1D0D-8B45-B46F-0EB87B2D7EDA}"/>
              </a:ext>
            </a:extLst>
          </p:cNvPr>
          <p:cNvSpPr/>
          <p:nvPr/>
        </p:nvSpPr>
        <p:spPr>
          <a:xfrm>
            <a:off x="1371600" y="3466475"/>
            <a:ext cx="903157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read two numbers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number1 = int(input("Enter the first number: "))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number2 = int(input("Enter the second number: "))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choose the larger number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number1 &gt; number2: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larger_number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number1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larger_number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number2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print the result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print("The larger number is:",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larger_number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795521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58E29-3ACE-B944-9157-9762BCC34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1738" y="382250"/>
            <a:ext cx="10695482" cy="95187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err="1"/>
              <a:t>Пример</a:t>
            </a:r>
            <a:r>
              <a:rPr lang="en-US" b="1" dirty="0"/>
              <a:t> №3: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Пришло время усложнить код — найдем наибольшее из трех чисел. Увеличит ли это код?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C39F37-6858-C345-BC0D-A646B749DDCA}"/>
              </a:ext>
            </a:extLst>
          </p:cNvPr>
          <p:cNvSpPr/>
          <p:nvPr/>
        </p:nvSpPr>
        <p:spPr>
          <a:xfrm>
            <a:off x="1056806" y="1225689"/>
            <a:ext cx="1080041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read three numbers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number1 = int(input("Enter the first number: "))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number2 = int(input("Enter the second number: "))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number3 = int(input("Enter the third number: "))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We temporarily assume that the first number # is the largest one.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We will verify this soon.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number1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we check if the second number is larger than current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and update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if needed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number2 &gt;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number2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we check if the third number is larger than current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and update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if needed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number3 &gt;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number3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# print the result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print("The largest number is:",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largest_number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12672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92B38-2B0C-E747-ADCF-11F0A3910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340" y="697675"/>
            <a:ext cx="9601200" cy="873177"/>
          </a:xfrm>
        </p:spPr>
        <p:txBody>
          <a:bodyPr>
            <a:normAutofit/>
          </a:bodyPr>
          <a:lstStyle/>
          <a:p>
            <a:r>
              <a:rPr lang="ru-RU" b="1" dirty="0"/>
              <a:t>С</a:t>
            </a:r>
            <a:r>
              <a:rPr lang="en-US" b="1" dirty="0" err="1"/>
              <a:t>ценарий</a:t>
            </a:r>
            <a:r>
              <a:rPr lang="en-US" b="1" dirty="0"/>
              <a:t> </a:t>
            </a:r>
            <a:r>
              <a:rPr lang="en-US" b="1" dirty="0" err="1"/>
              <a:t>для</a:t>
            </a:r>
            <a:r>
              <a:rPr lang="en-US" b="1" dirty="0"/>
              <a:t> </a:t>
            </a:r>
            <a:r>
              <a:rPr lang="en-US" b="1" dirty="0" err="1"/>
              <a:t>Лаб</a:t>
            </a:r>
            <a:r>
              <a:rPr lang="en-US" b="1" dirty="0"/>
              <a:t> 4.2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DBA09-D599-454A-8120-BF2900F52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340" y="1705958"/>
            <a:ext cx="9601200" cy="505168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/>
              <a:t>Спатифиллум</a:t>
            </a:r>
            <a:r>
              <a:rPr lang="ru-RU" dirty="0"/>
              <a:t>, более известный как мирная лилия или белый парус, является одним из самых популярных комнатных растений, отфильтровывающих вредные токсины из воздуха. Некоторые из токсинов, которые он нейтрализует, включают бензол, формальдегид и аммиак.</a:t>
            </a:r>
          </a:p>
          <a:p>
            <a:pPr marL="0" indent="0">
              <a:buNone/>
            </a:pPr>
            <a:r>
              <a:rPr lang="ru-RU" dirty="0"/>
              <a:t>Представьте, что ваша компьютерная программа любит эти растения. Всякий раз, когда он получает ввод в виде слова </a:t>
            </a:r>
            <a:r>
              <a:rPr lang="ru-RU" dirty="0" err="1"/>
              <a:t>спатифиллум</a:t>
            </a:r>
            <a:r>
              <a:rPr lang="ru-RU" dirty="0"/>
              <a:t>, он невольно выкрикивает в консоль следующую строку: "</a:t>
            </a:r>
            <a:r>
              <a:rPr lang="ru-RU" dirty="0" err="1"/>
              <a:t>Спатифиллум</a:t>
            </a:r>
            <a:r>
              <a:rPr lang="ru-RU" dirty="0"/>
              <a:t> - лучшее растение на свете!"</a:t>
            </a:r>
          </a:p>
          <a:p>
            <a:pPr marL="0" indent="0">
              <a:buNone/>
            </a:pPr>
            <a:r>
              <a:rPr lang="ru-RU" dirty="0"/>
              <a:t>Напишите программу, которая использует концепцию условного выполнения, принимает строку в качестве входных данных и:</a:t>
            </a:r>
          </a:p>
          <a:p>
            <a:pPr marL="0" indent="0">
              <a:buNone/>
            </a:pPr>
            <a:r>
              <a:rPr lang="ru-RU" dirty="0"/>
              <a:t>печатает предложение "Да, </a:t>
            </a:r>
            <a:r>
              <a:rPr lang="ru-RU" dirty="0" err="1"/>
              <a:t>спатифиллум</a:t>
            </a:r>
            <a:r>
              <a:rPr lang="ru-RU" dirty="0"/>
              <a:t> - лучшее растение!" на экран, если введена строка "</a:t>
            </a:r>
            <a:r>
              <a:rPr lang="en-US" dirty="0" err="1"/>
              <a:t>Spathiphyllum</a:t>
            </a:r>
            <a:r>
              <a:rPr lang="en-US" dirty="0"/>
              <a:t>" (</a:t>
            </a:r>
            <a:r>
              <a:rPr lang="ru-RU" dirty="0"/>
              <a:t>верхний регистр)</a:t>
            </a:r>
          </a:p>
          <a:p>
            <a:pPr marL="0" indent="0">
              <a:buNone/>
            </a:pPr>
            <a:r>
              <a:rPr lang="ru-RU" dirty="0"/>
              <a:t>печатает "Нет, я хочу большой </a:t>
            </a:r>
            <a:r>
              <a:rPr lang="ru-RU" dirty="0" err="1"/>
              <a:t>спатифиллум</a:t>
            </a:r>
            <a:r>
              <a:rPr lang="ru-RU" dirty="0"/>
              <a:t>!" если введенная строка – </a:t>
            </a:r>
            <a:r>
              <a:rPr lang="ru-RU" dirty="0" err="1"/>
              <a:t>спатифиллум</a:t>
            </a:r>
            <a:r>
              <a:rPr lang="ru-RU" dirty="0"/>
              <a:t> (строчный регистр)</a:t>
            </a:r>
          </a:p>
          <a:p>
            <a:pPr marL="0" indent="0">
              <a:buNone/>
            </a:pPr>
            <a:r>
              <a:rPr lang="ru-RU" dirty="0"/>
              <a:t>печатает "</a:t>
            </a:r>
            <a:r>
              <a:rPr lang="ru-RU" dirty="0" err="1"/>
              <a:t>Спатифиллум</a:t>
            </a:r>
            <a:r>
              <a:rPr lang="ru-RU" dirty="0"/>
              <a:t>! Не [</a:t>
            </a:r>
            <a:r>
              <a:rPr lang="ru-RU" dirty="0" err="1"/>
              <a:t>вв</a:t>
            </a:r>
            <a:r>
              <a:rPr lang="en-TJ" dirty="0"/>
              <a:t>еденная строка</a:t>
            </a:r>
            <a:r>
              <a:rPr lang="ru-RU" dirty="0"/>
              <a:t>]!" в противном случае. Примечание. [</a:t>
            </a:r>
            <a:r>
              <a:rPr lang="ru-RU" dirty="0" err="1"/>
              <a:t>вв</a:t>
            </a:r>
            <a:r>
              <a:rPr lang="en-TJ" dirty="0"/>
              <a:t>еденная строка</a:t>
            </a:r>
            <a:r>
              <a:rPr lang="en-US" dirty="0"/>
              <a:t>] – </a:t>
            </a:r>
            <a:r>
              <a:rPr lang="ru-RU" dirty="0"/>
              <a:t>это строка, принимаемая в качестве входных данных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9511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34DCE-3A80-9049-896E-2285536EC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Тестовые</a:t>
            </a:r>
            <a:r>
              <a:rPr lang="en-US" b="1" dirty="0"/>
              <a:t> </a:t>
            </a:r>
            <a:r>
              <a:rPr lang="en-US" b="1" dirty="0" err="1"/>
              <a:t>данные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9CDF7-3FE0-584A-8647-8890D3919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290185"/>
            <a:ext cx="9601200" cy="4751882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Примерный</a:t>
            </a:r>
            <a:r>
              <a:rPr lang="en-US" b="1" dirty="0"/>
              <a:t> </a:t>
            </a:r>
            <a:r>
              <a:rPr lang="en-US" b="1" dirty="0" err="1"/>
              <a:t>ввод</a:t>
            </a:r>
            <a:r>
              <a:rPr lang="en-US" dirty="0"/>
              <a:t>: </a:t>
            </a:r>
            <a:r>
              <a:rPr lang="en-US" dirty="0" err="1"/>
              <a:t>spathiphyllum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Предпологаемый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r>
              <a:rPr lang="en-US" b="1" dirty="0"/>
              <a:t>: </a:t>
            </a:r>
            <a:r>
              <a:rPr lang="en-US" dirty="0"/>
              <a:t>No, I want a big </a:t>
            </a:r>
            <a:r>
              <a:rPr lang="en-US" dirty="0" err="1"/>
              <a:t>Spathiphyllum</a:t>
            </a:r>
            <a:r>
              <a:rPr lang="en-US" dirty="0"/>
              <a:t>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Примерный</a:t>
            </a:r>
            <a:r>
              <a:rPr lang="en-US" b="1" dirty="0"/>
              <a:t> </a:t>
            </a:r>
            <a:r>
              <a:rPr lang="en-US" b="1" dirty="0" err="1"/>
              <a:t>ввод</a:t>
            </a:r>
            <a:r>
              <a:rPr lang="en-US" dirty="0"/>
              <a:t>: pelargonium</a:t>
            </a:r>
          </a:p>
          <a:p>
            <a:pPr marL="0" indent="0">
              <a:buNone/>
            </a:pPr>
            <a:r>
              <a:rPr lang="en-US" b="1" dirty="0" err="1"/>
              <a:t>Предпологаемый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r>
              <a:rPr lang="en-US" b="1" dirty="0"/>
              <a:t>: </a:t>
            </a:r>
            <a:r>
              <a:rPr lang="en-US" dirty="0" err="1"/>
              <a:t>Spathiphyllum</a:t>
            </a:r>
            <a:r>
              <a:rPr lang="en-US" dirty="0"/>
              <a:t>! Not pelargonium!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Примерный</a:t>
            </a:r>
            <a:r>
              <a:rPr lang="en-US" b="1" dirty="0"/>
              <a:t> </a:t>
            </a:r>
            <a:r>
              <a:rPr lang="en-US" b="1" dirty="0" err="1"/>
              <a:t>ввод</a:t>
            </a:r>
            <a:r>
              <a:rPr lang="en-US" dirty="0"/>
              <a:t>: </a:t>
            </a:r>
            <a:r>
              <a:rPr lang="en-US" dirty="0" err="1"/>
              <a:t>Spathiphyllum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Предпологаемый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r>
              <a:rPr lang="en-US" b="1" dirty="0"/>
              <a:t>: </a:t>
            </a:r>
            <a:r>
              <a:rPr lang="en-US" dirty="0"/>
              <a:t>Yes - </a:t>
            </a:r>
            <a:r>
              <a:rPr lang="en-US" dirty="0" err="1"/>
              <a:t>Spathiphyllum</a:t>
            </a:r>
            <a:r>
              <a:rPr lang="en-US" dirty="0"/>
              <a:t> is the best plant ever! </a:t>
            </a:r>
          </a:p>
          <a:p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521582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C6371-279F-E94D-BA9D-394FFD4BB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740229"/>
            <a:ext cx="9601200" cy="762000"/>
          </a:xfrm>
        </p:spPr>
        <p:txBody>
          <a:bodyPr>
            <a:normAutofit/>
          </a:bodyPr>
          <a:lstStyle/>
          <a:p>
            <a:r>
              <a:rPr lang="en-US" b="1" dirty="0" err="1"/>
              <a:t>Вопросы</a:t>
            </a:r>
            <a:r>
              <a:rPr lang="en-US" b="1" dirty="0"/>
              <a:t>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r>
              <a:rPr lang="en-US" b="1" dirty="0" err="1"/>
              <a:t>ответы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B2F21-6845-1644-887E-A096D4478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657" y="1970314"/>
            <a:ext cx="9601200" cy="43216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Программист пишет программу, а программа задает вопросы.</a:t>
            </a:r>
          </a:p>
          <a:p>
            <a:pPr marL="0" indent="0">
              <a:buNone/>
            </a:pPr>
            <a:r>
              <a:rPr lang="ru-RU" dirty="0"/>
              <a:t>Компьютер выполняет программу и предоставляет ответы. Программа должна уметь реагировать на полученные ответы.</a:t>
            </a:r>
          </a:p>
          <a:p>
            <a:pPr marL="0" indent="0">
              <a:buNone/>
            </a:pPr>
            <a:r>
              <a:rPr lang="ru-RU" dirty="0"/>
              <a:t>К счастью, компьютеры знают только два вида ответов:</a:t>
            </a:r>
          </a:p>
          <a:p>
            <a:pPr marL="173736" lvl="1" indent="0">
              <a:buNone/>
            </a:pPr>
            <a:r>
              <a:rPr lang="ru-RU" dirty="0"/>
              <a:t>Да, это правда;</a:t>
            </a:r>
          </a:p>
          <a:p>
            <a:pPr marL="173736" lvl="1" indent="0">
              <a:buNone/>
            </a:pPr>
            <a:r>
              <a:rPr lang="en-TJ" dirty="0"/>
              <a:t>Н</a:t>
            </a:r>
            <a:r>
              <a:rPr lang="ru-RU" dirty="0" err="1"/>
              <a:t>ет</a:t>
            </a:r>
            <a:r>
              <a:rPr lang="ru-RU" dirty="0"/>
              <a:t>, это неверно.</a:t>
            </a:r>
          </a:p>
          <a:p>
            <a:pPr marL="0" indent="0">
              <a:buNone/>
            </a:pPr>
            <a:r>
              <a:rPr lang="ru-RU" dirty="0"/>
              <a:t>Вы никогда не получите ответ типа "Дайте подумать....", "Я не знаю" или "Возможно, да, но я точно не знаю".</a:t>
            </a:r>
          </a:p>
          <a:p>
            <a:pPr marL="0" indent="0">
              <a:buNone/>
            </a:pPr>
            <a:r>
              <a:rPr lang="ru-RU" dirty="0"/>
              <a:t>Чтобы задавать вопросы, </a:t>
            </a:r>
            <a:r>
              <a:rPr lang="en-US" dirty="0"/>
              <a:t>Python </a:t>
            </a:r>
            <a:r>
              <a:rPr lang="ru-RU" dirty="0"/>
              <a:t>использует набор очень специальных операторов. Давайте пройдемся по ним один за другим, иллюстрируя их действие на нескольких простых примерах.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5265472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F03E4-A80C-DD45-9219-8095CEE3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1589" y="462149"/>
            <a:ext cx="9601200" cy="1485900"/>
          </a:xfrm>
        </p:spPr>
        <p:txBody>
          <a:bodyPr/>
          <a:lstStyle/>
          <a:p>
            <a:r>
              <a:rPr lang="ru-RU" b="1" dirty="0"/>
              <a:t>С</a:t>
            </a:r>
            <a:r>
              <a:rPr lang="en-US" b="1" dirty="0" err="1"/>
              <a:t>ценарий</a:t>
            </a:r>
            <a:r>
              <a:rPr lang="en-US" b="1" dirty="0"/>
              <a:t> </a:t>
            </a:r>
            <a:r>
              <a:rPr lang="en-US" b="1" dirty="0" err="1"/>
              <a:t>для</a:t>
            </a:r>
            <a:r>
              <a:rPr lang="en-US" b="1" dirty="0"/>
              <a:t> </a:t>
            </a:r>
            <a:r>
              <a:rPr lang="en-US" b="1" dirty="0" err="1"/>
              <a:t>лаб</a:t>
            </a:r>
            <a:r>
              <a:rPr lang="en-US" b="1" dirty="0"/>
              <a:t> 4.3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95E39-F3E4-2148-B6FF-D383FB9D8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1589" y="1552699"/>
            <a:ext cx="10741232" cy="54319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Д</a:t>
            </a:r>
            <a:r>
              <a:rPr lang="en-TJ" dirty="0"/>
              <a:t>авным давно была страна</a:t>
            </a:r>
            <a:r>
              <a:rPr lang="ru-RU" dirty="0"/>
              <a:t>- ​​</a:t>
            </a:r>
            <a:r>
              <a:rPr lang="en-TJ" dirty="0"/>
              <a:t>страна</a:t>
            </a:r>
            <a:r>
              <a:rPr lang="ru-RU" dirty="0"/>
              <a:t> молока и меда, населенная счастливыми и благополучными людьми. Люди, конечно, платили налоги — их счастью не было предела. Самый важный налог, называемый </a:t>
            </a:r>
            <a:r>
              <a:rPr lang="en-TJ" dirty="0"/>
              <a:t>Персональный подоходный налог</a:t>
            </a:r>
            <a:r>
              <a:rPr lang="ru-RU" dirty="0"/>
              <a:t>(сокращенно </a:t>
            </a:r>
            <a:r>
              <a:rPr lang="en-TJ" dirty="0"/>
              <a:t>ППН</a:t>
            </a:r>
            <a:r>
              <a:rPr lang="ru-RU" dirty="0"/>
              <a:t>), должен был уплачиваться один раз в год и оценивался по следующему правилу: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если доход гражданина не превышал 85 528 у.е., налог равнялся 18% от дохода минус 556 у.е. и 2 цента (это была так называемая налоговая льгота)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если доход был выше этой суммы, налог равнялся 14 839 у.е. и 2 цента плюс 32% </a:t>
            </a:r>
            <a:r>
              <a:rPr lang="en-TJ" dirty="0"/>
              <a:t>от части выше</a:t>
            </a:r>
            <a:r>
              <a:rPr lang="ru-RU" dirty="0"/>
              <a:t> 85 528 у.е..</a:t>
            </a:r>
          </a:p>
          <a:p>
            <a:pPr marL="0" indent="0">
              <a:buNone/>
            </a:pPr>
            <a:r>
              <a:rPr lang="ru-RU" dirty="0"/>
              <a:t>Ваша задача — написать налоговый калькулятор.</a:t>
            </a:r>
          </a:p>
          <a:p>
            <a:pPr marL="0" indent="0">
              <a:buNone/>
            </a:pPr>
            <a:r>
              <a:rPr lang="ru-RU" dirty="0"/>
              <a:t>Он должен принимать одно значение с плавающей запятой:</a:t>
            </a:r>
            <a:r>
              <a:rPr lang="en-TJ" dirty="0"/>
              <a:t> это</a:t>
            </a:r>
            <a:r>
              <a:rPr lang="ru-RU" dirty="0"/>
              <a:t> доход.</a:t>
            </a:r>
          </a:p>
          <a:p>
            <a:pPr marL="0" indent="0">
              <a:buNone/>
            </a:pPr>
            <a:r>
              <a:rPr lang="ru-RU" dirty="0"/>
              <a:t>Далее он должен вывести рассчитанный налог, округленный до полного у.е. Существует функция </a:t>
            </a:r>
            <a:r>
              <a:rPr lang="en-US" dirty="0"/>
              <a:t>round(), </a:t>
            </a:r>
            <a:r>
              <a:rPr lang="ru-RU" dirty="0"/>
              <a:t>которая будет выполнять округление за вас.</a:t>
            </a:r>
          </a:p>
          <a:p>
            <a:pPr marL="0" indent="0">
              <a:buNone/>
            </a:pPr>
            <a:r>
              <a:rPr lang="ru-RU" dirty="0"/>
              <a:t>Примечание: эта счастливая страна никогда не возвращает деньги своим гражданам. Если рассчитанный налог меньше нуля, это означает только отсутствие налога (налог равен нулю). Учитывайте это при расчетах.</a:t>
            </a:r>
          </a:p>
          <a:p>
            <a:pPr marL="0" indent="0">
              <a:buNone/>
            </a:pPr>
            <a:r>
              <a:rPr lang="ru-RU" dirty="0"/>
              <a:t>Он считывает только одно входное значение и выводит результат, поэтому вам нужно выполнить некоторые умные вычисления.</a:t>
            </a:r>
          </a:p>
          <a:p>
            <a:pPr marL="0" indent="0">
              <a:buNone/>
            </a:pPr>
            <a:r>
              <a:rPr lang="ru-RU" dirty="0"/>
              <a:t>Протестируйте свой код, используя предоставленные данные.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1830564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B4861A3-A0CB-AC4B-B31C-5014FA0A50B2}"/>
              </a:ext>
            </a:extLst>
          </p:cNvPr>
          <p:cNvSpPr/>
          <p:nvPr/>
        </p:nvSpPr>
        <p:spPr>
          <a:xfrm>
            <a:off x="1159823" y="795416"/>
            <a:ext cx="926374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Тестовые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данные</a:t>
            </a:r>
            <a:endParaRPr lang="en-US" b="1" dirty="0">
              <a:solidFill>
                <a:srgbClr val="264166"/>
              </a:solidFill>
              <a:latin typeface="Open Sans" panose="020B0606030504020204" pitchFamily="34" charset="0"/>
            </a:endParaRPr>
          </a:p>
          <a:p>
            <a:endParaRPr lang="en-US" b="1" dirty="0">
              <a:solidFill>
                <a:srgbClr val="264166"/>
              </a:solidFill>
              <a:latin typeface="Open Sans" panose="020B0606030504020204" pitchFamily="34" charset="0"/>
            </a:endParaRPr>
          </a:p>
          <a:p>
            <a:r>
              <a:rPr lang="en-US" b="1" dirty="0" err="1"/>
              <a:t>Примерный</a:t>
            </a:r>
            <a:r>
              <a:rPr lang="en-US" b="1" dirty="0"/>
              <a:t> </a:t>
            </a:r>
            <a:r>
              <a:rPr lang="en-US" b="1" dirty="0" err="1"/>
              <a:t>ввод</a:t>
            </a:r>
            <a:r>
              <a:rPr lang="en-US" dirty="0"/>
              <a:t>: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10000</a:t>
            </a:r>
          </a:p>
          <a:p>
            <a:r>
              <a:rPr lang="en-US" b="1" dirty="0" err="1"/>
              <a:t>Предпологаемый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r>
              <a:rPr lang="en-US" b="1" dirty="0"/>
              <a:t>: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The tax is: 1244.0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y.e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b="1" dirty="0" err="1"/>
              <a:t>Примерный</a:t>
            </a:r>
            <a:r>
              <a:rPr lang="en-US" b="1" dirty="0"/>
              <a:t> </a:t>
            </a:r>
            <a:r>
              <a:rPr lang="en-US" b="1" dirty="0" err="1"/>
              <a:t>ввод</a:t>
            </a:r>
            <a:r>
              <a:rPr lang="en-US" dirty="0"/>
              <a:t>: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100000</a:t>
            </a:r>
          </a:p>
          <a:p>
            <a:r>
              <a:rPr lang="en-US" b="1" dirty="0" err="1"/>
              <a:t>Предпологаемый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r>
              <a:rPr lang="en-US" b="1" dirty="0"/>
              <a:t>: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The tax is: 19470.0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y.e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b="1" dirty="0" err="1"/>
              <a:t>Примерный</a:t>
            </a:r>
            <a:r>
              <a:rPr lang="en-US" b="1" dirty="0"/>
              <a:t> </a:t>
            </a:r>
            <a:r>
              <a:rPr lang="en-US" b="1" dirty="0" err="1"/>
              <a:t>ввод</a:t>
            </a:r>
            <a:r>
              <a:rPr lang="en-US" dirty="0"/>
              <a:t>: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1000</a:t>
            </a:r>
          </a:p>
          <a:p>
            <a:r>
              <a:rPr lang="en-US" b="1" dirty="0" err="1"/>
              <a:t>Предпологаемый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r>
              <a:rPr lang="en-US" b="1" dirty="0"/>
              <a:t>: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The tax is: 0.0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y.e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b="1" dirty="0" err="1"/>
              <a:t>Примерный</a:t>
            </a:r>
            <a:r>
              <a:rPr lang="en-US" b="1" dirty="0"/>
              <a:t> </a:t>
            </a:r>
            <a:r>
              <a:rPr lang="en-US" b="1" dirty="0" err="1"/>
              <a:t>ввод</a:t>
            </a:r>
            <a:r>
              <a:rPr lang="en-US" dirty="0"/>
              <a:t>: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-100</a:t>
            </a:r>
          </a:p>
          <a:p>
            <a:r>
              <a:rPr lang="en-US" b="1" dirty="0" err="1"/>
              <a:t>Предпологаемый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r>
              <a:rPr lang="en-US" b="1" dirty="0"/>
              <a:t>: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The tax is: 0.0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y.e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0826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F49D3-3F01-5049-BA70-5B38B7BC9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6829"/>
            <a:ext cx="9720072" cy="1499616"/>
          </a:xfrm>
        </p:spPr>
        <p:txBody>
          <a:bodyPr/>
          <a:lstStyle/>
          <a:p>
            <a:r>
              <a:rPr lang="ru-RU" b="1" dirty="0"/>
              <a:t>С</a:t>
            </a:r>
            <a:r>
              <a:rPr lang="en-US" b="1" dirty="0" err="1"/>
              <a:t>ценарий</a:t>
            </a:r>
            <a:r>
              <a:rPr lang="en-US" b="1" dirty="0"/>
              <a:t> </a:t>
            </a:r>
            <a:r>
              <a:rPr lang="en-US" b="1" dirty="0" err="1"/>
              <a:t>для</a:t>
            </a:r>
            <a:r>
              <a:rPr lang="en-US" b="1" dirty="0"/>
              <a:t> </a:t>
            </a:r>
            <a:r>
              <a:rPr lang="en-US" b="1" dirty="0" err="1"/>
              <a:t>лаб</a:t>
            </a:r>
            <a:r>
              <a:rPr lang="en-US" b="1" dirty="0"/>
              <a:t> 4.4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AFB7E-B07D-FA49-ABD6-172AA167B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502229"/>
            <a:ext cx="10684942" cy="514894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Как вы наверняка знаете, по некоторым астрономическим причинам годы могут быть високосными или обычными. Первые </a:t>
            </a:r>
            <a:r>
              <a:rPr lang="en-TJ" dirty="0"/>
              <a:t>состоят из </a:t>
            </a:r>
            <a:r>
              <a:rPr lang="ru-RU" dirty="0"/>
              <a:t>366 дней, а вторые — </a:t>
            </a:r>
            <a:r>
              <a:rPr lang="en-TJ" dirty="0"/>
              <a:t>из </a:t>
            </a:r>
            <a:r>
              <a:rPr lang="ru-RU" dirty="0"/>
              <a:t>365 дней.</a:t>
            </a:r>
          </a:p>
          <a:p>
            <a:pPr marL="0" indent="0">
              <a:buNone/>
            </a:pPr>
            <a:r>
              <a:rPr lang="ru-RU" dirty="0"/>
              <a:t>С момента введения григорианского календаря (в 1582 г.) для определения года используется следующее правило:</a:t>
            </a:r>
          </a:p>
          <a:p>
            <a:pPr marL="0" indent="0">
              <a:buNone/>
            </a:pPr>
            <a:r>
              <a:rPr lang="ru-RU" dirty="0"/>
              <a:t>если номер года не делится на четыре, это обычный год;</a:t>
            </a:r>
          </a:p>
          <a:p>
            <a:pPr marL="0" indent="0">
              <a:buNone/>
            </a:pPr>
            <a:r>
              <a:rPr lang="ru-RU" dirty="0"/>
              <a:t>в противном случае, если номер года не делится на 100, это високосный год;</a:t>
            </a:r>
          </a:p>
          <a:p>
            <a:pPr marL="0" indent="0">
              <a:buNone/>
            </a:pPr>
            <a:r>
              <a:rPr lang="ru-RU" dirty="0"/>
              <a:t>в противном случае, если номер года не делится на 400, это обычный год;</a:t>
            </a:r>
          </a:p>
          <a:p>
            <a:pPr marL="0" indent="0">
              <a:buNone/>
            </a:pPr>
            <a:r>
              <a:rPr lang="ru-RU" dirty="0"/>
              <a:t>в противном случае это високосный год.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Он считывает только номер года и должен быть дополнен инструкциями, реализующими тест, который мы только что описали.</a:t>
            </a:r>
          </a:p>
          <a:p>
            <a:pPr marL="0" indent="0">
              <a:buNone/>
            </a:pPr>
            <a:r>
              <a:rPr lang="ru-RU" dirty="0"/>
              <a:t>Код должен выводить одно из двух возможных сообщений: «Високосный год» или «Общий год» в зависимости от введенного значения.</a:t>
            </a:r>
          </a:p>
          <a:p>
            <a:pPr marL="0" indent="0">
              <a:buNone/>
            </a:pPr>
            <a:r>
              <a:rPr lang="ru-RU" dirty="0"/>
              <a:t>Было бы хорошо проверить, попадает ли введенный год в григорианскую эру, и вывести предупреждение в противном случае: Не в период григорианского календаря. Совет: используйте операторы != и % .</a:t>
            </a:r>
          </a:p>
          <a:p>
            <a:pPr marL="0" indent="0">
              <a:buNone/>
            </a:pPr>
            <a:r>
              <a:rPr lang="ru-RU" dirty="0"/>
              <a:t>Протестируйте свой код, используя предоставленные нами данные.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6006218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7B5DA-FB72-8C41-A238-6A86B371B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42257"/>
            <a:ext cx="9601200" cy="5943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/>
              <a:t>Тестовые</a:t>
            </a:r>
            <a:r>
              <a:rPr lang="en-US" b="1" dirty="0"/>
              <a:t> </a:t>
            </a:r>
            <a:r>
              <a:rPr lang="en-US" b="1" dirty="0" err="1"/>
              <a:t>данные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Примерный</a:t>
            </a:r>
            <a:r>
              <a:rPr lang="en-US" b="1" dirty="0"/>
              <a:t> </a:t>
            </a:r>
            <a:r>
              <a:rPr lang="en-US" b="1" dirty="0" err="1"/>
              <a:t>ввод</a:t>
            </a:r>
            <a:r>
              <a:rPr lang="en-US" dirty="0"/>
              <a:t>: 2000</a:t>
            </a:r>
          </a:p>
          <a:p>
            <a:pPr marL="0" indent="0">
              <a:buNone/>
            </a:pPr>
            <a:r>
              <a:rPr lang="en-US" b="1" dirty="0" err="1"/>
              <a:t>Предпологаемый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r>
              <a:rPr lang="en-US" b="1" dirty="0"/>
              <a:t>: </a:t>
            </a:r>
            <a:r>
              <a:rPr lang="en-US" dirty="0" err="1"/>
              <a:t>Высокосный</a:t>
            </a:r>
            <a:r>
              <a:rPr lang="en-US" dirty="0"/>
              <a:t> </a:t>
            </a:r>
            <a:r>
              <a:rPr lang="en-US" dirty="0" err="1"/>
              <a:t>год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Примерный</a:t>
            </a:r>
            <a:r>
              <a:rPr lang="en-US" b="1" dirty="0"/>
              <a:t> </a:t>
            </a:r>
            <a:r>
              <a:rPr lang="en-US" b="1" dirty="0" err="1"/>
              <a:t>ввод</a:t>
            </a:r>
            <a:r>
              <a:rPr lang="en-US" dirty="0"/>
              <a:t>: 2015</a:t>
            </a:r>
          </a:p>
          <a:p>
            <a:pPr marL="0" indent="0">
              <a:buNone/>
            </a:pPr>
            <a:r>
              <a:rPr lang="en-US" b="1" dirty="0" err="1"/>
              <a:t>Предпологаемый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r>
              <a:rPr lang="en-US" b="1" dirty="0"/>
              <a:t>: </a:t>
            </a:r>
            <a:r>
              <a:rPr lang="en-US" dirty="0" err="1"/>
              <a:t>Обычный</a:t>
            </a:r>
            <a:r>
              <a:rPr lang="en-US" dirty="0"/>
              <a:t> </a:t>
            </a:r>
            <a:r>
              <a:rPr lang="en-US" dirty="0" err="1"/>
              <a:t>год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Примерный</a:t>
            </a:r>
            <a:r>
              <a:rPr lang="en-US" b="1" dirty="0"/>
              <a:t> </a:t>
            </a:r>
            <a:r>
              <a:rPr lang="en-US" b="1" dirty="0" err="1"/>
              <a:t>ввод</a:t>
            </a:r>
            <a:r>
              <a:rPr lang="en-US" dirty="0"/>
              <a:t>: 1999</a:t>
            </a:r>
          </a:p>
          <a:p>
            <a:pPr marL="0" indent="0">
              <a:buNone/>
            </a:pPr>
            <a:r>
              <a:rPr lang="en-US" b="1" dirty="0" err="1"/>
              <a:t>Предпологаемый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r>
              <a:rPr lang="en-US" b="1" dirty="0"/>
              <a:t>: </a:t>
            </a:r>
            <a:r>
              <a:rPr lang="en-US" dirty="0" err="1"/>
              <a:t>Обычный</a:t>
            </a:r>
            <a:r>
              <a:rPr lang="en-US" dirty="0"/>
              <a:t> </a:t>
            </a:r>
            <a:r>
              <a:rPr lang="en-US" dirty="0" err="1"/>
              <a:t>год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Примерный</a:t>
            </a:r>
            <a:r>
              <a:rPr lang="en-US" b="1" dirty="0"/>
              <a:t> </a:t>
            </a:r>
            <a:r>
              <a:rPr lang="en-US" b="1" dirty="0" err="1"/>
              <a:t>ввод</a:t>
            </a:r>
            <a:r>
              <a:rPr lang="en-US" dirty="0"/>
              <a:t>: 1996</a:t>
            </a:r>
          </a:p>
          <a:p>
            <a:pPr marL="0" indent="0">
              <a:buNone/>
            </a:pPr>
            <a:r>
              <a:rPr lang="en-US" b="1" dirty="0" err="1"/>
              <a:t>Предпологаемый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r>
              <a:rPr lang="en-US" b="1" dirty="0"/>
              <a:t>: </a:t>
            </a:r>
            <a:r>
              <a:rPr lang="en-US" dirty="0" err="1"/>
              <a:t>Высокосный</a:t>
            </a:r>
            <a:r>
              <a:rPr lang="en-US" dirty="0"/>
              <a:t> </a:t>
            </a:r>
            <a:r>
              <a:rPr lang="en-US" dirty="0" err="1"/>
              <a:t>год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Примерный</a:t>
            </a:r>
            <a:r>
              <a:rPr lang="en-US" b="1" dirty="0"/>
              <a:t> </a:t>
            </a:r>
            <a:r>
              <a:rPr lang="en-US" b="1" dirty="0" err="1"/>
              <a:t>ввод</a:t>
            </a:r>
            <a:r>
              <a:rPr lang="en-US" dirty="0"/>
              <a:t>: 1580</a:t>
            </a:r>
          </a:p>
          <a:p>
            <a:pPr marL="0" indent="0">
              <a:buNone/>
            </a:pPr>
            <a:r>
              <a:rPr lang="en-US" b="1" dirty="0" err="1"/>
              <a:t>Предпологаемый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r>
              <a:rPr lang="en-US" b="1" dirty="0"/>
              <a:t>: </a:t>
            </a:r>
            <a:r>
              <a:rPr lang="en-US" dirty="0"/>
              <a:t> 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входит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григориянский</a:t>
            </a:r>
            <a:r>
              <a:rPr lang="en-US" dirty="0"/>
              <a:t> </a:t>
            </a:r>
            <a:r>
              <a:rPr lang="en-US" dirty="0" err="1"/>
              <a:t>календарь</a:t>
            </a:r>
            <a:endParaRPr lang="en-US" dirty="0"/>
          </a:p>
          <a:p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8635820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6AA1FC4-C3C6-C145-9D18-18A553287C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9057861"/>
              </p:ext>
            </p:extLst>
          </p:nvPr>
        </p:nvGraphicFramePr>
        <p:xfrm>
          <a:off x="2874378" y="2186947"/>
          <a:ext cx="6900994" cy="4148750"/>
        </p:xfrm>
        <a:graphic>
          <a:graphicData uri="http://schemas.openxmlformats.org/drawingml/2006/table">
            <a:tbl>
              <a:tblPr/>
              <a:tblGrid>
                <a:gridCol w="1150109">
                  <a:extLst>
                    <a:ext uri="{9D8B030D-6E8A-4147-A177-3AD203B41FA5}">
                      <a16:colId xmlns:a16="http://schemas.microsoft.com/office/drawing/2014/main" val="2060582044"/>
                    </a:ext>
                  </a:extLst>
                </a:gridCol>
                <a:gridCol w="3268942">
                  <a:extLst>
                    <a:ext uri="{9D8B030D-6E8A-4147-A177-3AD203B41FA5}">
                      <a16:colId xmlns:a16="http://schemas.microsoft.com/office/drawing/2014/main" val="1184391497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val="1301878844"/>
                    </a:ext>
                  </a:extLst>
                </a:gridCol>
              </a:tblGrid>
              <a:tr h="341662"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>
                          <a:solidFill>
                            <a:srgbClr val="222222"/>
                          </a:solidFill>
                          <a:effectLst/>
                        </a:rPr>
                        <a:t>оператор</a:t>
                      </a:r>
                      <a:endParaRPr lang="en-US" sz="12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>
                          <a:solidFill>
                            <a:srgbClr val="222222"/>
                          </a:solidFill>
                          <a:effectLst/>
                        </a:rPr>
                        <a:t>описание</a:t>
                      </a:r>
                      <a:endParaRPr lang="en-US" sz="12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>
                          <a:solidFill>
                            <a:srgbClr val="222222"/>
                          </a:solidFill>
                          <a:effectLst/>
                        </a:rPr>
                        <a:t>пример</a:t>
                      </a:r>
                      <a:endParaRPr lang="en-US" sz="12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541667"/>
                  </a:ext>
                </a:extLst>
              </a:tr>
              <a:tr h="488088">
                <a:tc>
                  <a:txBody>
                    <a:bodyPr/>
                    <a:lstStyle/>
                    <a:p>
                      <a:pPr algn="l"/>
                      <a:r>
                        <a:rPr lang="en-TJ" sz="1200">
                          <a:solidFill>
                            <a:srgbClr val="222222"/>
                          </a:solidFill>
                          <a:effectLst/>
                        </a:rPr>
                        <a:t>==</a:t>
                      </a: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solidFill>
                            <a:srgbClr val="222222"/>
                          </a:solidFill>
                          <a:effectLst/>
                        </a:rPr>
                        <a:t>возвращает, если значения операндов равны, и </a:t>
                      </a:r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False </a:t>
                      </a:r>
                      <a:r>
                        <a:rPr lang="ru-RU" sz="1200" dirty="0">
                          <a:solidFill>
                            <a:srgbClr val="222222"/>
                          </a:solidFill>
                          <a:effectLst/>
                        </a:rPr>
                        <a:t>в противном случае</a:t>
                      </a:r>
                      <a:endParaRPr lang="en-US" sz="12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x == y # False</a:t>
                      </a:r>
                    </a:p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 x == z # True</a:t>
                      </a: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853476"/>
                  </a:ext>
                </a:extLst>
              </a:tr>
              <a:tr h="488088">
                <a:tc>
                  <a:txBody>
                    <a:bodyPr/>
                    <a:lstStyle/>
                    <a:p>
                      <a:pPr algn="l"/>
                      <a:r>
                        <a:rPr lang="en-TJ" sz="1200">
                          <a:solidFill>
                            <a:srgbClr val="222222"/>
                          </a:solidFill>
                          <a:effectLst/>
                        </a:rPr>
                        <a:t>!=</a:t>
                      </a: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solidFill>
                            <a:srgbClr val="222222"/>
                          </a:solidFill>
                          <a:effectLst/>
                        </a:rPr>
                        <a:t>возвращает </a:t>
                      </a:r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True, </a:t>
                      </a:r>
                      <a:r>
                        <a:rPr lang="ru-RU" sz="1200" dirty="0">
                          <a:solidFill>
                            <a:srgbClr val="222222"/>
                          </a:solidFill>
                          <a:effectLst/>
                        </a:rPr>
                        <a:t>если значения операндов не равны, и </a:t>
                      </a:r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False </a:t>
                      </a:r>
                      <a:r>
                        <a:rPr lang="ru-RU" sz="1200" dirty="0">
                          <a:solidFill>
                            <a:srgbClr val="222222"/>
                          </a:solidFill>
                          <a:effectLst/>
                        </a:rPr>
                        <a:t>в противном случае</a:t>
                      </a:r>
                      <a:endParaRPr lang="en-US" sz="12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x != y # True </a:t>
                      </a:r>
                    </a:p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x != z # False</a:t>
                      </a: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980092"/>
                  </a:ext>
                </a:extLst>
              </a:tr>
              <a:tr h="634515">
                <a:tc>
                  <a:txBody>
                    <a:bodyPr/>
                    <a:lstStyle/>
                    <a:p>
                      <a:pPr algn="l"/>
                      <a:r>
                        <a:rPr lang="en-TJ" sz="1200">
                          <a:solidFill>
                            <a:srgbClr val="222222"/>
                          </a:solidFill>
                          <a:effectLst/>
                        </a:rPr>
                        <a:t>&gt;</a:t>
                      </a: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solidFill>
                            <a:srgbClr val="222222"/>
                          </a:solidFill>
                          <a:effectLst/>
                        </a:rPr>
                        <a:t>Истинно, если значение левого операнда больше, чем значение правого операнда, и ложно в противном случае.</a:t>
                      </a:r>
                      <a:endParaRPr lang="en-US" sz="12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x &gt; y # False</a:t>
                      </a:r>
                    </a:p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 y &gt; z # True</a:t>
                      </a: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833761"/>
                  </a:ext>
                </a:extLst>
              </a:tr>
              <a:tr h="634515">
                <a:tc>
                  <a:txBody>
                    <a:bodyPr/>
                    <a:lstStyle/>
                    <a:p>
                      <a:pPr algn="l"/>
                      <a:r>
                        <a:rPr lang="en-TJ" sz="1200">
                          <a:solidFill>
                            <a:srgbClr val="222222"/>
                          </a:solidFill>
                          <a:effectLst/>
                        </a:rPr>
                        <a:t>&lt;</a:t>
                      </a: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True, </a:t>
                      </a:r>
                      <a:r>
                        <a:rPr lang="ru-RU" sz="1200" dirty="0">
                          <a:solidFill>
                            <a:srgbClr val="222222"/>
                          </a:solidFill>
                          <a:effectLst/>
                        </a:rPr>
                        <a:t>если значение левого операнда меньше значения правого операнда, и </a:t>
                      </a:r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False </a:t>
                      </a:r>
                      <a:r>
                        <a:rPr lang="ru-RU" sz="1200" dirty="0">
                          <a:solidFill>
                            <a:srgbClr val="222222"/>
                          </a:solidFill>
                          <a:effectLst/>
                        </a:rPr>
                        <a:t>в противном случае.</a:t>
                      </a:r>
                      <a:endParaRPr lang="en-US" sz="12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x &lt; y # True</a:t>
                      </a:r>
                    </a:p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 y &lt; z # False</a:t>
                      </a: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797449"/>
                  </a:ext>
                </a:extLst>
              </a:tr>
              <a:tr h="780941">
                <a:tc>
                  <a:txBody>
                    <a:bodyPr/>
                    <a:lstStyle/>
                    <a:p>
                      <a:pPr algn="l"/>
                      <a:r>
                        <a:rPr lang="en-TJ" sz="1200">
                          <a:solidFill>
                            <a:srgbClr val="222222"/>
                          </a:solidFill>
                          <a:effectLst/>
                        </a:rPr>
                        <a:t>≥</a:t>
                      </a: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solidFill>
                            <a:srgbClr val="222222"/>
                          </a:solidFill>
                          <a:effectLst/>
                        </a:rPr>
                        <a:t>Истинно, если значение левого операнда больше или равно значению правого операнда, и ложно в противном случае.</a:t>
                      </a:r>
                      <a:endParaRPr lang="en-US" sz="12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x &gt;= y # False</a:t>
                      </a:r>
                    </a:p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 x &gt;= z # True </a:t>
                      </a:r>
                    </a:p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y &gt;= z # True</a:t>
                      </a: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356587"/>
                  </a:ext>
                </a:extLst>
              </a:tr>
              <a:tr h="780941">
                <a:tc>
                  <a:txBody>
                    <a:bodyPr/>
                    <a:lstStyle/>
                    <a:p>
                      <a:pPr algn="l"/>
                      <a:r>
                        <a:rPr lang="en-TJ" sz="1200">
                          <a:solidFill>
                            <a:srgbClr val="222222"/>
                          </a:solidFill>
                          <a:effectLst/>
                        </a:rPr>
                        <a:t>≤</a:t>
                      </a: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solidFill>
                            <a:srgbClr val="222222"/>
                          </a:solidFill>
                          <a:effectLst/>
                        </a:rPr>
                        <a:t>Истинно, если значение левого операнда меньше или равно значению правого операнда, и ложно в противном случае.</a:t>
                      </a:r>
                      <a:endParaRPr lang="en-US" sz="12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x &lt;= y # True </a:t>
                      </a:r>
                    </a:p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x &lt;= z # True </a:t>
                      </a:r>
                    </a:p>
                    <a:p>
                      <a:pPr algn="l"/>
                      <a:r>
                        <a:rPr lang="en-US" sz="1200" dirty="0">
                          <a:solidFill>
                            <a:srgbClr val="222222"/>
                          </a:solidFill>
                          <a:effectLst/>
                        </a:rPr>
                        <a:t>y &lt;= z # False</a:t>
                      </a:r>
                    </a:p>
                  </a:txBody>
                  <a:tcPr marL="42134" marR="42134" marT="21067" marB="2106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0136889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10D34E0C-3A8F-554D-BA9A-950F08C3C020}"/>
              </a:ext>
            </a:extLst>
          </p:cNvPr>
          <p:cNvSpPr/>
          <p:nvPr/>
        </p:nvSpPr>
        <p:spPr>
          <a:xfrm>
            <a:off x="1189220" y="0"/>
            <a:ext cx="1074295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TJ" altLang="en-TJ" sz="3600" b="1" dirty="0">
                <a:solidFill>
                  <a:srgbClr val="264166"/>
                </a:solidFill>
                <a:latin typeface="Open Sans" panose="020B0606030504020204" pitchFamily="34" charset="0"/>
              </a:rPr>
              <a:t>Основные выводы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TJ" altLang="en-TJ" sz="4000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TJ" altLang="en-TJ" dirty="0">
                <a:solidFill>
                  <a:srgbClr val="222222"/>
                </a:solidFill>
                <a:latin typeface="Open Sans" panose="020B0606030504020204" pitchFamily="34" charset="0"/>
              </a:rPr>
              <a:t>1. </a:t>
            </a:r>
            <a:r>
              <a:rPr lang="ru-RU" altLang="en-TJ" dirty="0">
                <a:solidFill>
                  <a:srgbClr val="222222"/>
                </a:solidFill>
                <a:latin typeface="Open Sans" panose="020B0606030504020204" pitchFamily="34" charset="0"/>
              </a:rPr>
              <a:t>Операторы сравнения (или так называемые реляционные) используются для сравнения значений. В таблице ниже показано, как работают операторы сравнения, если предположить, что </a:t>
            </a:r>
            <a:r>
              <a:rPr lang="en-TJ" altLang="en-TJ" dirty="0">
                <a:solidFill>
                  <a:srgbClr val="222222"/>
                </a:solidFill>
                <a:latin typeface="Open Sans" panose="020B0606030504020204" pitchFamily="34" charset="0"/>
              </a:rPr>
              <a:t> </a:t>
            </a:r>
            <a:r>
              <a:rPr lang="en-TJ" alt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x = 0</a:t>
            </a:r>
            <a:r>
              <a:rPr lang="en-TJ" altLang="en-TJ" dirty="0">
                <a:solidFill>
                  <a:srgbClr val="222222"/>
                </a:solidFill>
                <a:latin typeface="Open Sans" panose="020B0606030504020204" pitchFamily="34" charset="0"/>
              </a:rPr>
              <a:t>, </a:t>
            </a:r>
            <a:r>
              <a:rPr lang="en-TJ" alt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y = 1</a:t>
            </a:r>
            <a:r>
              <a:rPr lang="en-TJ" altLang="en-TJ" dirty="0">
                <a:solidFill>
                  <a:srgbClr val="222222"/>
                </a:solidFill>
                <a:latin typeface="Open Sans" panose="020B0606030504020204" pitchFamily="34" charset="0"/>
              </a:rPr>
              <a:t>, и </a:t>
            </a:r>
            <a:r>
              <a:rPr lang="en-TJ" alt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z = 0</a:t>
            </a:r>
            <a:r>
              <a:rPr lang="en-TJ" altLang="en-TJ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  <a:endParaRPr lang="en-TJ" altLang="en-TJ" dirty="0"/>
          </a:p>
        </p:txBody>
      </p:sp>
    </p:spTree>
    <p:extLst>
      <p:ext uri="{BB962C8B-B14F-4D97-AF65-F5344CB8AC3E}">
        <p14:creationId xmlns:p14="http://schemas.microsoft.com/office/powerpoint/2010/main" val="20829546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F9F020-624B-3040-838D-AE1AFCCF5AED}"/>
              </a:ext>
            </a:extLst>
          </p:cNvPr>
          <p:cNvSpPr/>
          <p:nvPr/>
        </p:nvSpPr>
        <p:spPr>
          <a:xfrm>
            <a:off x="1045028" y="355938"/>
            <a:ext cx="96991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 2.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вы хотите выполнить какой-либо код только при соблюдении определенного условия, вы можете использовать </a:t>
            </a:r>
            <a:r>
              <a:rPr lang="ru-RU" dirty="0" err="1">
                <a:solidFill>
                  <a:srgbClr val="222222"/>
                </a:solidFill>
                <a:latin typeface="Open Sans" panose="020B0606030504020204" pitchFamily="34" charset="0"/>
              </a:rPr>
              <a:t>условн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ые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конструкции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конструкция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if: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1143C1-C03E-EE44-96AC-7BB1BBC37AD7}"/>
              </a:ext>
            </a:extLst>
          </p:cNvPr>
          <p:cNvSpPr/>
          <p:nvPr/>
        </p:nvSpPr>
        <p:spPr>
          <a:xfrm>
            <a:off x="1045028" y="1556267"/>
            <a:ext cx="1029788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x = 10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if x == 10: # condition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	print("x is equal to 10") # executed if the condition is True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0B9821-61A2-1A4A-AB95-00F51CE2F9D7}"/>
              </a:ext>
            </a:extLst>
          </p:cNvPr>
          <p:cNvSpPr/>
          <p:nvPr/>
        </p:nvSpPr>
        <p:spPr>
          <a:xfrm>
            <a:off x="1421985" y="2758552"/>
            <a:ext cx="54142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ряд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конструкций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if: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E55ABE-0846-A748-9F34-1ECCD1BC31D8}"/>
              </a:ext>
            </a:extLst>
          </p:cNvPr>
          <p:cNvSpPr/>
          <p:nvPr/>
        </p:nvSpPr>
        <p:spPr>
          <a:xfrm>
            <a:off x="1045028" y="3572080"/>
            <a:ext cx="1089660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x = 10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if x &gt; 5: # condition one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	print("x is greater than 5") # executed if condition one is True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if x &lt; 10: # condition two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	print("x is less than 10") # executed if condition two is True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if x == 10: # condition three </a:t>
            </a:r>
          </a:p>
          <a:p>
            <a:r>
              <a:rPr lang="en-US" sz="2000" dirty="0">
                <a:solidFill>
                  <a:srgbClr val="333333"/>
                </a:solidFill>
                <a:latin typeface="Courier New" panose="02070309020205020404" pitchFamily="49" charset="0"/>
              </a:rPr>
              <a:t>	print("x is equal to 10") # executed if condition three is True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91AC2B-38A5-EA4C-86C1-4B17FD76507C}"/>
              </a:ext>
            </a:extLst>
          </p:cNvPr>
          <p:cNvSpPr/>
          <p:nvPr/>
        </p:nvSpPr>
        <p:spPr>
          <a:xfrm>
            <a:off x="1585050" y="3027403"/>
            <a:ext cx="450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inherit"/>
              </a:rPr>
              <a:t>К</a:t>
            </a:r>
            <a:r>
              <a:rPr lang="en-US" dirty="0" err="1">
                <a:solidFill>
                  <a:srgbClr val="222222"/>
                </a:solidFill>
                <a:latin typeface="inherit"/>
              </a:rPr>
              <a:t>аждая</a:t>
            </a:r>
            <a:r>
              <a:rPr lang="en-US" dirty="0">
                <a:solidFill>
                  <a:srgbClr val="222222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inherit"/>
              </a:rPr>
              <a:t>конструкция</a:t>
            </a:r>
            <a:r>
              <a:rPr lang="en-US" dirty="0">
                <a:solidFill>
                  <a:srgbClr val="222222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inherit"/>
              </a:rPr>
              <a:t>проверяется</a:t>
            </a:r>
            <a:r>
              <a:rPr lang="en-US" dirty="0">
                <a:solidFill>
                  <a:srgbClr val="222222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inherit"/>
              </a:rPr>
              <a:t>отдельно</a:t>
            </a:r>
            <a:r>
              <a:rPr lang="en-US" dirty="0">
                <a:solidFill>
                  <a:srgbClr val="222222"/>
                </a:solidFill>
                <a:latin typeface="inherit"/>
              </a:rPr>
              <a:t>.</a:t>
            </a:r>
            <a:endParaRPr lang="en-US" b="0" i="0" u="none" strike="noStrike" dirty="0">
              <a:solidFill>
                <a:srgbClr val="222222"/>
              </a:solidFill>
              <a:effectLst/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3672086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189985-2870-D04E-8FC5-FBDDA75DA465}"/>
              </a:ext>
            </a:extLst>
          </p:cNvPr>
          <p:cNvSpPr/>
          <p:nvPr/>
        </p:nvSpPr>
        <p:spPr>
          <a:xfrm>
            <a:off x="987652" y="250763"/>
            <a:ext cx="24957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конструкция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 if-else: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4EE21A-C57D-EA42-BA4A-B60B623CD7DF}"/>
              </a:ext>
            </a:extLst>
          </p:cNvPr>
          <p:cNvSpPr/>
          <p:nvPr/>
        </p:nvSpPr>
        <p:spPr>
          <a:xfrm>
            <a:off x="1066799" y="620095"/>
            <a:ext cx="1089660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 = 10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if x &lt; 10: # condition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print("x is less than 10") # executed if the condition is True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print("x is greater than or equal to 10") </a:t>
            </a:r>
            <a:r>
              <a:rPr lang="en-US" sz="1600" dirty="0">
                <a:solidFill>
                  <a:srgbClr val="333333"/>
                </a:solidFill>
                <a:latin typeface="Courier New" panose="02070309020205020404" pitchFamily="49" charset="0"/>
              </a:rPr>
              <a:t># executed if the condition is False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BCEA8E-96FF-094E-96B0-05402E181B0D}"/>
              </a:ext>
            </a:extLst>
          </p:cNvPr>
          <p:cNvSpPr/>
          <p:nvPr/>
        </p:nvSpPr>
        <p:spPr>
          <a:xfrm>
            <a:off x="987652" y="2798620"/>
            <a:ext cx="676755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ряд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конструкций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if,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за которыми следует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else,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например: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Каждое условие проверяется отдельно. 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else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выполняется, если последнее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if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имеет значение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False.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F2EC8-4D13-4B48-8948-E7EEC8792F01}"/>
              </a:ext>
            </a:extLst>
          </p:cNvPr>
          <p:cNvSpPr/>
          <p:nvPr/>
        </p:nvSpPr>
        <p:spPr>
          <a:xfrm>
            <a:off x="1066799" y="3687843"/>
            <a:ext cx="106897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 = 10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x &gt; 5: # True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print("x &gt; 5")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x &gt; 8: # True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print("x &gt; 8")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x &gt; 10: # False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print("x &gt; 10")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print("else will be executed")</a:t>
            </a:r>
          </a:p>
        </p:txBody>
      </p:sp>
    </p:spTree>
    <p:extLst>
      <p:ext uri="{BB962C8B-B14F-4D97-AF65-F5344CB8AC3E}">
        <p14:creationId xmlns:p14="http://schemas.microsoft.com/office/powerpoint/2010/main" val="761021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3DF122-5D9F-3E4A-8578-38E18BB3E9C5}"/>
              </a:ext>
            </a:extLst>
          </p:cNvPr>
          <p:cNvSpPr/>
          <p:nvPr/>
        </p:nvSpPr>
        <p:spPr>
          <a:xfrm>
            <a:off x="952559" y="490248"/>
            <a:ext cx="29187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Конструкция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 if-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elif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-else: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42BF61-481C-2247-A1D4-5C07B3BD4925}"/>
              </a:ext>
            </a:extLst>
          </p:cNvPr>
          <p:cNvSpPr/>
          <p:nvPr/>
        </p:nvSpPr>
        <p:spPr>
          <a:xfrm>
            <a:off x="952559" y="1206864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 = 10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x == 10: # True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print("x == 10")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x &gt; 15: # False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print("x &gt; 15")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elif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x &gt; 10: # False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print("x &gt; 10")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elif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x &gt; 5: # True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print("x &gt; 5")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print("else will not be executed")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7DDBEB-4055-1D4F-9B0F-064BEDBD4796}"/>
              </a:ext>
            </a:extLst>
          </p:cNvPr>
          <p:cNvSpPr/>
          <p:nvPr/>
        </p:nvSpPr>
        <p:spPr>
          <a:xfrm>
            <a:off x="952559" y="4589606"/>
            <a:ext cx="490395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inherit"/>
              </a:rPr>
              <a:t>Если условие для </a:t>
            </a:r>
            <a:r>
              <a:rPr lang="en-US" dirty="0">
                <a:solidFill>
                  <a:srgbClr val="222222"/>
                </a:solidFill>
                <a:latin typeface="inherit"/>
              </a:rPr>
              <a:t>if </a:t>
            </a:r>
            <a:r>
              <a:rPr lang="ru-RU" dirty="0">
                <a:solidFill>
                  <a:srgbClr val="222222"/>
                </a:solidFill>
                <a:latin typeface="inherit"/>
              </a:rPr>
              <a:t>имеет значение </a:t>
            </a:r>
            <a:r>
              <a:rPr lang="en-US" dirty="0">
                <a:solidFill>
                  <a:srgbClr val="222222"/>
                </a:solidFill>
                <a:latin typeface="inherit"/>
              </a:rPr>
              <a:t>False, </a:t>
            </a:r>
            <a:r>
              <a:rPr lang="ru-RU" dirty="0">
                <a:solidFill>
                  <a:srgbClr val="222222"/>
                </a:solidFill>
                <a:latin typeface="inherit"/>
              </a:rPr>
              <a:t>программа проверяет условия последующих блоков </a:t>
            </a:r>
            <a:r>
              <a:rPr lang="en-US" dirty="0" err="1">
                <a:solidFill>
                  <a:srgbClr val="222222"/>
                </a:solidFill>
                <a:latin typeface="inherit"/>
              </a:rPr>
              <a:t>elif</a:t>
            </a:r>
            <a:r>
              <a:rPr lang="en-US" dirty="0">
                <a:solidFill>
                  <a:srgbClr val="222222"/>
                </a:solidFill>
                <a:latin typeface="inherit"/>
              </a:rPr>
              <a:t> — </a:t>
            </a:r>
            <a:r>
              <a:rPr lang="ru-RU" dirty="0">
                <a:solidFill>
                  <a:srgbClr val="222222"/>
                </a:solidFill>
                <a:latin typeface="inherit"/>
              </a:rPr>
              <a:t>выполняется первый блок </a:t>
            </a:r>
            <a:r>
              <a:rPr lang="en-US" dirty="0" err="1">
                <a:solidFill>
                  <a:srgbClr val="222222"/>
                </a:solidFill>
                <a:latin typeface="inherit"/>
              </a:rPr>
              <a:t>elif</a:t>
            </a:r>
            <a:r>
              <a:rPr lang="en-US" dirty="0">
                <a:solidFill>
                  <a:srgbClr val="222222"/>
                </a:solidFill>
                <a:latin typeface="inherit"/>
              </a:rPr>
              <a:t>, </a:t>
            </a:r>
            <a:r>
              <a:rPr lang="ru-RU" dirty="0">
                <a:solidFill>
                  <a:srgbClr val="222222"/>
                </a:solidFill>
                <a:latin typeface="inherit"/>
              </a:rPr>
              <a:t>который имеет значение </a:t>
            </a:r>
            <a:r>
              <a:rPr lang="en-US" dirty="0">
                <a:solidFill>
                  <a:srgbClr val="222222"/>
                </a:solidFill>
                <a:latin typeface="inherit"/>
              </a:rPr>
              <a:t>True. </a:t>
            </a:r>
            <a:r>
              <a:rPr lang="ru-RU" dirty="0">
                <a:solidFill>
                  <a:srgbClr val="222222"/>
                </a:solidFill>
                <a:latin typeface="inherit"/>
              </a:rPr>
              <a:t>Если все условия равны </a:t>
            </a:r>
            <a:r>
              <a:rPr lang="en-US" dirty="0">
                <a:solidFill>
                  <a:srgbClr val="222222"/>
                </a:solidFill>
                <a:latin typeface="inherit"/>
              </a:rPr>
              <a:t>False, </a:t>
            </a:r>
            <a:r>
              <a:rPr lang="ru-RU" dirty="0">
                <a:solidFill>
                  <a:srgbClr val="222222"/>
                </a:solidFill>
                <a:latin typeface="inherit"/>
              </a:rPr>
              <a:t>будет выполнен блок </a:t>
            </a:r>
            <a:r>
              <a:rPr lang="en-US" dirty="0">
                <a:solidFill>
                  <a:srgbClr val="222222"/>
                </a:solidFill>
                <a:latin typeface="inherit"/>
              </a:rPr>
              <a:t>else.</a:t>
            </a:r>
            <a:br>
              <a:rPr lang="en-US" dirty="0"/>
            </a:b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A8405E-7B0F-0340-A467-E59CBB235235}"/>
              </a:ext>
            </a:extLst>
          </p:cNvPr>
          <p:cNvSpPr/>
          <p:nvPr/>
        </p:nvSpPr>
        <p:spPr>
          <a:xfrm>
            <a:off x="7048559" y="594111"/>
            <a:ext cx="3661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вложенные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конструкции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, e.g.: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9CAE2F2-D7D5-BA48-849D-159C2C5D3960}"/>
              </a:ext>
            </a:extLst>
          </p:cNvPr>
          <p:cNvSpPr/>
          <p:nvPr/>
        </p:nvSpPr>
        <p:spPr>
          <a:xfrm>
            <a:off x="7048559" y="1216299"/>
            <a:ext cx="46590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 = 10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x &gt; 5: # True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x == 6: # False 					print("nested: x == 6")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elif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x == 10: # True 				print("nested: x == 10")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print("nested: else")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print("else")</a:t>
            </a:r>
          </a:p>
        </p:txBody>
      </p:sp>
    </p:spTree>
    <p:extLst>
      <p:ext uri="{BB962C8B-B14F-4D97-AF65-F5344CB8AC3E}">
        <p14:creationId xmlns:p14="http://schemas.microsoft.com/office/powerpoint/2010/main" val="41164579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53FF3-57AF-8E4D-8C33-D4D1E90DE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913" y="251029"/>
            <a:ext cx="9601200" cy="696686"/>
          </a:xfrm>
        </p:spPr>
        <p:txBody>
          <a:bodyPr>
            <a:normAutofit fontScale="90000"/>
          </a:bodyPr>
          <a:lstStyle/>
          <a:p>
            <a:r>
              <a:rPr lang="en-TJ" dirty="0"/>
              <a:t>оцените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E681DE-750B-B04D-8521-9448BD5DFEC1}"/>
              </a:ext>
            </a:extLst>
          </p:cNvPr>
          <p:cNvSpPr/>
          <p:nvPr/>
        </p:nvSpPr>
        <p:spPr>
          <a:xfrm>
            <a:off x="1491342" y="1645781"/>
            <a:ext cx="1828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 = 5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y = 10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z = 8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print(x &gt; y)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print(y &gt; z)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4B7078-3B13-914E-8403-3FE70B8706FE}"/>
              </a:ext>
            </a:extLst>
          </p:cNvPr>
          <p:cNvSpPr/>
          <p:nvPr/>
        </p:nvSpPr>
        <p:spPr>
          <a:xfrm>
            <a:off x="979713" y="3346910"/>
            <a:ext cx="5337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2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Каков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следующего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фрагмента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CD1A11-5764-644D-9168-73743A8448A7}"/>
              </a:ext>
            </a:extLst>
          </p:cNvPr>
          <p:cNvSpPr/>
          <p:nvPr/>
        </p:nvSpPr>
        <p:spPr>
          <a:xfrm>
            <a:off x="1491342" y="3919443"/>
            <a:ext cx="29609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x, y, z = 5, 10, 8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print(x &gt; z)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print((y - 5) == x)</a:t>
            </a:r>
            <a:endParaRPr lang="en-TJ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C878E9-B720-EE4B-9221-C4F5A7BCFB35}"/>
              </a:ext>
            </a:extLst>
          </p:cNvPr>
          <p:cNvSpPr/>
          <p:nvPr/>
        </p:nvSpPr>
        <p:spPr>
          <a:xfrm>
            <a:off x="1055913" y="109178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1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Каков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следующего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фрагмента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E4D8AE-8D90-C943-87B9-371BC0681FBB}"/>
              </a:ext>
            </a:extLst>
          </p:cNvPr>
          <p:cNvSpPr/>
          <p:nvPr/>
        </p:nvSpPr>
        <p:spPr>
          <a:xfrm>
            <a:off x="979713" y="497806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3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Каков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следующего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фрагмента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15BB57-2DC1-0D4F-AB8D-18BBE20781C7}"/>
              </a:ext>
            </a:extLst>
          </p:cNvPr>
          <p:cNvSpPr/>
          <p:nvPr/>
        </p:nvSpPr>
        <p:spPr>
          <a:xfrm>
            <a:off x="1567542" y="564357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x, y, z = 5, 10, 8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x, y, z = z, y, x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print(x &gt; z)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print((y - 5) == x)</a:t>
            </a:r>
            <a:endParaRPr lang="en-TJ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6B70AA-4FA3-AC43-A407-01E3429235CB}"/>
              </a:ext>
            </a:extLst>
          </p:cNvPr>
          <p:cNvSpPr/>
          <p:nvPr/>
        </p:nvSpPr>
        <p:spPr>
          <a:xfrm>
            <a:off x="6607629" y="114688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4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Каков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следующего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фрагмента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421F21-C644-D549-B35D-9EE0F997EBF5}"/>
              </a:ext>
            </a:extLst>
          </p:cNvPr>
          <p:cNvSpPr/>
          <p:nvPr/>
        </p:nvSpPr>
        <p:spPr>
          <a:xfrm>
            <a:off x="7282542" y="1830447"/>
            <a:ext cx="29609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 = 10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x == 10: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print(x == 10)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x &gt; 5: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print(x &gt; 5)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x &lt; 10: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print(x &lt; 10)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print("else")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40927103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6F0D42-1DA1-114C-B1EE-0737ABBE6FB4}"/>
              </a:ext>
            </a:extLst>
          </p:cNvPr>
          <p:cNvSpPr/>
          <p:nvPr/>
        </p:nvSpPr>
        <p:spPr>
          <a:xfrm>
            <a:off x="914399" y="31779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5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Каков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следующего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фрагмента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78F7F0-1860-2142-A00A-7A7862F42F44}"/>
              </a:ext>
            </a:extLst>
          </p:cNvPr>
          <p:cNvSpPr/>
          <p:nvPr/>
        </p:nvSpPr>
        <p:spPr>
          <a:xfrm>
            <a:off x="2057399" y="1199718"/>
            <a:ext cx="35269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 = "1"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x == 1: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print("one")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elif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x == "1":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int(x) &gt; 1: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print("two")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elif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int(x) &lt; 1: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print("three")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print("four")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int(x) == 1: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print("five")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print("six")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2E41E9-D2EC-6646-84CB-1CC1B2627AC2}"/>
              </a:ext>
            </a:extLst>
          </p:cNvPr>
          <p:cNvSpPr/>
          <p:nvPr/>
        </p:nvSpPr>
        <p:spPr>
          <a:xfrm>
            <a:off x="7010399" y="31779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6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Каков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следующего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фрагмента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E93000-D22B-3A49-BF2F-2C90492001B8}"/>
              </a:ext>
            </a:extLst>
          </p:cNvPr>
          <p:cNvSpPr/>
          <p:nvPr/>
        </p:nvSpPr>
        <p:spPr>
          <a:xfrm>
            <a:off x="8001000" y="1326608"/>
            <a:ext cx="314597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 =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y = 1.0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z = "1"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x == y: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print("one")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if y == int(z):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print("two")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elif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x == y: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print("three")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print("four")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473085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4FE51-2079-DE49-9A8F-70B0343CD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сравнение</a:t>
            </a:r>
            <a:r>
              <a:rPr lang="en-US" b="1" dirty="0"/>
              <a:t>: </a:t>
            </a:r>
            <a:r>
              <a:rPr lang="en-US" b="1" dirty="0" err="1"/>
              <a:t>оператор</a:t>
            </a:r>
            <a:r>
              <a:rPr lang="en-US" b="1" dirty="0"/>
              <a:t> </a:t>
            </a:r>
            <a:r>
              <a:rPr lang="en-US" b="1" dirty="0" err="1"/>
              <a:t>равности</a:t>
            </a:r>
            <a:br>
              <a:rPr lang="en-US" b="1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7130B-A817-6043-881D-DDE8AF76D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171" y="2084832"/>
            <a:ext cx="10765971" cy="37390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Вопрос: </a:t>
            </a:r>
            <a:r>
              <a:rPr lang="ru-RU" dirty="0"/>
              <a:t>равны ли два значения?</a:t>
            </a:r>
          </a:p>
          <a:p>
            <a:pPr marL="0" indent="0">
              <a:buNone/>
            </a:pPr>
            <a:r>
              <a:rPr lang="ru-RU" dirty="0"/>
              <a:t>Чтобы задать этот вопрос, вы используете оператор == (равно равно).</a:t>
            </a:r>
          </a:p>
          <a:p>
            <a:pPr marL="0" indent="0">
              <a:buNone/>
            </a:pPr>
            <a:r>
              <a:rPr lang="ru-RU" dirty="0"/>
              <a:t>Не забывайте об этом важном различии:</a:t>
            </a:r>
          </a:p>
          <a:p>
            <a:pPr marL="0" indent="0">
              <a:buNone/>
            </a:pPr>
            <a:r>
              <a:rPr lang="en-TJ" dirty="0"/>
              <a:t>	</a:t>
            </a:r>
            <a:r>
              <a:rPr lang="ru-RU" dirty="0"/>
              <a:t>= является оператором присваивания, например, </a:t>
            </a:r>
            <a:r>
              <a:rPr lang="en-US" dirty="0"/>
              <a:t>a =b  </a:t>
            </a:r>
            <a:r>
              <a:rPr lang="ru-RU" dirty="0"/>
              <a:t>присваивает </a:t>
            </a:r>
            <a:r>
              <a:rPr lang="en-US" dirty="0"/>
              <a:t>a </a:t>
            </a:r>
            <a:r>
              <a:rPr lang="ru-RU" dirty="0"/>
              <a:t>значение </a:t>
            </a:r>
            <a:r>
              <a:rPr lang="en-US" dirty="0"/>
              <a:t>b;</a:t>
            </a:r>
          </a:p>
          <a:p>
            <a:pPr marL="0" indent="0">
              <a:buNone/>
            </a:pPr>
            <a:r>
              <a:rPr lang="en-US" dirty="0"/>
              <a:t>	== </a:t>
            </a:r>
            <a:r>
              <a:rPr lang="ru-RU" dirty="0"/>
              <a:t>является вопросом равны ли эти значения?; </a:t>
            </a:r>
            <a:r>
              <a:rPr lang="en-US" dirty="0"/>
              <a:t>a == b </a:t>
            </a:r>
            <a:r>
              <a:rPr lang="ru-RU" dirty="0"/>
              <a:t>сравнивает </a:t>
            </a:r>
            <a:r>
              <a:rPr lang="en-US" dirty="0"/>
              <a:t>a </a:t>
            </a:r>
            <a:r>
              <a:rPr lang="ru-RU" dirty="0"/>
              <a:t>и </a:t>
            </a:r>
            <a:r>
              <a:rPr lang="en-US" dirty="0"/>
              <a:t>b.</a:t>
            </a:r>
          </a:p>
          <a:p>
            <a:pPr marL="0" indent="0">
              <a:buNone/>
            </a:pPr>
            <a:r>
              <a:rPr lang="en-US" dirty="0"/>
              <a:t>	!= (</a:t>
            </a:r>
            <a:r>
              <a:rPr lang="ru-RU" dirty="0"/>
              <a:t>не равно) оператор сравнивает значения двух операндов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7196656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64D11-AFE3-8842-AEA6-8EF67DF1E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27314"/>
          </a:xfrm>
        </p:spPr>
        <p:txBody>
          <a:bodyPr>
            <a:normAutofit/>
          </a:bodyPr>
          <a:lstStyle/>
          <a:p>
            <a:r>
              <a:rPr lang="ru-RU" b="1" dirty="0"/>
              <a:t>К</a:t>
            </a:r>
            <a:r>
              <a:rPr lang="en-US" b="1" dirty="0" err="1"/>
              <a:t>омпьютерная</a:t>
            </a:r>
            <a:r>
              <a:rPr lang="en-US" b="1" dirty="0"/>
              <a:t> </a:t>
            </a:r>
            <a:r>
              <a:rPr lang="en-US" b="1" dirty="0" err="1"/>
              <a:t>логика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7FFA4-8E00-7344-A9BD-C4D25D96C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13114"/>
            <a:ext cx="9601200" cy="144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/>
              <a:t>AND (</a:t>
            </a:r>
            <a:r>
              <a:rPr lang="ru-RU" b="1" dirty="0"/>
              <a:t>соединение) - </a:t>
            </a:r>
            <a:r>
              <a:rPr lang="ru-RU" dirty="0"/>
              <a:t>Если у нас будет свободное время и будет хорошая погода, мы пойдем гулять</a:t>
            </a:r>
            <a:endParaRPr lang="en-US" i="1" dirty="0"/>
          </a:p>
          <a:p>
            <a:pPr marL="0" indent="0">
              <a:buNone/>
            </a:pPr>
            <a:r>
              <a:rPr lang="en-US" i="1" dirty="0"/>
              <a:t>OR(</a:t>
            </a:r>
            <a:r>
              <a:rPr lang="ru-RU" b="1" dirty="0" err="1"/>
              <a:t>дизъюнк</a:t>
            </a:r>
            <a:r>
              <a:rPr lang="en-TJ" b="1" dirty="0"/>
              <a:t>ция) - </a:t>
            </a:r>
            <a:r>
              <a:rPr lang="ru-RU" dirty="0"/>
              <a:t>Если вы в торговом центре или я в торговом центре, один из нас купит подарок для мамы</a:t>
            </a:r>
            <a:endParaRPr lang="en-US" i="1" dirty="0"/>
          </a:p>
          <a:p>
            <a:pPr marL="0" indent="0">
              <a:buNone/>
            </a:pPr>
            <a:endParaRPr lang="en-US" i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FAB0BAE-CF61-844A-B3C9-E0A5A9943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602885"/>
              </p:ext>
            </p:extLst>
          </p:nvPr>
        </p:nvGraphicFramePr>
        <p:xfrm>
          <a:off x="1447800" y="3756882"/>
          <a:ext cx="4724400" cy="1828800"/>
        </p:xfrm>
        <a:graphic>
          <a:graphicData uri="http://schemas.openxmlformats.org/drawingml/2006/table">
            <a:tbl>
              <a:tblPr/>
              <a:tblGrid>
                <a:gridCol w="1574800">
                  <a:extLst>
                    <a:ext uri="{9D8B030D-6E8A-4147-A177-3AD203B41FA5}">
                      <a16:colId xmlns:a16="http://schemas.microsoft.com/office/drawing/2014/main" val="3400932831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1925015422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12645222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Argument 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Argument 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A and 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948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False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False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False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463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False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False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5059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False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False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8159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rgbClr val="222222"/>
                          </a:solidFill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96955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31DDFA5B-194E-0F44-A1ED-031525486EB8}"/>
              </a:ext>
            </a:extLst>
          </p:cNvPr>
          <p:cNvSpPr/>
          <p:nvPr/>
        </p:nvSpPr>
        <p:spPr>
          <a:xfrm>
            <a:off x="6988629" y="2995979"/>
            <a:ext cx="46264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or (</a:t>
            </a:r>
            <a:r>
              <a:rPr lang="en-US" b="1" dirty="0" err="1"/>
              <a:t>сопоставима</a:t>
            </a:r>
            <a:r>
              <a:rPr lang="en-US" b="1" dirty="0"/>
              <a:t> </a:t>
            </a:r>
            <a:r>
              <a:rPr lang="en-US" b="1" dirty="0" err="1"/>
              <a:t>с</a:t>
            </a:r>
            <a:r>
              <a:rPr lang="en-US" b="1" dirty="0"/>
              <a:t> +)</a:t>
            </a:r>
          </a:p>
          <a:p>
            <a:r>
              <a:rPr lang="en-US" dirty="0"/>
              <a:t>	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value &lt; 0 or value == 0</a:t>
            </a:r>
            <a:endParaRPr lang="en-US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ADD21F-4B38-F94C-8B57-68B7C1A56B54}"/>
              </a:ext>
            </a:extLst>
          </p:cNvPr>
          <p:cNvSpPr/>
          <p:nvPr/>
        </p:nvSpPr>
        <p:spPr>
          <a:xfrm>
            <a:off x="1371600" y="2995979"/>
            <a:ext cx="52162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and (</a:t>
            </a:r>
            <a:r>
              <a:rPr lang="en-US" b="1" dirty="0" err="1"/>
              <a:t>сопоставима</a:t>
            </a:r>
            <a:r>
              <a:rPr lang="en-US" b="1" dirty="0"/>
              <a:t> </a:t>
            </a:r>
            <a:r>
              <a:rPr lang="en-US" b="1" dirty="0" err="1"/>
              <a:t>с</a:t>
            </a:r>
            <a:r>
              <a:rPr lang="en-US" b="1" dirty="0"/>
              <a:t> *)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counter &gt; 0 and value == 100</a:t>
            </a:r>
          </a:p>
          <a:p>
            <a:r>
              <a:rPr lang="en-US" i="1" dirty="0"/>
              <a:t> </a:t>
            </a:r>
            <a:endParaRPr lang="en-TJ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322140B-2B7E-5A41-AC21-B854B4E81B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199787"/>
              </p:ext>
            </p:extLst>
          </p:nvPr>
        </p:nvGraphicFramePr>
        <p:xfrm>
          <a:off x="7041045" y="3768866"/>
          <a:ext cx="4574013" cy="1828800"/>
        </p:xfrm>
        <a:graphic>
          <a:graphicData uri="http://schemas.openxmlformats.org/drawingml/2006/table">
            <a:tbl>
              <a:tblPr/>
              <a:tblGrid>
                <a:gridCol w="1524671">
                  <a:extLst>
                    <a:ext uri="{9D8B030D-6E8A-4147-A177-3AD203B41FA5}">
                      <a16:colId xmlns:a16="http://schemas.microsoft.com/office/drawing/2014/main" val="1152088222"/>
                    </a:ext>
                  </a:extLst>
                </a:gridCol>
                <a:gridCol w="1524671">
                  <a:extLst>
                    <a:ext uri="{9D8B030D-6E8A-4147-A177-3AD203B41FA5}">
                      <a16:colId xmlns:a16="http://schemas.microsoft.com/office/drawing/2014/main" val="3371661185"/>
                    </a:ext>
                  </a:extLst>
                </a:gridCol>
                <a:gridCol w="1524671">
                  <a:extLst>
                    <a:ext uri="{9D8B030D-6E8A-4147-A177-3AD203B41FA5}">
                      <a16:colId xmlns:a16="http://schemas.microsoft.com/office/drawing/2014/main" val="29316291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Argument 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Argument 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A or 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3011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False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False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False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5086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False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rgbClr val="222222"/>
                          </a:solidFill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5512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False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643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222222"/>
                          </a:solidFill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rgbClr val="222222"/>
                          </a:solidFill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054071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7E7A7C37-8D54-214B-8D6B-BB11FC691368}"/>
              </a:ext>
            </a:extLst>
          </p:cNvPr>
          <p:cNvSpPr/>
          <p:nvPr/>
        </p:nvSpPr>
        <p:spPr>
          <a:xfrm>
            <a:off x="1371599" y="5976807"/>
            <a:ext cx="5669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not (</a:t>
            </a:r>
            <a:r>
              <a:rPr lang="en-US" b="1" dirty="0" err="1"/>
              <a:t>соаоставим</a:t>
            </a:r>
            <a:r>
              <a:rPr lang="en-US" b="1" dirty="0"/>
              <a:t> </a:t>
            </a:r>
            <a:r>
              <a:rPr lang="en-US" b="1" dirty="0" err="1"/>
              <a:t>с</a:t>
            </a:r>
            <a:r>
              <a:rPr lang="en-US" b="1" dirty="0"/>
              <a:t> </a:t>
            </a:r>
            <a:r>
              <a:rPr lang="en-US" b="1" dirty="0" err="1"/>
              <a:t>унарным</a:t>
            </a:r>
            <a:r>
              <a:rPr lang="en-US" b="1" dirty="0"/>
              <a:t> (+) </a:t>
            </a:r>
            <a:r>
              <a:rPr lang="en-US" b="1" dirty="0" err="1"/>
              <a:t>или</a:t>
            </a:r>
            <a:r>
              <a:rPr lang="en-US" b="1" dirty="0"/>
              <a:t> </a:t>
            </a:r>
            <a:r>
              <a:rPr lang="en-US" b="1" dirty="0" err="1"/>
              <a:t>унарным</a:t>
            </a:r>
            <a:r>
              <a:rPr lang="en-US" b="1" dirty="0"/>
              <a:t> (-))</a:t>
            </a:r>
          </a:p>
        </p:txBody>
      </p:sp>
    </p:spTree>
    <p:extLst>
      <p:ext uri="{BB962C8B-B14F-4D97-AF65-F5344CB8AC3E}">
        <p14:creationId xmlns:p14="http://schemas.microsoft.com/office/powerpoint/2010/main" val="22454262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E13F1B7-5DE0-2C4D-825F-2D1FA609B690}"/>
              </a:ext>
            </a:extLst>
          </p:cNvPr>
          <p:cNvSpPr/>
          <p:nvPr/>
        </p:nvSpPr>
        <p:spPr>
          <a:xfrm>
            <a:off x="1143000" y="843677"/>
            <a:ext cx="1064622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Основные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выводы</a:t>
            </a:r>
            <a:endParaRPr lang="en-US" b="1" dirty="0">
              <a:solidFill>
                <a:srgbClr val="264166"/>
              </a:solidFill>
              <a:latin typeface="Open Sans" panose="020B0606030504020204" pitchFamily="34" charset="0"/>
            </a:endParaRPr>
          </a:p>
          <a:p>
            <a:br>
              <a:rPr lang="en-US" dirty="0"/>
            </a:b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Python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поддерживает следующие логические операторы:</a:t>
            </a:r>
          </a:p>
          <a:p>
            <a:pPr lvl="1"/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and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 → если оба операнда истинны, условие истинно, например (Истина 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Истина) является Истинно,</a:t>
            </a:r>
          </a:p>
          <a:p>
            <a:pPr lvl="1"/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or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→ если какой-либо из операндов истинен, условие истинно, например (Истина или Ложь) является Истинным,</a:t>
            </a:r>
          </a:p>
          <a:p>
            <a:pPr lvl="1"/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not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 →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возвращает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false,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результат верен, и возвращает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true,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результат ложен, например,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not True is False.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5520CA-CB84-EE43-B471-77B6E2A184BF}"/>
              </a:ext>
            </a:extLst>
          </p:cNvPr>
          <p:cNvSpPr/>
          <p:nvPr/>
        </p:nvSpPr>
        <p:spPr>
          <a:xfrm>
            <a:off x="1143000" y="365012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1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Каков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следующего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фрагмента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кода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?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C43F61-279A-2C4F-87D2-ED0CCD7CFFC2}"/>
              </a:ext>
            </a:extLst>
          </p:cNvPr>
          <p:cNvSpPr/>
          <p:nvPr/>
        </p:nvSpPr>
        <p:spPr>
          <a:xfrm>
            <a:off x="1632857" y="4303933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x = 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y = 0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z = ((x == y) and (x == y)) or not(x == y) print(not(z))</a:t>
            </a:r>
          </a:p>
        </p:txBody>
      </p:sp>
    </p:spTree>
    <p:extLst>
      <p:ext uri="{BB962C8B-B14F-4D97-AF65-F5344CB8AC3E}">
        <p14:creationId xmlns:p14="http://schemas.microsoft.com/office/powerpoint/2010/main" val="523087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0D5CA-7E26-2944-AEC9-D1357CCDD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dirty="0"/>
              <a:t>оцените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A6C1F-94BF-894E-9C05-773596D2E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4832"/>
            <a:ext cx="9601200" cy="4659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Посторайтесь</a:t>
            </a:r>
            <a:r>
              <a:rPr lang="en-US" dirty="0"/>
              <a:t> </a:t>
            </a:r>
            <a:r>
              <a:rPr lang="en-US" dirty="0" err="1"/>
              <a:t>догодаться</a:t>
            </a:r>
            <a:r>
              <a:rPr lang="en-US" dirty="0"/>
              <a:t> </a:t>
            </a:r>
            <a:r>
              <a:rPr lang="en-US" dirty="0" err="1"/>
              <a:t>какой</a:t>
            </a:r>
            <a:r>
              <a:rPr lang="en-US" dirty="0"/>
              <a:t>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ответ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/>
              <a:t>Вопрос</a:t>
            </a:r>
            <a:r>
              <a:rPr lang="en-US" b="1" dirty="0"/>
              <a:t> №1</a:t>
            </a:r>
            <a:r>
              <a:rPr lang="en-US" dirty="0"/>
              <a:t>: </a:t>
            </a:r>
            <a:r>
              <a:rPr lang="en-US" dirty="0" err="1"/>
              <a:t>Каков</a:t>
            </a:r>
            <a:r>
              <a:rPr lang="en-US" dirty="0"/>
              <a:t> </a:t>
            </a:r>
            <a:r>
              <a:rPr lang="en-US" dirty="0" err="1"/>
              <a:t>результат</a:t>
            </a:r>
            <a:r>
              <a:rPr lang="en-US" dirty="0"/>
              <a:t> </a:t>
            </a:r>
            <a:r>
              <a:rPr lang="en-US" dirty="0" err="1"/>
              <a:t>следующего</a:t>
            </a:r>
            <a:r>
              <a:rPr lang="en-US" dirty="0"/>
              <a:t> </a:t>
            </a:r>
            <a:r>
              <a:rPr lang="en-US" dirty="0" err="1"/>
              <a:t>сравнения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	2 == 2  </a:t>
            </a:r>
          </a:p>
          <a:p>
            <a:pPr marL="0" indent="0">
              <a:buNone/>
            </a:pPr>
            <a:r>
              <a:rPr lang="en-US" b="1" dirty="0" err="1"/>
              <a:t>Вопрос</a:t>
            </a:r>
            <a:r>
              <a:rPr lang="en-US" b="1" dirty="0"/>
              <a:t> №2</a:t>
            </a:r>
            <a:r>
              <a:rPr lang="en-US" dirty="0"/>
              <a:t>: </a:t>
            </a:r>
            <a:r>
              <a:rPr lang="en-US" dirty="0" err="1"/>
              <a:t>Каков</a:t>
            </a:r>
            <a:r>
              <a:rPr lang="en-US" dirty="0"/>
              <a:t> </a:t>
            </a:r>
            <a:r>
              <a:rPr lang="en-US" dirty="0" err="1"/>
              <a:t>результат</a:t>
            </a:r>
            <a:r>
              <a:rPr lang="en-US" dirty="0"/>
              <a:t> </a:t>
            </a:r>
            <a:r>
              <a:rPr lang="en-US" dirty="0" err="1"/>
              <a:t>следующего</a:t>
            </a:r>
            <a:r>
              <a:rPr lang="en-US" dirty="0"/>
              <a:t> </a:t>
            </a:r>
            <a:r>
              <a:rPr lang="en-US" dirty="0" err="1"/>
              <a:t>сравнения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	2 == 2.0   </a:t>
            </a:r>
          </a:p>
          <a:p>
            <a:pPr marL="0" indent="0">
              <a:buNone/>
            </a:pPr>
            <a:r>
              <a:rPr lang="en-US" b="1" dirty="0" err="1"/>
              <a:t>Вопрос</a:t>
            </a:r>
            <a:r>
              <a:rPr lang="en-US" b="1" dirty="0"/>
              <a:t> №3</a:t>
            </a:r>
            <a:r>
              <a:rPr lang="en-US" dirty="0"/>
              <a:t>: </a:t>
            </a:r>
            <a:r>
              <a:rPr lang="en-US" dirty="0" err="1"/>
              <a:t>Каков</a:t>
            </a:r>
            <a:r>
              <a:rPr lang="en-US" dirty="0"/>
              <a:t> </a:t>
            </a:r>
            <a:r>
              <a:rPr lang="en-US" dirty="0" err="1"/>
              <a:t>результат</a:t>
            </a:r>
            <a:r>
              <a:rPr lang="en-US" dirty="0"/>
              <a:t> </a:t>
            </a:r>
            <a:r>
              <a:rPr lang="en-US" dirty="0" err="1"/>
              <a:t>следующего</a:t>
            </a:r>
            <a:r>
              <a:rPr lang="en-US" dirty="0"/>
              <a:t> </a:t>
            </a:r>
            <a:r>
              <a:rPr lang="en-US" dirty="0" err="1"/>
              <a:t>сравнения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	1 == 2    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4002800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B3210-777C-7749-8D46-E697F9358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4400"/>
          </a:xfrm>
        </p:spPr>
        <p:txBody>
          <a:bodyPr>
            <a:normAutofit/>
          </a:bodyPr>
          <a:lstStyle/>
          <a:p>
            <a:r>
              <a:rPr lang="en-US" b="1" dirty="0" err="1"/>
              <a:t>Операторы</a:t>
            </a:r>
            <a:r>
              <a:rPr lang="en-US" b="1" dirty="0"/>
              <a:t> </a:t>
            </a:r>
            <a:r>
              <a:rPr lang="en-US" b="1" dirty="0" err="1"/>
              <a:t>сранения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F55A0-DC32-9A47-B6BA-397E04F8C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438" y="2220310"/>
            <a:ext cx="9601200" cy="4267200"/>
          </a:xfrm>
        </p:spPr>
        <p:txBody>
          <a:bodyPr/>
          <a:lstStyle/>
          <a:p>
            <a:r>
              <a:rPr lang="en-US" dirty="0"/>
              <a:t>&gt; </a:t>
            </a:r>
            <a:r>
              <a:rPr lang="en-US" dirty="0" err="1"/>
              <a:t>оператор</a:t>
            </a:r>
            <a:r>
              <a:rPr lang="en-US" dirty="0"/>
              <a:t> (</a:t>
            </a:r>
            <a:r>
              <a:rPr lang="en-US" dirty="0" err="1"/>
              <a:t>больше</a:t>
            </a:r>
            <a:r>
              <a:rPr lang="en-US" dirty="0"/>
              <a:t>) print(2&gt;5)</a:t>
            </a:r>
          </a:p>
          <a:p>
            <a:r>
              <a:rPr lang="en-US" dirty="0"/>
              <a:t>&lt;  </a:t>
            </a:r>
            <a:r>
              <a:rPr lang="en-US" dirty="0" err="1"/>
              <a:t>оператор</a:t>
            </a:r>
            <a:r>
              <a:rPr lang="en-US" dirty="0"/>
              <a:t> (</a:t>
            </a:r>
            <a:r>
              <a:rPr lang="en-US" dirty="0" err="1"/>
              <a:t>меньше</a:t>
            </a:r>
            <a:r>
              <a:rPr lang="en-US" dirty="0"/>
              <a:t>) operator 2&lt;5</a:t>
            </a:r>
          </a:p>
          <a:p>
            <a:r>
              <a:rPr lang="en-US" dirty="0"/>
              <a:t>&gt;= (</a:t>
            </a:r>
            <a:r>
              <a:rPr lang="en-US" dirty="0" err="1"/>
              <a:t>больше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равно</a:t>
            </a:r>
            <a:r>
              <a:rPr lang="en-US" dirty="0"/>
              <a:t>) a&gt;=0</a:t>
            </a:r>
          </a:p>
          <a:p>
            <a:r>
              <a:rPr lang="en-US" dirty="0"/>
              <a:t>&lt;= (</a:t>
            </a:r>
            <a:r>
              <a:rPr lang="en-US" dirty="0" err="1"/>
              <a:t>меньше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равно</a:t>
            </a:r>
            <a:r>
              <a:rPr lang="en-US" dirty="0"/>
              <a:t>) a&lt;=0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Вы</a:t>
            </a:r>
            <a:r>
              <a:rPr lang="en-US" dirty="0"/>
              <a:t> </a:t>
            </a:r>
            <a:r>
              <a:rPr lang="en-US" dirty="0" err="1"/>
              <a:t>можите</a:t>
            </a:r>
            <a:r>
              <a:rPr lang="en-US" dirty="0"/>
              <a:t> </a:t>
            </a:r>
            <a:r>
              <a:rPr lang="en-US" dirty="0" err="1"/>
              <a:t>сохранить</a:t>
            </a:r>
            <a:r>
              <a:rPr lang="en-US" dirty="0"/>
              <a:t> </a:t>
            </a:r>
            <a:r>
              <a:rPr lang="en-US" dirty="0" err="1"/>
              <a:t>результат</a:t>
            </a:r>
            <a:r>
              <a:rPr lang="en-US" dirty="0"/>
              <a:t> </a:t>
            </a:r>
            <a:r>
              <a:rPr lang="en-US" dirty="0" err="1"/>
              <a:t>сравнения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перемонной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answer = </a:t>
            </a:r>
            <a:r>
              <a:rPr lang="en-US" dirty="0" err="1"/>
              <a:t>number_of_lions</a:t>
            </a:r>
            <a:r>
              <a:rPr lang="en-US" dirty="0"/>
              <a:t> &gt;= </a:t>
            </a:r>
            <a:r>
              <a:rPr lang="en-US" dirty="0" err="1"/>
              <a:t>number_of_tigers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print(answer)</a:t>
            </a:r>
          </a:p>
        </p:txBody>
      </p:sp>
    </p:spTree>
    <p:extLst>
      <p:ext uri="{BB962C8B-B14F-4D97-AF65-F5344CB8AC3E}">
        <p14:creationId xmlns:p14="http://schemas.microsoft.com/office/powerpoint/2010/main" val="53589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C3E91-62B7-E043-9EEC-EFC973663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</a:t>
            </a:r>
            <a:r>
              <a:rPr lang="en-TJ" dirty="0"/>
              <a:t>аблица преоритетности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3487E8-149B-D742-A710-DE2D1E497B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6722369"/>
              </p:ext>
            </p:extLst>
          </p:nvPr>
        </p:nvGraphicFramePr>
        <p:xfrm>
          <a:off x="2893102" y="2084832"/>
          <a:ext cx="5597382" cy="3492692"/>
        </p:xfrm>
        <a:graphic>
          <a:graphicData uri="http://schemas.openxmlformats.org/drawingml/2006/table">
            <a:tbl>
              <a:tblPr/>
              <a:tblGrid>
                <a:gridCol w="1865794">
                  <a:extLst>
                    <a:ext uri="{9D8B030D-6E8A-4147-A177-3AD203B41FA5}">
                      <a16:colId xmlns:a16="http://schemas.microsoft.com/office/drawing/2014/main" val="1380642590"/>
                    </a:ext>
                  </a:extLst>
                </a:gridCol>
                <a:gridCol w="1865794">
                  <a:extLst>
                    <a:ext uri="{9D8B030D-6E8A-4147-A177-3AD203B41FA5}">
                      <a16:colId xmlns:a16="http://schemas.microsoft.com/office/drawing/2014/main" val="134516910"/>
                    </a:ext>
                  </a:extLst>
                </a:gridCol>
                <a:gridCol w="1865794">
                  <a:extLst>
                    <a:ext uri="{9D8B030D-6E8A-4147-A177-3AD203B41FA5}">
                      <a16:colId xmlns:a16="http://schemas.microsoft.com/office/drawing/2014/main" val="1979196426"/>
                    </a:ext>
                  </a:extLst>
                </a:gridCol>
              </a:tblGrid>
              <a:tr h="498956"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>
                          <a:solidFill>
                            <a:srgbClr val="222222"/>
                          </a:solidFill>
                          <a:effectLst/>
                        </a:rPr>
                        <a:t>приоритет</a:t>
                      </a:r>
                      <a:endParaRPr lang="en-US" sz="20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>
                          <a:solidFill>
                            <a:srgbClr val="222222"/>
                          </a:solidFill>
                          <a:effectLst/>
                        </a:rPr>
                        <a:t>оператор</a:t>
                      </a:r>
                      <a:endParaRPr lang="en-US" sz="20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TJ" sz="200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424812"/>
                  </a:ext>
                </a:extLst>
              </a:tr>
              <a:tr h="498956">
                <a:tc>
                  <a:txBody>
                    <a:bodyPr/>
                    <a:lstStyle/>
                    <a:p>
                      <a:pPr algn="l"/>
                      <a:r>
                        <a:rPr lang="en-TJ" sz="2000">
                          <a:solidFill>
                            <a:srgbClr val="222222"/>
                          </a:solidFill>
                          <a:effectLst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TJ" sz="2000">
                          <a:solidFill>
                            <a:srgbClr val="222222"/>
                          </a:solidFill>
                          <a:effectLst/>
                        </a:rPr>
                        <a:t>+, -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>
                          <a:solidFill>
                            <a:srgbClr val="222222"/>
                          </a:solidFill>
                          <a:effectLst/>
                        </a:rPr>
                        <a:t>унарный</a:t>
                      </a:r>
                      <a:endParaRPr lang="en-US" sz="20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001853"/>
                  </a:ext>
                </a:extLst>
              </a:tr>
              <a:tr h="498956">
                <a:tc>
                  <a:txBody>
                    <a:bodyPr/>
                    <a:lstStyle/>
                    <a:p>
                      <a:pPr algn="l"/>
                      <a:r>
                        <a:rPr lang="en-TJ" sz="2000">
                          <a:solidFill>
                            <a:srgbClr val="222222"/>
                          </a:solidFill>
                          <a:effectLst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TJ" sz="2000">
                          <a:solidFill>
                            <a:srgbClr val="222222"/>
                          </a:solidFill>
                          <a:effectLst/>
                        </a:rPr>
                        <a:t>**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TJ" sz="20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546873"/>
                  </a:ext>
                </a:extLst>
              </a:tr>
              <a:tr h="498956">
                <a:tc>
                  <a:txBody>
                    <a:bodyPr/>
                    <a:lstStyle/>
                    <a:p>
                      <a:pPr algn="l"/>
                      <a:r>
                        <a:rPr lang="en-TJ" sz="2000">
                          <a:solidFill>
                            <a:srgbClr val="222222"/>
                          </a:solidFill>
                          <a:effectLst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TJ" sz="2000">
                          <a:solidFill>
                            <a:srgbClr val="222222"/>
                          </a:solidFill>
                          <a:effectLst/>
                        </a:rPr>
                        <a:t>*, /, //, 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TJ" sz="200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04422"/>
                  </a:ext>
                </a:extLst>
              </a:tr>
              <a:tr h="498956">
                <a:tc>
                  <a:txBody>
                    <a:bodyPr/>
                    <a:lstStyle/>
                    <a:p>
                      <a:pPr algn="l"/>
                      <a:r>
                        <a:rPr lang="en-TJ" sz="2000">
                          <a:solidFill>
                            <a:srgbClr val="222222"/>
                          </a:solidFill>
                          <a:effectLst/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TJ" sz="2000">
                          <a:solidFill>
                            <a:srgbClr val="222222"/>
                          </a:solidFill>
                          <a:effectLst/>
                        </a:rPr>
                        <a:t>+, -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>
                          <a:solidFill>
                            <a:srgbClr val="222222"/>
                          </a:solidFill>
                          <a:effectLst/>
                        </a:rPr>
                        <a:t>бинарный</a:t>
                      </a:r>
                      <a:endParaRPr lang="en-US" sz="2000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655000"/>
                  </a:ext>
                </a:extLst>
              </a:tr>
              <a:tr h="498956">
                <a:tc>
                  <a:txBody>
                    <a:bodyPr/>
                    <a:lstStyle/>
                    <a:p>
                      <a:pPr algn="l"/>
                      <a:r>
                        <a:rPr lang="en-TJ" sz="2000">
                          <a:solidFill>
                            <a:srgbClr val="222222"/>
                          </a:solidFill>
                          <a:effectLst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TJ" sz="2000">
                          <a:solidFill>
                            <a:srgbClr val="222222"/>
                          </a:solidFill>
                          <a:effectLst/>
                        </a:rPr>
                        <a:t>&lt;, &lt;=, &gt;, &gt;=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TJ" sz="200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01268"/>
                  </a:ext>
                </a:extLst>
              </a:tr>
              <a:tr h="498956">
                <a:tc>
                  <a:txBody>
                    <a:bodyPr/>
                    <a:lstStyle/>
                    <a:p>
                      <a:pPr algn="l"/>
                      <a:r>
                        <a:rPr lang="en-TJ" sz="2000">
                          <a:solidFill>
                            <a:srgbClr val="222222"/>
                          </a:solidFill>
                          <a:effectLst/>
                        </a:rPr>
                        <a:t>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TJ" sz="2000">
                          <a:solidFill>
                            <a:srgbClr val="222222"/>
                          </a:solidFill>
                          <a:effectLst/>
                        </a:rPr>
                        <a:t>==, !=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TJ" sz="2000" dirty="0"/>
                    </a:p>
                  </a:txBody>
                  <a:tcPr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54508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9904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03574-0AC4-9341-A2A3-CDFDD4CA0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872" y="424543"/>
            <a:ext cx="9601200" cy="783771"/>
          </a:xfrm>
        </p:spPr>
        <p:txBody>
          <a:bodyPr/>
          <a:lstStyle/>
          <a:p>
            <a:r>
              <a:rPr lang="ru-RU" dirty="0"/>
              <a:t>С</a:t>
            </a:r>
            <a:r>
              <a:rPr lang="en-TJ" dirty="0"/>
              <a:t>ценарий для Лаб 4.1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BA158-550A-044D-9DD3-8996BE3F9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872" y="1371599"/>
            <a:ext cx="10493829" cy="5138058"/>
          </a:xfrm>
        </p:spPr>
        <p:txBody>
          <a:bodyPr numCol="3" spcCol="360000"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Используя один из операторов сравнения в </a:t>
            </a:r>
            <a:r>
              <a:rPr lang="en-US" dirty="0"/>
              <a:t>Python, </a:t>
            </a:r>
            <a:r>
              <a:rPr lang="ru-RU" dirty="0"/>
              <a:t>напишите простую двухстрочную программу, которая принимает в качестве входных данных параметр </a:t>
            </a:r>
            <a:r>
              <a:rPr lang="en-US" dirty="0"/>
              <a:t>n, </a:t>
            </a:r>
            <a:r>
              <a:rPr lang="ru-RU" dirty="0"/>
              <a:t>являющийся целым числом, и выводит </a:t>
            </a:r>
            <a:r>
              <a:rPr lang="en-US" dirty="0"/>
              <a:t>False, </a:t>
            </a:r>
            <a:r>
              <a:rPr lang="ru-RU" dirty="0"/>
              <a:t>если </a:t>
            </a:r>
            <a:r>
              <a:rPr lang="en-US" dirty="0"/>
              <a:t>n </a:t>
            </a:r>
            <a:r>
              <a:rPr lang="ru-RU" dirty="0"/>
              <a:t>меньше 100, и </a:t>
            </a:r>
            <a:r>
              <a:rPr lang="en-US" dirty="0"/>
              <a:t>True, </a:t>
            </a:r>
            <a:r>
              <a:rPr lang="ru-RU" dirty="0"/>
              <a:t>если </a:t>
            </a:r>
            <a:r>
              <a:rPr lang="en-US" dirty="0"/>
              <a:t>n </a:t>
            </a:r>
            <a:r>
              <a:rPr lang="ru-RU" dirty="0"/>
              <a:t>больше или равно 100. .</a:t>
            </a:r>
          </a:p>
          <a:p>
            <a:pPr marL="0" indent="0">
              <a:buNone/>
            </a:pPr>
            <a:r>
              <a:rPr lang="ru-RU" dirty="0"/>
              <a:t>Не создавайте никаких блоков </a:t>
            </a:r>
            <a:r>
              <a:rPr lang="en-US" dirty="0"/>
              <a:t>if (</a:t>
            </a:r>
            <a:r>
              <a:rPr lang="ru-RU" dirty="0"/>
              <a:t>мы поговорим о них очень скоро). Протестируйте свой код, используя данные, которые мы вам предоставили.</a:t>
            </a:r>
            <a:endParaRPr lang="en-TJ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highlight>
                  <a:srgbClr val="FF00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n=int(input(“n: ”))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highlight>
                  <a:srgbClr val="FF00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print(n&gt;100)</a:t>
            </a:r>
          </a:p>
          <a:p>
            <a:pPr marL="0" indent="0">
              <a:buNone/>
            </a:pPr>
            <a:r>
              <a:rPr lang="en-US" b="1" dirty="0" err="1"/>
              <a:t>Тестовые</a:t>
            </a:r>
            <a:r>
              <a:rPr lang="en-US" b="1" dirty="0"/>
              <a:t> </a:t>
            </a:r>
            <a:r>
              <a:rPr lang="en-US" b="1" dirty="0" err="1"/>
              <a:t>данные</a:t>
            </a:r>
            <a:endParaRPr lang="en-US" b="1" dirty="0"/>
          </a:p>
          <a:p>
            <a:pPr marL="0" indent="0">
              <a:buNone/>
            </a:pPr>
            <a:br>
              <a:rPr lang="en-US" dirty="0"/>
            </a:br>
            <a:r>
              <a:rPr lang="en-US" dirty="0" err="1"/>
              <a:t>Ввод</a:t>
            </a:r>
            <a:r>
              <a:rPr lang="en-US" dirty="0"/>
              <a:t>: 55</a:t>
            </a:r>
          </a:p>
          <a:p>
            <a:pPr marL="0" indent="0">
              <a:buNone/>
            </a:pPr>
            <a:r>
              <a:rPr lang="en-US" dirty="0" err="1"/>
              <a:t>Вывод</a:t>
            </a:r>
            <a:r>
              <a:rPr lang="en-US" dirty="0"/>
              <a:t>: False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Ввод</a:t>
            </a:r>
            <a:r>
              <a:rPr lang="en-US" dirty="0"/>
              <a:t> : 99</a:t>
            </a:r>
          </a:p>
          <a:p>
            <a:pPr marL="0" indent="0">
              <a:buNone/>
            </a:pPr>
            <a:r>
              <a:rPr lang="en-US" dirty="0" err="1"/>
              <a:t>Вывод</a:t>
            </a:r>
            <a:r>
              <a:rPr lang="en-US" dirty="0"/>
              <a:t>: False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Ввод</a:t>
            </a:r>
            <a:r>
              <a:rPr lang="en-US" dirty="0"/>
              <a:t> : 100</a:t>
            </a:r>
          </a:p>
          <a:p>
            <a:pPr marL="0" indent="0">
              <a:buNone/>
            </a:pPr>
            <a:r>
              <a:rPr lang="en-US" dirty="0" err="1"/>
              <a:t>Вывод</a:t>
            </a:r>
            <a:r>
              <a:rPr lang="en-US" dirty="0"/>
              <a:t>: True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Ввод</a:t>
            </a:r>
            <a:r>
              <a:rPr lang="en-US" dirty="0"/>
              <a:t> : 101</a:t>
            </a:r>
          </a:p>
          <a:p>
            <a:pPr marL="0" indent="0">
              <a:buNone/>
            </a:pPr>
            <a:r>
              <a:rPr lang="en-US" dirty="0" err="1"/>
              <a:t>Вывод</a:t>
            </a:r>
            <a:r>
              <a:rPr lang="en-US" dirty="0"/>
              <a:t>: True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Ввод</a:t>
            </a:r>
            <a:r>
              <a:rPr lang="en-US" dirty="0"/>
              <a:t> : -5</a:t>
            </a:r>
          </a:p>
          <a:p>
            <a:pPr marL="0" indent="0">
              <a:buNone/>
            </a:pPr>
            <a:r>
              <a:rPr lang="en-US" dirty="0" err="1"/>
              <a:t>Вывод</a:t>
            </a:r>
            <a:r>
              <a:rPr lang="en-US" dirty="0"/>
              <a:t>: False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Ввод</a:t>
            </a:r>
            <a:r>
              <a:rPr lang="en-US" dirty="0"/>
              <a:t> : +123</a:t>
            </a:r>
          </a:p>
          <a:p>
            <a:pPr marL="0" indent="0">
              <a:buNone/>
            </a:pPr>
            <a:r>
              <a:rPr lang="en-US" dirty="0" err="1"/>
              <a:t>Вывод</a:t>
            </a:r>
            <a:r>
              <a:rPr lang="en-US" dirty="0"/>
              <a:t>: True</a:t>
            </a:r>
          </a:p>
          <a:p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013573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D4EE2-6F24-2942-BBA8-21781E00F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399" y="391886"/>
            <a:ext cx="10384971" cy="88174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</a:t>
            </a:r>
            <a:r>
              <a:rPr lang="en-US" b="1" dirty="0" err="1"/>
              <a:t>словия</a:t>
            </a:r>
            <a:r>
              <a:rPr lang="en-US" b="1" dirty="0"/>
              <a:t>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r>
              <a:rPr lang="en-US" b="1" dirty="0" err="1"/>
              <a:t>условные</a:t>
            </a:r>
            <a:r>
              <a:rPr lang="en-US" b="1" dirty="0"/>
              <a:t> </a:t>
            </a:r>
            <a:r>
              <a:rPr lang="en-US" b="1" dirty="0" err="1"/>
              <a:t>выражения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361F5-EFAE-194E-999D-2961CCB17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480457"/>
            <a:ext cx="10036629" cy="498565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a&gt;100: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выполни_если_верно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ru-RU" dirty="0"/>
              <a:t>Этот условный оператор состоит из следующих строго необходимых элементов только в этом и этом порядке: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ключевое слово если;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пробел;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выражение (вопрос или ответ), значение которого будет интерпретироваться исключительно с точки зрения </a:t>
            </a:r>
            <a:r>
              <a:rPr lang="en-US" dirty="0"/>
              <a:t>True (</a:t>
            </a:r>
            <a:r>
              <a:rPr lang="ru-RU" dirty="0"/>
              <a:t>когда его значение не равно нулю) и </a:t>
            </a:r>
            <a:r>
              <a:rPr lang="en-US" dirty="0"/>
              <a:t>False (</a:t>
            </a:r>
            <a:r>
              <a:rPr lang="ru-RU" dirty="0"/>
              <a:t>когда оно равно нулю);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двоеточие, за которым следует новая строка;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инструкция или набор инструкций с отступом (обязательно хотя бы одна инструкция); отступ может быть достигнут двумя способами - путем вставки определенного количества пробелов (рекомендуется использовать четыре пробела отступа) или с помощью символа табуляции; примечание: если в выделенной части более одной инструкции, отступ должен быть одинаковым во всех строках; даже если вы используете вкладки вместе с пробелами, это может выглядеть одинаково, важно сделать все отступы абсолютно одинаковыми — </a:t>
            </a:r>
            <a:r>
              <a:rPr lang="en-US" dirty="0"/>
              <a:t>Python 3 </a:t>
            </a:r>
            <a:r>
              <a:rPr lang="ru-RU" dirty="0"/>
              <a:t>не позволяет смешивать пробелы и табуляции для отступов.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19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C931C-941D-614B-8942-E8E9FA9ED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3216"/>
          </a:xfrm>
        </p:spPr>
        <p:txBody>
          <a:bodyPr>
            <a:normAutofit fontScale="90000"/>
          </a:bodyPr>
          <a:lstStyle/>
          <a:p>
            <a:r>
              <a:rPr lang="ru-RU" dirty="0"/>
              <a:t>Как работает это утверждение?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E6241-6762-824B-B658-78E09BB10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41048"/>
            <a:ext cx="9601200" cy="45032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	</a:t>
            </a:r>
            <a:r>
              <a:rPr lang="ru-RU" i="1" dirty="0"/>
              <a:t>если будет хорошая погода</a:t>
            </a:r>
            <a:r>
              <a:rPr lang="en-TJ" i="1" dirty="0"/>
              <a:t> мы</a:t>
            </a:r>
            <a:r>
              <a:rPr lang="ru-RU" i="1" dirty="0"/>
              <a:t> пойдем гулять</a:t>
            </a:r>
          </a:p>
          <a:p>
            <a:pPr marL="0" indent="0">
              <a:buNone/>
            </a:pPr>
            <a:r>
              <a:rPr lang="en-TJ" i="1" dirty="0"/>
              <a:t>	после</a:t>
            </a:r>
            <a:r>
              <a:rPr lang="ru-RU" i="1" dirty="0"/>
              <a:t> мы пообедаем</a:t>
            </a:r>
          </a:p>
          <a:p>
            <a:pPr marL="0" indent="0">
              <a:buNone/>
            </a:pPr>
            <a:r>
              <a:rPr lang="ru-RU" i="1" dirty="0"/>
              <a:t>Как видите, обед — это не условное занятие и не зависит от погоды.</a:t>
            </a:r>
          </a:p>
          <a:p>
            <a:pPr marL="0" indent="0">
              <a:buNone/>
            </a:pPr>
            <a:r>
              <a:rPr lang="ru-RU" i="1" dirty="0"/>
              <a:t>Зная, какие условия влияют на наше поведение, и предполагая, что у нас есть функции без параметров </a:t>
            </a:r>
            <a:r>
              <a:rPr lang="en-US" i="1" dirty="0" err="1"/>
              <a:t>go_for_a_walk</a:t>
            </a:r>
            <a:r>
              <a:rPr lang="en-US" i="1" dirty="0"/>
              <a:t>() </a:t>
            </a:r>
            <a:r>
              <a:rPr lang="ru-RU" i="1" dirty="0"/>
              <a:t>и </a:t>
            </a:r>
            <a:r>
              <a:rPr lang="en-US" i="1" dirty="0" err="1"/>
              <a:t>have_lunch</a:t>
            </a:r>
            <a:r>
              <a:rPr lang="en-US" i="1" dirty="0"/>
              <a:t>(), </a:t>
            </a:r>
            <a:r>
              <a:rPr lang="ru-RU" i="1" dirty="0"/>
              <a:t>мы можем написать следующий фрагмент кода:</a:t>
            </a:r>
            <a:endParaRPr lang="en-TJ" i="1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the_weather_is_good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go_for_a_walk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have_lunch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8168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3626</Words>
  <Application>Microsoft Macintosh PowerPoint</Application>
  <PresentationFormat>Widescreen</PresentationFormat>
  <Paragraphs>464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Arial</vt:lpstr>
      <vt:lpstr>Calibri</vt:lpstr>
      <vt:lpstr>Consolas</vt:lpstr>
      <vt:lpstr>Courier New</vt:lpstr>
      <vt:lpstr>inherit</vt:lpstr>
      <vt:lpstr>Open Sans</vt:lpstr>
      <vt:lpstr>Tw Cen MT</vt:lpstr>
      <vt:lpstr>Tw Cen MT Condensed</vt:lpstr>
      <vt:lpstr>Wingdings 3</vt:lpstr>
      <vt:lpstr>Integral</vt:lpstr>
      <vt:lpstr>Python- Основы программирования    Тема 4</vt:lpstr>
      <vt:lpstr>Вопросы и ответы</vt:lpstr>
      <vt:lpstr>сравнение: оператор равности </vt:lpstr>
      <vt:lpstr>оцените</vt:lpstr>
      <vt:lpstr>Операторы сранения</vt:lpstr>
      <vt:lpstr>Таблица преоритетности</vt:lpstr>
      <vt:lpstr>Сценарий для Лаб 4.1</vt:lpstr>
      <vt:lpstr>Условия и условные выражения</vt:lpstr>
      <vt:lpstr>Как работает это утверждение?</vt:lpstr>
      <vt:lpstr>Условное выполнение: конструкция IF</vt:lpstr>
      <vt:lpstr>Условное выполнение: конструкция IF-else </vt:lpstr>
      <vt:lpstr>Конструкуия if-else : блоки условных выполнений</vt:lpstr>
      <vt:lpstr>Вложенные конструкции if-else </vt:lpstr>
      <vt:lpstr>конструкция elif  </vt:lpstr>
      <vt:lpstr>Найти наибольшее число среди заданных и вывести на консоль</vt:lpstr>
      <vt:lpstr>Найти наибольшее число среди заданных и вывести на консоль</vt:lpstr>
      <vt:lpstr>PowerPoint Presentation</vt:lpstr>
      <vt:lpstr>Сценарий для Лаб 4.2</vt:lpstr>
      <vt:lpstr>Тестовые данные</vt:lpstr>
      <vt:lpstr>Сценарий для лаб 4.3</vt:lpstr>
      <vt:lpstr>PowerPoint Presentation</vt:lpstr>
      <vt:lpstr>Сценарий для лаб 4.4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оцените</vt:lpstr>
      <vt:lpstr>PowerPoint Presentation</vt:lpstr>
      <vt:lpstr>Компьютерная логика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Python- Основы программирования    Тема 4</dc:title>
  <dc:creator>Firuz Kosimov</dc:creator>
  <cp:lastModifiedBy>Firuz Kosimov</cp:lastModifiedBy>
  <cp:revision>4</cp:revision>
  <dcterms:created xsi:type="dcterms:W3CDTF">2022-01-31T01:48:28Z</dcterms:created>
  <dcterms:modified xsi:type="dcterms:W3CDTF">2022-01-31T07:47:41Z</dcterms:modified>
</cp:coreProperties>
</file>