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25"/>
  </p:notesMasterIdLst>
  <p:sldIdLst>
    <p:sldId id="256" r:id="rId2"/>
    <p:sldId id="276" r:id="rId3"/>
    <p:sldId id="278" r:id="rId4"/>
    <p:sldId id="279" r:id="rId5"/>
    <p:sldId id="280" r:id="rId6"/>
    <p:sldId id="281" r:id="rId7"/>
    <p:sldId id="282" r:id="rId8"/>
    <p:sldId id="284" r:id="rId9"/>
    <p:sldId id="285" r:id="rId10"/>
    <p:sldId id="296" r:id="rId11"/>
    <p:sldId id="297" r:id="rId12"/>
    <p:sldId id="288" r:id="rId13"/>
    <p:sldId id="289" r:id="rId14"/>
    <p:sldId id="291" r:id="rId15"/>
    <p:sldId id="292" r:id="rId16"/>
    <p:sldId id="293" r:id="rId17"/>
    <p:sldId id="294" r:id="rId18"/>
    <p:sldId id="295" r:id="rId19"/>
    <p:sldId id="298" r:id="rId20"/>
    <p:sldId id="299" r:id="rId21"/>
    <p:sldId id="300" r:id="rId22"/>
    <p:sldId id="301" r:id="rId23"/>
    <p:sldId id="302"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91"/>
    <p:restoredTop sz="95352"/>
  </p:normalViewPr>
  <p:slideViewPr>
    <p:cSldViewPr snapToGrid="0" snapToObjects="1">
      <p:cViewPr varScale="1">
        <p:scale>
          <a:sx n="117" d="100"/>
          <a:sy n="117" d="100"/>
        </p:scale>
        <p:origin x="184"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TJ"/>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36A090-F076-EE4D-B7B1-95580F25A2E3}" type="datetimeFigureOut">
              <a:rPr lang="en-TJ" smtClean="0"/>
              <a:t>18/01/22</a:t>
            </a:fld>
            <a:endParaRPr lang="en-TJ"/>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TJ"/>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J"/>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TJ"/>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0DE70A8-6CFD-F647-A67E-30CC6E51097D}" type="slidenum">
              <a:rPr lang="en-TJ" smtClean="0"/>
              <a:t>‹#›</a:t>
            </a:fld>
            <a:endParaRPr lang="en-TJ"/>
          </a:p>
        </p:txBody>
      </p:sp>
    </p:spTree>
    <p:extLst>
      <p:ext uri="{BB962C8B-B14F-4D97-AF65-F5344CB8AC3E}">
        <p14:creationId xmlns:p14="http://schemas.microsoft.com/office/powerpoint/2010/main" val="8058124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b="1" dirty="0"/>
              <a:t>TIP</a:t>
            </a:r>
            <a:endParaRPr lang="en-US" dirty="0"/>
          </a:p>
          <a:p>
            <a:pPr marL="0" indent="0">
              <a:buNone/>
            </a:pPr>
            <a:r>
              <a:rPr lang="en-US" dirty="0"/>
              <a:t>There's one more interesting thing happening there. Can you see another function inside the print() function? It's the round() function. Its job is to round the outputted result to the number of decimal places specified in the parentheses, and return a float (inside the round() function you can find the variable name, a comma, and the number of decimal places we're aiming for). We're going to talk about functions very soon, so don't worry that everything may not be fully clear yet. We just want to spark your curiosity.</a:t>
            </a:r>
          </a:p>
          <a:p>
            <a:endParaRPr lang="en-TJ" dirty="0"/>
          </a:p>
        </p:txBody>
      </p:sp>
      <p:sp>
        <p:nvSpPr>
          <p:cNvPr id="4" name="Slide Number Placeholder 3"/>
          <p:cNvSpPr>
            <a:spLocks noGrp="1"/>
          </p:cNvSpPr>
          <p:nvPr>
            <p:ph type="sldNum" sz="quarter" idx="5"/>
          </p:nvPr>
        </p:nvSpPr>
        <p:spPr/>
        <p:txBody>
          <a:bodyPr/>
          <a:lstStyle/>
          <a:p>
            <a:fld id="{90DE70A8-6CFD-F647-A67E-30CC6E51097D}" type="slidenum">
              <a:rPr lang="en-TJ" smtClean="0"/>
              <a:t>10</a:t>
            </a:fld>
            <a:endParaRPr lang="en-TJ"/>
          </a:p>
        </p:txBody>
      </p:sp>
    </p:spTree>
    <p:extLst>
      <p:ext uri="{BB962C8B-B14F-4D97-AF65-F5344CB8AC3E}">
        <p14:creationId xmlns:p14="http://schemas.microsoft.com/office/powerpoint/2010/main" val="24496206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TJ" dirty="0"/>
          </a:p>
        </p:txBody>
      </p:sp>
      <p:sp>
        <p:nvSpPr>
          <p:cNvPr id="4" name="Slide Number Placeholder 3"/>
          <p:cNvSpPr>
            <a:spLocks noGrp="1"/>
          </p:cNvSpPr>
          <p:nvPr>
            <p:ph type="sldNum" sz="quarter" idx="5"/>
          </p:nvPr>
        </p:nvSpPr>
        <p:spPr/>
        <p:txBody>
          <a:bodyPr/>
          <a:lstStyle/>
          <a:p>
            <a:fld id="{90DE70A8-6CFD-F647-A67E-30CC6E51097D}" type="slidenum">
              <a:rPr lang="en-TJ" smtClean="0"/>
              <a:t>11</a:t>
            </a:fld>
            <a:endParaRPr lang="en-TJ"/>
          </a:p>
        </p:txBody>
      </p:sp>
    </p:spTree>
    <p:extLst>
      <p:ext uri="{BB962C8B-B14F-4D97-AF65-F5344CB8AC3E}">
        <p14:creationId xmlns:p14="http://schemas.microsoft.com/office/powerpoint/2010/main" val="34699768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TJ" dirty="0"/>
          </a:p>
        </p:txBody>
      </p:sp>
      <p:sp>
        <p:nvSpPr>
          <p:cNvPr id="4" name="Slide Number Placeholder 3"/>
          <p:cNvSpPr>
            <a:spLocks noGrp="1"/>
          </p:cNvSpPr>
          <p:nvPr>
            <p:ph type="sldNum" sz="quarter" idx="5"/>
          </p:nvPr>
        </p:nvSpPr>
        <p:spPr/>
        <p:txBody>
          <a:bodyPr/>
          <a:lstStyle/>
          <a:p>
            <a:fld id="{90DE70A8-6CFD-F647-A67E-30CC6E51097D}" type="slidenum">
              <a:rPr lang="en-TJ" smtClean="0"/>
              <a:t>12</a:t>
            </a:fld>
            <a:endParaRPr lang="en-TJ"/>
          </a:p>
        </p:txBody>
      </p:sp>
    </p:spTree>
    <p:extLst>
      <p:ext uri="{BB962C8B-B14F-4D97-AF65-F5344CB8AC3E}">
        <p14:creationId xmlns:p14="http://schemas.microsoft.com/office/powerpoint/2010/main" val="9958131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TJ" dirty="0"/>
          </a:p>
        </p:txBody>
      </p:sp>
      <p:sp>
        <p:nvSpPr>
          <p:cNvPr id="4" name="Slide Number Placeholder 3"/>
          <p:cNvSpPr>
            <a:spLocks noGrp="1"/>
          </p:cNvSpPr>
          <p:nvPr>
            <p:ph type="sldNum" sz="quarter" idx="5"/>
          </p:nvPr>
        </p:nvSpPr>
        <p:spPr/>
        <p:txBody>
          <a:bodyPr/>
          <a:lstStyle/>
          <a:p>
            <a:fld id="{90DE70A8-6CFD-F647-A67E-30CC6E51097D}" type="slidenum">
              <a:rPr lang="en-TJ" smtClean="0"/>
              <a:t>20</a:t>
            </a:fld>
            <a:endParaRPr lang="en-TJ"/>
          </a:p>
        </p:txBody>
      </p:sp>
    </p:spTree>
    <p:extLst>
      <p:ext uri="{BB962C8B-B14F-4D97-AF65-F5344CB8AC3E}">
        <p14:creationId xmlns:p14="http://schemas.microsoft.com/office/powerpoint/2010/main" val="20778412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DF4C866C-5C94-0940-855F-AD518AA395C0}" type="datetimeFigureOut">
              <a:rPr lang="en-TJ" smtClean="0"/>
              <a:t>18/01/22</a:t>
            </a:fld>
            <a:endParaRPr lang="en-TJ"/>
          </a:p>
        </p:txBody>
      </p:sp>
      <p:sp>
        <p:nvSpPr>
          <p:cNvPr id="5" name="Footer Placeholder 4"/>
          <p:cNvSpPr>
            <a:spLocks noGrp="1"/>
          </p:cNvSpPr>
          <p:nvPr>
            <p:ph type="ftr" sz="quarter" idx="11"/>
          </p:nvPr>
        </p:nvSpPr>
        <p:spPr/>
        <p:txBody>
          <a:bodyPr/>
          <a:lstStyle/>
          <a:p>
            <a:endParaRPr lang="en-TJ"/>
          </a:p>
        </p:txBody>
      </p:sp>
      <p:sp>
        <p:nvSpPr>
          <p:cNvPr id="6" name="Slide Number Placeholder 5"/>
          <p:cNvSpPr>
            <a:spLocks noGrp="1"/>
          </p:cNvSpPr>
          <p:nvPr>
            <p:ph type="sldNum" sz="quarter" idx="12"/>
          </p:nvPr>
        </p:nvSpPr>
        <p:spPr/>
        <p:txBody>
          <a:bodyPr/>
          <a:lstStyle/>
          <a:p>
            <a:fld id="{4EA52913-5ADB-5A48-BCF0-CAD5617AAD46}" type="slidenum">
              <a:rPr lang="en-TJ" smtClean="0"/>
              <a:t>‹#›</a:t>
            </a:fld>
            <a:endParaRPr lang="en-TJ"/>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173426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4C866C-5C94-0940-855F-AD518AA395C0}" type="datetimeFigureOut">
              <a:rPr lang="en-TJ" smtClean="0"/>
              <a:t>18/01/22</a:t>
            </a:fld>
            <a:endParaRPr lang="en-TJ"/>
          </a:p>
        </p:txBody>
      </p:sp>
      <p:sp>
        <p:nvSpPr>
          <p:cNvPr id="5" name="Footer Placeholder 4"/>
          <p:cNvSpPr>
            <a:spLocks noGrp="1"/>
          </p:cNvSpPr>
          <p:nvPr>
            <p:ph type="ftr" sz="quarter" idx="11"/>
          </p:nvPr>
        </p:nvSpPr>
        <p:spPr/>
        <p:txBody>
          <a:bodyPr/>
          <a:lstStyle/>
          <a:p>
            <a:endParaRPr lang="en-TJ"/>
          </a:p>
        </p:txBody>
      </p:sp>
      <p:sp>
        <p:nvSpPr>
          <p:cNvPr id="6" name="Slide Number Placeholder 5"/>
          <p:cNvSpPr>
            <a:spLocks noGrp="1"/>
          </p:cNvSpPr>
          <p:nvPr>
            <p:ph type="sldNum" sz="quarter" idx="12"/>
          </p:nvPr>
        </p:nvSpPr>
        <p:spPr/>
        <p:txBody>
          <a:bodyPr/>
          <a:lstStyle/>
          <a:p>
            <a:fld id="{4EA52913-5ADB-5A48-BCF0-CAD5617AAD46}" type="slidenum">
              <a:rPr lang="en-TJ" smtClean="0"/>
              <a:t>‹#›</a:t>
            </a:fld>
            <a:endParaRPr lang="en-TJ"/>
          </a:p>
        </p:txBody>
      </p:sp>
    </p:spTree>
    <p:extLst>
      <p:ext uri="{BB962C8B-B14F-4D97-AF65-F5344CB8AC3E}">
        <p14:creationId xmlns:p14="http://schemas.microsoft.com/office/powerpoint/2010/main" val="18479954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4C866C-5C94-0940-855F-AD518AA395C0}" type="datetimeFigureOut">
              <a:rPr lang="en-TJ" smtClean="0"/>
              <a:t>18/01/22</a:t>
            </a:fld>
            <a:endParaRPr lang="en-TJ"/>
          </a:p>
        </p:txBody>
      </p:sp>
      <p:sp>
        <p:nvSpPr>
          <p:cNvPr id="5" name="Footer Placeholder 4"/>
          <p:cNvSpPr>
            <a:spLocks noGrp="1"/>
          </p:cNvSpPr>
          <p:nvPr>
            <p:ph type="ftr" sz="quarter" idx="11"/>
          </p:nvPr>
        </p:nvSpPr>
        <p:spPr/>
        <p:txBody>
          <a:bodyPr/>
          <a:lstStyle/>
          <a:p>
            <a:endParaRPr lang="en-TJ"/>
          </a:p>
        </p:txBody>
      </p:sp>
      <p:sp>
        <p:nvSpPr>
          <p:cNvPr id="6" name="Slide Number Placeholder 5"/>
          <p:cNvSpPr>
            <a:spLocks noGrp="1"/>
          </p:cNvSpPr>
          <p:nvPr>
            <p:ph type="sldNum" sz="quarter" idx="12"/>
          </p:nvPr>
        </p:nvSpPr>
        <p:spPr/>
        <p:txBody>
          <a:bodyPr/>
          <a:lstStyle/>
          <a:p>
            <a:fld id="{4EA52913-5ADB-5A48-BCF0-CAD5617AAD46}" type="slidenum">
              <a:rPr lang="en-TJ" smtClean="0"/>
              <a:t>‹#›</a:t>
            </a:fld>
            <a:endParaRPr lang="en-TJ"/>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936543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4C866C-5C94-0940-855F-AD518AA395C0}" type="datetimeFigureOut">
              <a:rPr lang="en-TJ" smtClean="0"/>
              <a:t>18/01/22</a:t>
            </a:fld>
            <a:endParaRPr lang="en-TJ"/>
          </a:p>
        </p:txBody>
      </p:sp>
      <p:sp>
        <p:nvSpPr>
          <p:cNvPr id="5" name="Footer Placeholder 4"/>
          <p:cNvSpPr>
            <a:spLocks noGrp="1"/>
          </p:cNvSpPr>
          <p:nvPr>
            <p:ph type="ftr" sz="quarter" idx="11"/>
          </p:nvPr>
        </p:nvSpPr>
        <p:spPr/>
        <p:txBody>
          <a:bodyPr/>
          <a:lstStyle/>
          <a:p>
            <a:endParaRPr lang="en-TJ"/>
          </a:p>
        </p:txBody>
      </p:sp>
      <p:sp>
        <p:nvSpPr>
          <p:cNvPr id="6" name="Slide Number Placeholder 5"/>
          <p:cNvSpPr>
            <a:spLocks noGrp="1"/>
          </p:cNvSpPr>
          <p:nvPr>
            <p:ph type="sldNum" sz="quarter" idx="12"/>
          </p:nvPr>
        </p:nvSpPr>
        <p:spPr/>
        <p:txBody>
          <a:bodyPr/>
          <a:lstStyle/>
          <a:p>
            <a:fld id="{4EA52913-5ADB-5A48-BCF0-CAD5617AAD46}" type="slidenum">
              <a:rPr lang="en-TJ" smtClean="0"/>
              <a:t>‹#›</a:t>
            </a:fld>
            <a:endParaRPr lang="en-TJ"/>
          </a:p>
        </p:txBody>
      </p:sp>
    </p:spTree>
    <p:extLst>
      <p:ext uri="{BB962C8B-B14F-4D97-AF65-F5344CB8AC3E}">
        <p14:creationId xmlns:p14="http://schemas.microsoft.com/office/powerpoint/2010/main" val="36859357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F4C866C-5C94-0940-855F-AD518AA395C0}" type="datetimeFigureOut">
              <a:rPr lang="en-TJ" smtClean="0"/>
              <a:t>18/01/22</a:t>
            </a:fld>
            <a:endParaRPr lang="en-TJ"/>
          </a:p>
        </p:txBody>
      </p:sp>
      <p:sp>
        <p:nvSpPr>
          <p:cNvPr id="5" name="Footer Placeholder 4"/>
          <p:cNvSpPr>
            <a:spLocks noGrp="1"/>
          </p:cNvSpPr>
          <p:nvPr>
            <p:ph type="ftr" sz="quarter" idx="11"/>
          </p:nvPr>
        </p:nvSpPr>
        <p:spPr/>
        <p:txBody>
          <a:bodyPr/>
          <a:lstStyle/>
          <a:p>
            <a:endParaRPr lang="en-TJ"/>
          </a:p>
        </p:txBody>
      </p:sp>
      <p:sp>
        <p:nvSpPr>
          <p:cNvPr id="6" name="Slide Number Placeholder 5"/>
          <p:cNvSpPr>
            <a:spLocks noGrp="1"/>
          </p:cNvSpPr>
          <p:nvPr>
            <p:ph type="sldNum" sz="quarter" idx="12"/>
          </p:nvPr>
        </p:nvSpPr>
        <p:spPr/>
        <p:txBody>
          <a:bodyPr/>
          <a:lstStyle/>
          <a:p>
            <a:fld id="{4EA52913-5ADB-5A48-BCF0-CAD5617AAD46}" type="slidenum">
              <a:rPr lang="en-TJ" smtClean="0"/>
              <a:t>‹#›</a:t>
            </a:fld>
            <a:endParaRPr lang="en-TJ"/>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254940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F4C866C-5C94-0940-855F-AD518AA395C0}" type="datetimeFigureOut">
              <a:rPr lang="en-TJ" smtClean="0"/>
              <a:t>18/01/22</a:t>
            </a:fld>
            <a:endParaRPr lang="en-TJ"/>
          </a:p>
        </p:txBody>
      </p:sp>
      <p:sp>
        <p:nvSpPr>
          <p:cNvPr id="6" name="Footer Placeholder 5"/>
          <p:cNvSpPr>
            <a:spLocks noGrp="1"/>
          </p:cNvSpPr>
          <p:nvPr>
            <p:ph type="ftr" sz="quarter" idx="11"/>
          </p:nvPr>
        </p:nvSpPr>
        <p:spPr/>
        <p:txBody>
          <a:bodyPr/>
          <a:lstStyle/>
          <a:p>
            <a:endParaRPr lang="en-TJ"/>
          </a:p>
        </p:txBody>
      </p:sp>
      <p:sp>
        <p:nvSpPr>
          <p:cNvPr id="7" name="Slide Number Placeholder 6"/>
          <p:cNvSpPr>
            <a:spLocks noGrp="1"/>
          </p:cNvSpPr>
          <p:nvPr>
            <p:ph type="sldNum" sz="quarter" idx="12"/>
          </p:nvPr>
        </p:nvSpPr>
        <p:spPr/>
        <p:txBody>
          <a:bodyPr/>
          <a:lstStyle/>
          <a:p>
            <a:fld id="{4EA52913-5ADB-5A48-BCF0-CAD5617AAD46}" type="slidenum">
              <a:rPr lang="en-TJ" smtClean="0"/>
              <a:t>‹#›</a:t>
            </a:fld>
            <a:endParaRPr lang="en-TJ"/>
          </a:p>
        </p:txBody>
      </p:sp>
    </p:spTree>
    <p:extLst>
      <p:ext uri="{BB962C8B-B14F-4D97-AF65-F5344CB8AC3E}">
        <p14:creationId xmlns:p14="http://schemas.microsoft.com/office/powerpoint/2010/main" val="31343261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F4C866C-5C94-0940-855F-AD518AA395C0}" type="datetimeFigureOut">
              <a:rPr lang="en-TJ" smtClean="0"/>
              <a:t>18/01/22</a:t>
            </a:fld>
            <a:endParaRPr lang="en-TJ"/>
          </a:p>
        </p:txBody>
      </p:sp>
      <p:sp>
        <p:nvSpPr>
          <p:cNvPr id="8" name="Footer Placeholder 7"/>
          <p:cNvSpPr>
            <a:spLocks noGrp="1"/>
          </p:cNvSpPr>
          <p:nvPr>
            <p:ph type="ftr" sz="quarter" idx="11"/>
          </p:nvPr>
        </p:nvSpPr>
        <p:spPr/>
        <p:txBody>
          <a:bodyPr/>
          <a:lstStyle/>
          <a:p>
            <a:endParaRPr lang="en-TJ"/>
          </a:p>
        </p:txBody>
      </p:sp>
      <p:sp>
        <p:nvSpPr>
          <p:cNvPr id="9" name="Slide Number Placeholder 8"/>
          <p:cNvSpPr>
            <a:spLocks noGrp="1"/>
          </p:cNvSpPr>
          <p:nvPr>
            <p:ph type="sldNum" sz="quarter" idx="12"/>
          </p:nvPr>
        </p:nvSpPr>
        <p:spPr/>
        <p:txBody>
          <a:bodyPr/>
          <a:lstStyle/>
          <a:p>
            <a:fld id="{4EA52913-5ADB-5A48-BCF0-CAD5617AAD46}" type="slidenum">
              <a:rPr lang="en-TJ" smtClean="0"/>
              <a:t>‹#›</a:t>
            </a:fld>
            <a:endParaRPr lang="en-TJ"/>
          </a:p>
        </p:txBody>
      </p:sp>
    </p:spTree>
    <p:extLst>
      <p:ext uri="{BB962C8B-B14F-4D97-AF65-F5344CB8AC3E}">
        <p14:creationId xmlns:p14="http://schemas.microsoft.com/office/powerpoint/2010/main" val="13071673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F4C866C-5C94-0940-855F-AD518AA395C0}" type="datetimeFigureOut">
              <a:rPr lang="en-TJ" smtClean="0"/>
              <a:t>18/01/22</a:t>
            </a:fld>
            <a:endParaRPr lang="en-TJ"/>
          </a:p>
        </p:txBody>
      </p:sp>
      <p:sp>
        <p:nvSpPr>
          <p:cNvPr id="4" name="Footer Placeholder 3"/>
          <p:cNvSpPr>
            <a:spLocks noGrp="1"/>
          </p:cNvSpPr>
          <p:nvPr>
            <p:ph type="ftr" sz="quarter" idx="11"/>
          </p:nvPr>
        </p:nvSpPr>
        <p:spPr/>
        <p:txBody>
          <a:bodyPr/>
          <a:lstStyle/>
          <a:p>
            <a:endParaRPr lang="en-TJ"/>
          </a:p>
        </p:txBody>
      </p:sp>
      <p:sp>
        <p:nvSpPr>
          <p:cNvPr id="5" name="Slide Number Placeholder 4"/>
          <p:cNvSpPr>
            <a:spLocks noGrp="1"/>
          </p:cNvSpPr>
          <p:nvPr>
            <p:ph type="sldNum" sz="quarter" idx="12"/>
          </p:nvPr>
        </p:nvSpPr>
        <p:spPr/>
        <p:txBody>
          <a:bodyPr/>
          <a:lstStyle/>
          <a:p>
            <a:fld id="{4EA52913-5ADB-5A48-BCF0-CAD5617AAD46}" type="slidenum">
              <a:rPr lang="en-TJ" smtClean="0"/>
              <a:t>‹#›</a:t>
            </a:fld>
            <a:endParaRPr lang="en-TJ"/>
          </a:p>
        </p:txBody>
      </p:sp>
    </p:spTree>
    <p:extLst>
      <p:ext uri="{BB962C8B-B14F-4D97-AF65-F5344CB8AC3E}">
        <p14:creationId xmlns:p14="http://schemas.microsoft.com/office/powerpoint/2010/main" val="41740005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4C866C-5C94-0940-855F-AD518AA395C0}" type="datetimeFigureOut">
              <a:rPr lang="en-TJ" smtClean="0"/>
              <a:t>18/01/22</a:t>
            </a:fld>
            <a:endParaRPr lang="en-TJ"/>
          </a:p>
        </p:txBody>
      </p:sp>
      <p:sp>
        <p:nvSpPr>
          <p:cNvPr id="3" name="Footer Placeholder 2"/>
          <p:cNvSpPr>
            <a:spLocks noGrp="1"/>
          </p:cNvSpPr>
          <p:nvPr>
            <p:ph type="ftr" sz="quarter" idx="11"/>
          </p:nvPr>
        </p:nvSpPr>
        <p:spPr/>
        <p:txBody>
          <a:bodyPr/>
          <a:lstStyle/>
          <a:p>
            <a:endParaRPr lang="en-TJ"/>
          </a:p>
        </p:txBody>
      </p:sp>
      <p:sp>
        <p:nvSpPr>
          <p:cNvPr id="4" name="Slide Number Placeholder 3"/>
          <p:cNvSpPr>
            <a:spLocks noGrp="1"/>
          </p:cNvSpPr>
          <p:nvPr>
            <p:ph type="sldNum" sz="quarter" idx="12"/>
          </p:nvPr>
        </p:nvSpPr>
        <p:spPr/>
        <p:txBody>
          <a:bodyPr/>
          <a:lstStyle/>
          <a:p>
            <a:fld id="{4EA52913-5ADB-5A48-BCF0-CAD5617AAD46}" type="slidenum">
              <a:rPr lang="en-TJ" smtClean="0"/>
              <a:t>‹#›</a:t>
            </a:fld>
            <a:endParaRPr lang="en-TJ"/>
          </a:p>
        </p:txBody>
      </p:sp>
    </p:spTree>
    <p:extLst>
      <p:ext uri="{BB962C8B-B14F-4D97-AF65-F5344CB8AC3E}">
        <p14:creationId xmlns:p14="http://schemas.microsoft.com/office/powerpoint/2010/main" val="27871114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F4C866C-5C94-0940-855F-AD518AA395C0}" type="datetimeFigureOut">
              <a:rPr lang="en-TJ" smtClean="0"/>
              <a:t>18/01/22</a:t>
            </a:fld>
            <a:endParaRPr lang="en-TJ"/>
          </a:p>
        </p:txBody>
      </p:sp>
      <p:sp>
        <p:nvSpPr>
          <p:cNvPr id="6" name="Footer Placeholder 5"/>
          <p:cNvSpPr>
            <a:spLocks noGrp="1"/>
          </p:cNvSpPr>
          <p:nvPr>
            <p:ph type="ftr" sz="quarter" idx="11"/>
          </p:nvPr>
        </p:nvSpPr>
        <p:spPr/>
        <p:txBody>
          <a:bodyPr/>
          <a:lstStyle/>
          <a:p>
            <a:endParaRPr lang="en-TJ"/>
          </a:p>
        </p:txBody>
      </p:sp>
      <p:sp>
        <p:nvSpPr>
          <p:cNvPr id="7" name="Slide Number Placeholder 6"/>
          <p:cNvSpPr>
            <a:spLocks noGrp="1"/>
          </p:cNvSpPr>
          <p:nvPr>
            <p:ph type="sldNum" sz="quarter" idx="12"/>
          </p:nvPr>
        </p:nvSpPr>
        <p:spPr/>
        <p:txBody>
          <a:bodyPr/>
          <a:lstStyle/>
          <a:p>
            <a:fld id="{4EA52913-5ADB-5A48-BCF0-CAD5617AAD46}" type="slidenum">
              <a:rPr lang="en-TJ" smtClean="0"/>
              <a:t>‹#›</a:t>
            </a:fld>
            <a:endParaRPr lang="en-TJ"/>
          </a:p>
        </p:txBody>
      </p:sp>
    </p:spTree>
    <p:extLst>
      <p:ext uri="{BB962C8B-B14F-4D97-AF65-F5344CB8AC3E}">
        <p14:creationId xmlns:p14="http://schemas.microsoft.com/office/powerpoint/2010/main" val="31865505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F4C866C-5C94-0940-855F-AD518AA395C0}" type="datetimeFigureOut">
              <a:rPr lang="en-TJ" smtClean="0"/>
              <a:t>18/01/22</a:t>
            </a:fld>
            <a:endParaRPr lang="en-TJ"/>
          </a:p>
        </p:txBody>
      </p:sp>
      <p:sp>
        <p:nvSpPr>
          <p:cNvPr id="6" name="Footer Placeholder 5"/>
          <p:cNvSpPr>
            <a:spLocks noGrp="1"/>
          </p:cNvSpPr>
          <p:nvPr>
            <p:ph type="ftr" sz="quarter" idx="11"/>
          </p:nvPr>
        </p:nvSpPr>
        <p:spPr/>
        <p:txBody>
          <a:bodyPr/>
          <a:lstStyle/>
          <a:p>
            <a:endParaRPr lang="en-TJ"/>
          </a:p>
        </p:txBody>
      </p:sp>
      <p:sp>
        <p:nvSpPr>
          <p:cNvPr id="7" name="Slide Number Placeholder 6"/>
          <p:cNvSpPr>
            <a:spLocks noGrp="1"/>
          </p:cNvSpPr>
          <p:nvPr>
            <p:ph type="sldNum" sz="quarter" idx="12"/>
          </p:nvPr>
        </p:nvSpPr>
        <p:spPr/>
        <p:txBody>
          <a:bodyPr/>
          <a:lstStyle/>
          <a:p>
            <a:fld id="{4EA52913-5ADB-5A48-BCF0-CAD5617AAD46}" type="slidenum">
              <a:rPr lang="en-TJ" smtClean="0"/>
              <a:t>‹#›</a:t>
            </a:fld>
            <a:endParaRPr lang="en-TJ"/>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665653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DF4C866C-5C94-0940-855F-AD518AA395C0}" type="datetimeFigureOut">
              <a:rPr lang="en-TJ" smtClean="0"/>
              <a:t>18/01/22</a:t>
            </a:fld>
            <a:endParaRPr lang="en-TJ"/>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TJ"/>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EA52913-5ADB-5A48-BCF0-CAD5617AAD46}" type="slidenum">
              <a:rPr lang="en-TJ" smtClean="0"/>
              <a:t>‹#›</a:t>
            </a:fld>
            <a:endParaRPr lang="en-TJ"/>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9712002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BA28970-3E8F-46CD-A302-42EE83668B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23EA531-4EA7-5948-8A07-AC3D61A6DFD2}"/>
              </a:ext>
            </a:extLst>
          </p:cNvPr>
          <p:cNvSpPr>
            <a:spLocks noGrp="1"/>
          </p:cNvSpPr>
          <p:nvPr>
            <p:ph type="ctrTitle"/>
          </p:nvPr>
        </p:nvSpPr>
        <p:spPr>
          <a:xfrm>
            <a:off x="643467" y="643467"/>
            <a:ext cx="7164674" cy="5571066"/>
          </a:xfrm>
        </p:spPr>
        <p:txBody>
          <a:bodyPr>
            <a:normAutofit/>
          </a:bodyPr>
          <a:lstStyle/>
          <a:p>
            <a:r>
              <a:rPr lang="en-GB" sz="6600" b="1" dirty="0">
                <a:solidFill>
                  <a:schemeClr val="tx1">
                    <a:alpha val="80000"/>
                  </a:schemeClr>
                </a:solidFill>
              </a:rPr>
              <a:t>Python </a:t>
            </a:r>
            <a:r>
              <a:rPr lang="en-US" sz="6600" b="1" dirty="0" err="1">
                <a:solidFill>
                  <a:schemeClr val="tx1">
                    <a:alpha val="80000"/>
                  </a:schemeClr>
                </a:solidFill>
              </a:rPr>
              <a:t>основы</a:t>
            </a:r>
            <a:r>
              <a:rPr lang="en-US" sz="6600" b="1" dirty="0">
                <a:solidFill>
                  <a:schemeClr val="tx1">
                    <a:alpha val="80000"/>
                  </a:schemeClr>
                </a:solidFill>
              </a:rPr>
              <a:t> </a:t>
            </a:r>
            <a:r>
              <a:rPr lang="en-US" sz="6600" b="1" dirty="0" err="1">
                <a:solidFill>
                  <a:schemeClr val="tx1">
                    <a:alpha val="80000"/>
                  </a:schemeClr>
                </a:solidFill>
              </a:rPr>
              <a:t>программир-ования</a:t>
            </a:r>
            <a:br>
              <a:rPr lang="en-TJ" sz="6600" dirty="0">
                <a:solidFill>
                  <a:schemeClr val="tx1">
                    <a:alpha val="80000"/>
                  </a:schemeClr>
                </a:solidFill>
              </a:rPr>
            </a:br>
            <a:r>
              <a:rPr lang="en-TJ" sz="6600" dirty="0">
                <a:solidFill>
                  <a:schemeClr val="tx1">
                    <a:alpha val="80000"/>
                  </a:schemeClr>
                </a:solidFill>
              </a:rPr>
              <a:t> Урок 3</a:t>
            </a:r>
          </a:p>
        </p:txBody>
      </p:sp>
      <p:sp>
        <p:nvSpPr>
          <p:cNvPr id="3" name="Subtitle 2">
            <a:extLst>
              <a:ext uri="{FF2B5EF4-FFF2-40B4-BE49-F238E27FC236}">
                <a16:creationId xmlns:a16="http://schemas.microsoft.com/office/drawing/2014/main" id="{5C5A3FF5-62E1-BF49-BD9A-AE45E7752342}"/>
              </a:ext>
            </a:extLst>
          </p:cNvPr>
          <p:cNvSpPr>
            <a:spLocks noGrp="1"/>
          </p:cNvSpPr>
          <p:nvPr>
            <p:ph type="subTitle" idx="1"/>
          </p:nvPr>
        </p:nvSpPr>
        <p:spPr>
          <a:xfrm>
            <a:off x="8451608" y="643467"/>
            <a:ext cx="3096926" cy="5571066"/>
          </a:xfrm>
        </p:spPr>
        <p:txBody>
          <a:bodyPr>
            <a:normAutofit/>
          </a:bodyPr>
          <a:lstStyle/>
          <a:p>
            <a:r>
              <a:rPr lang="en-US" sz="2000" dirty="0" err="1"/>
              <a:t>переменные</a:t>
            </a:r>
            <a:r>
              <a:rPr lang="en-US" sz="2000" dirty="0"/>
              <a:t> </a:t>
            </a:r>
            <a:r>
              <a:rPr lang="en-US" sz="2000" dirty="0" err="1"/>
              <a:t>и</a:t>
            </a:r>
            <a:r>
              <a:rPr lang="en-US" sz="2000" dirty="0"/>
              <a:t> </a:t>
            </a:r>
            <a:r>
              <a:rPr lang="en-US" sz="2000" dirty="0" err="1"/>
              <a:t>ввод</a:t>
            </a:r>
            <a:r>
              <a:rPr lang="en-US" sz="2000" dirty="0"/>
              <a:t> </a:t>
            </a:r>
            <a:r>
              <a:rPr lang="en-US" sz="2000" dirty="0" err="1"/>
              <a:t>данных</a:t>
            </a:r>
            <a:endParaRPr lang="en-US" sz="2000" dirty="0"/>
          </a:p>
          <a:p>
            <a:endParaRPr lang="en-TJ" sz="2000" dirty="0"/>
          </a:p>
        </p:txBody>
      </p:sp>
      <p:cxnSp>
        <p:nvCxnSpPr>
          <p:cNvPr id="10" name="Straight Connector 9">
            <a:extLst>
              <a:ext uri="{FF2B5EF4-FFF2-40B4-BE49-F238E27FC236}">
                <a16:creationId xmlns:a16="http://schemas.microsoft.com/office/drawing/2014/main" id="{47AE7893-212D-45CB-A5B0-AE377389AB3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39605"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441629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8A5282-68D5-BF48-9CC0-2C955A1D3799}"/>
              </a:ext>
            </a:extLst>
          </p:cNvPr>
          <p:cNvSpPr>
            <a:spLocks noGrp="1"/>
          </p:cNvSpPr>
          <p:nvPr>
            <p:ph type="title"/>
          </p:nvPr>
        </p:nvSpPr>
        <p:spPr/>
        <p:txBody>
          <a:bodyPr/>
          <a:lstStyle/>
          <a:p>
            <a:r>
              <a:rPr lang="en-TJ" altLang="en-TJ" dirty="0">
                <a:solidFill>
                  <a:srgbClr val="264166"/>
                </a:solidFill>
                <a:latin typeface="Open Sans" panose="020B0606030504020204" pitchFamily="34" charset="0"/>
                <a:ea typeface="Times New Roman" panose="02020603050405020304" pitchFamily="18" charset="0"/>
                <a:cs typeface="Times New Roman" panose="02020603050405020304" pitchFamily="18" charset="0"/>
              </a:rPr>
              <a:t>Сценарий для </a:t>
            </a:r>
            <a:r>
              <a:rPr lang="en-US" altLang="en-TJ" dirty="0" err="1">
                <a:solidFill>
                  <a:srgbClr val="264166"/>
                </a:solidFill>
                <a:latin typeface="Open Sans" panose="020B0606030504020204" pitchFamily="34" charset="0"/>
                <a:ea typeface="Times New Roman" panose="02020603050405020304" pitchFamily="18" charset="0"/>
                <a:cs typeface="Times New Roman" panose="02020603050405020304" pitchFamily="18" charset="0"/>
              </a:rPr>
              <a:t>лаб</a:t>
            </a:r>
            <a:r>
              <a:rPr lang="en-US" altLang="en-TJ" dirty="0">
                <a:solidFill>
                  <a:srgbClr val="264166"/>
                </a:solidFill>
                <a:latin typeface="Open Sans" panose="020B0606030504020204" pitchFamily="34" charset="0"/>
                <a:ea typeface="Times New Roman" panose="02020603050405020304" pitchFamily="18" charset="0"/>
                <a:cs typeface="Times New Roman" panose="02020603050405020304" pitchFamily="18" charset="0"/>
              </a:rPr>
              <a:t> 3.2</a:t>
            </a:r>
            <a:endParaRPr lang="en-TJ" dirty="0"/>
          </a:p>
        </p:txBody>
      </p:sp>
      <p:sp>
        <p:nvSpPr>
          <p:cNvPr id="3" name="Content Placeholder 2">
            <a:extLst>
              <a:ext uri="{FF2B5EF4-FFF2-40B4-BE49-F238E27FC236}">
                <a16:creationId xmlns:a16="http://schemas.microsoft.com/office/drawing/2014/main" id="{B61F8E52-A6A7-2E4A-83B8-DCF862807D2E}"/>
              </a:ext>
            </a:extLst>
          </p:cNvPr>
          <p:cNvSpPr>
            <a:spLocks noGrp="1"/>
          </p:cNvSpPr>
          <p:nvPr>
            <p:ph idx="1"/>
          </p:nvPr>
        </p:nvSpPr>
        <p:spPr>
          <a:xfrm>
            <a:off x="1083564" y="2084832"/>
            <a:ext cx="9601200" cy="4353393"/>
          </a:xfrm>
        </p:spPr>
        <p:txBody>
          <a:bodyPr>
            <a:normAutofit fontScale="85000" lnSpcReduction="20000"/>
          </a:bodyPr>
          <a:lstStyle/>
          <a:p>
            <a:pPr marL="0" indent="0">
              <a:buNone/>
            </a:pPr>
            <a:r>
              <a:rPr lang="ru-RU" dirty="0"/>
              <a:t>Принимая во внимание, что 1 миля примерно равна 1,61 км, завершите программу так, чтобы она преобразовала:</a:t>
            </a:r>
            <a:endParaRPr lang="en-TJ" dirty="0"/>
          </a:p>
          <a:p>
            <a:pPr marL="0" indent="0">
              <a:buNone/>
            </a:pPr>
            <a:r>
              <a:rPr lang="en-US" dirty="0">
                <a:latin typeface="Consolas" panose="020B0609020204030204" pitchFamily="49" charset="0"/>
                <a:cs typeface="Consolas" panose="020B0609020204030204" pitchFamily="49" charset="0"/>
              </a:rPr>
              <a:t>kilometers = 12.25</a:t>
            </a:r>
          </a:p>
          <a:p>
            <a:pPr marL="0" indent="0">
              <a:buNone/>
            </a:pPr>
            <a:r>
              <a:rPr lang="en-US" dirty="0">
                <a:latin typeface="Consolas" panose="020B0609020204030204" pitchFamily="49" charset="0"/>
                <a:cs typeface="Consolas" panose="020B0609020204030204" pitchFamily="49" charset="0"/>
              </a:rPr>
              <a:t>miles = 7.38</a:t>
            </a:r>
          </a:p>
          <a:p>
            <a:pPr marL="0" indent="0">
              <a:buNone/>
            </a:pPr>
            <a:r>
              <a:rPr lang="en-US" dirty="0" err="1">
                <a:latin typeface="Consolas" panose="020B0609020204030204" pitchFamily="49" charset="0"/>
                <a:cs typeface="Consolas" panose="020B0609020204030204" pitchFamily="49" charset="0"/>
              </a:rPr>
              <a:t>miles_to_kilometers</a:t>
            </a:r>
            <a:r>
              <a:rPr lang="en-US" dirty="0">
                <a:latin typeface="Consolas" panose="020B0609020204030204" pitchFamily="49" charset="0"/>
                <a:cs typeface="Consolas" panose="020B0609020204030204" pitchFamily="49" charset="0"/>
              </a:rPr>
              <a:t> = ###</a:t>
            </a:r>
          </a:p>
          <a:p>
            <a:pPr marL="0" indent="0">
              <a:buNone/>
            </a:pPr>
            <a:r>
              <a:rPr lang="en-US" dirty="0" err="1">
                <a:latin typeface="Consolas" panose="020B0609020204030204" pitchFamily="49" charset="0"/>
                <a:cs typeface="Consolas" panose="020B0609020204030204" pitchFamily="49" charset="0"/>
              </a:rPr>
              <a:t>kilometers_to_miles</a:t>
            </a:r>
            <a:r>
              <a:rPr lang="en-US" dirty="0">
                <a:latin typeface="Consolas" panose="020B0609020204030204" pitchFamily="49" charset="0"/>
                <a:cs typeface="Consolas" panose="020B0609020204030204" pitchFamily="49" charset="0"/>
              </a:rPr>
              <a:t> = ###</a:t>
            </a:r>
          </a:p>
          <a:p>
            <a:pPr marL="0" indent="0">
              <a:buNone/>
            </a:pPr>
            <a:r>
              <a:rPr lang="en-US" dirty="0">
                <a:latin typeface="Consolas" panose="020B0609020204030204" pitchFamily="49" charset="0"/>
                <a:cs typeface="Consolas" panose="020B0609020204030204" pitchFamily="49" charset="0"/>
              </a:rPr>
              <a:t>print(miles, "miles is", round(</a:t>
            </a:r>
            <a:r>
              <a:rPr lang="en-US" dirty="0" err="1">
                <a:latin typeface="Consolas" panose="020B0609020204030204" pitchFamily="49" charset="0"/>
                <a:cs typeface="Consolas" panose="020B0609020204030204" pitchFamily="49" charset="0"/>
              </a:rPr>
              <a:t>miles_to_kilometers</a:t>
            </a:r>
            <a:r>
              <a:rPr lang="en-US" dirty="0">
                <a:latin typeface="Consolas" panose="020B0609020204030204" pitchFamily="49" charset="0"/>
                <a:cs typeface="Consolas" panose="020B0609020204030204" pitchFamily="49" charset="0"/>
              </a:rPr>
              <a:t>, 2), "kilometers")</a:t>
            </a:r>
          </a:p>
          <a:p>
            <a:pPr marL="0" indent="0">
              <a:buNone/>
            </a:pPr>
            <a:r>
              <a:rPr lang="en-US" dirty="0">
                <a:latin typeface="Consolas" panose="020B0609020204030204" pitchFamily="49" charset="0"/>
                <a:cs typeface="Consolas" panose="020B0609020204030204" pitchFamily="49" charset="0"/>
              </a:rPr>
              <a:t>print(kilometers, "kilometers is", </a:t>
            </a:r>
            <a:r>
              <a:rPr lang="en-US" dirty="0">
                <a:solidFill>
                  <a:srgbClr val="FF0000"/>
                </a:solidFill>
                <a:latin typeface="Consolas" panose="020B0609020204030204" pitchFamily="49" charset="0"/>
                <a:cs typeface="Consolas" panose="020B0609020204030204" pitchFamily="49" charset="0"/>
              </a:rPr>
              <a:t>round</a:t>
            </a:r>
            <a:r>
              <a:rPr lang="en-US" dirty="0">
                <a:latin typeface="Consolas" panose="020B0609020204030204" pitchFamily="49" charset="0"/>
                <a:cs typeface="Consolas" panose="020B0609020204030204" pitchFamily="49" charset="0"/>
              </a:rPr>
              <a:t>(</a:t>
            </a:r>
            <a:r>
              <a:rPr lang="en-US" dirty="0" err="1">
                <a:latin typeface="Consolas" panose="020B0609020204030204" pitchFamily="49" charset="0"/>
                <a:cs typeface="Consolas" panose="020B0609020204030204" pitchFamily="49" charset="0"/>
              </a:rPr>
              <a:t>kilometers_to_miles</a:t>
            </a:r>
            <a:r>
              <a:rPr lang="en-US" dirty="0">
                <a:latin typeface="Consolas" panose="020B0609020204030204" pitchFamily="49" charset="0"/>
                <a:cs typeface="Consolas" panose="020B0609020204030204" pitchFamily="49" charset="0"/>
              </a:rPr>
              <a:t>, 2), "miles")</a:t>
            </a:r>
          </a:p>
          <a:p>
            <a:pPr marL="0" indent="0">
              <a:buNone/>
            </a:pPr>
            <a:br>
              <a:rPr lang="en-US" dirty="0"/>
            </a:br>
            <a:r>
              <a:rPr lang="en-US" b="1" dirty="0" err="1"/>
              <a:t>Предпологаемый</a:t>
            </a:r>
            <a:r>
              <a:rPr lang="en-US" b="1" dirty="0"/>
              <a:t> </a:t>
            </a:r>
            <a:r>
              <a:rPr lang="en-US" b="1" dirty="0" err="1"/>
              <a:t>вывод</a:t>
            </a:r>
            <a:endParaRPr lang="en-US" b="1" dirty="0"/>
          </a:p>
          <a:p>
            <a:pPr marL="0" indent="0">
              <a:buNone/>
            </a:pPr>
            <a:r>
              <a:rPr lang="en-US" dirty="0"/>
              <a:t>7.38 miles is 11.88 kilometers </a:t>
            </a:r>
          </a:p>
          <a:p>
            <a:pPr marL="0" indent="0">
              <a:buNone/>
            </a:pPr>
            <a:r>
              <a:rPr lang="en-US" dirty="0"/>
              <a:t>12.25 kilometers is 7.61 miles</a:t>
            </a:r>
            <a:endParaRPr lang="en-TJ" dirty="0"/>
          </a:p>
        </p:txBody>
      </p:sp>
    </p:spTree>
    <p:extLst>
      <p:ext uri="{BB962C8B-B14F-4D97-AF65-F5344CB8AC3E}">
        <p14:creationId xmlns:p14="http://schemas.microsoft.com/office/powerpoint/2010/main" val="34084527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88947A-3E5B-2C4B-B3CE-462B56EFB8A9}"/>
              </a:ext>
            </a:extLst>
          </p:cNvPr>
          <p:cNvSpPr>
            <a:spLocks noGrp="1"/>
          </p:cNvSpPr>
          <p:nvPr>
            <p:ph type="title"/>
          </p:nvPr>
        </p:nvSpPr>
        <p:spPr/>
        <p:txBody>
          <a:bodyPr/>
          <a:lstStyle/>
          <a:p>
            <a:r>
              <a:rPr lang="en-TJ" altLang="en-TJ" dirty="0">
                <a:solidFill>
                  <a:srgbClr val="264166"/>
                </a:solidFill>
                <a:latin typeface="Open Sans" panose="020B0606030504020204" pitchFamily="34" charset="0"/>
                <a:ea typeface="Times New Roman" panose="02020603050405020304" pitchFamily="18" charset="0"/>
                <a:cs typeface="Times New Roman" panose="02020603050405020304" pitchFamily="18" charset="0"/>
              </a:rPr>
              <a:t>Сценарий для </a:t>
            </a:r>
            <a:r>
              <a:rPr lang="en-US" altLang="en-TJ" dirty="0" err="1">
                <a:solidFill>
                  <a:srgbClr val="264166"/>
                </a:solidFill>
                <a:latin typeface="Open Sans" panose="020B0606030504020204" pitchFamily="34" charset="0"/>
                <a:ea typeface="Times New Roman" panose="02020603050405020304" pitchFamily="18" charset="0"/>
                <a:cs typeface="Times New Roman" panose="02020603050405020304" pitchFamily="18" charset="0"/>
              </a:rPr>
              <a:t>лаб</a:t>
            </a:r>
            <a:r>
              <a:rPr lang="en-US" altLang="en-TJ" dirty="0">
                <a:solidFill>
                  <a:srgbClr val="264166"/>
                </a:solidFill>
                <a:latin typeface="Open Sans" panose="020B0606030504020204" pitchFamily="34" charset="0"/>
                <a:ea typeface="Times New Roman" panose="02020603050405020304" pitchFamily="18" charset="0"/>
                <a:cs typeface="Times New Roman" panose="02020603050405020304" pitchFamily="18" charset="0"/>
              </a:rPr>
              <a:t> 3.</a:t>
            </a:r>
            <a:r>
              <a:rPr lang="en-TJ" altLang="en-TJ" dirty="0">
                <a:solidFill>
                  <a:srgbClr val="264166"/>
                </a:solidFill>
                <a:latin typeface="Open Sans" panose="020B0606030504020204" pitchFamily="34" charset="0"/>
                <a:ea typeface="Times New Roman" panose="02020603050405020304" pitchFamily="18" charset="0"/>
                <a:cs typeface="Times New Roman" panose="02020603050405020304" pitchFamily="18" charset="0"/>
              </a:rPr>
              <a:t>3</a:t>
            </a:r>
            <a:endParaRPr lang="en-TJ" dirty="0"/>
          </a:p>
        </p:txBody>
      </p:sp>
      <p:sp>
        <p:nvSpPr>
          <p:cNvPr id="3" name="Content Placeholder 2">
            <a:extLst>
              <a:ext uri="{FF2B5EF4-FFF2-40B4-BE49-F238E27FC236}">
                <a16:creationId xmlns:a16="http://schemas.microsoft.com/office/drawing/2014/main" id="{5A8D4839-3C82-D84A-8231-C1FEE8A926FE}"/>
              </a:ext>
            </a:extLst>
          </p:cNvPr>
          <p:cNvSpPr>
            <a:spLocks noGrp="1"/>
          </p:cNvSpPr>
          <p:nvPr>
            <p:ph idx="1"/>
          </p:nvPr>
        </p:nvSpPr>
        <p:spPr>
          <a:xfrm>
            <a:off x="1024128" y="1706068"/>
            <a:ext cx="9601200" cy="5151932"/>
          </a:xfrm>
        </p:spPr>
        <p:txBody>
          <a:bodyPr>
            <a:normAutofit fontScale="92500" lnSpcReduction="20000"/>
          </a:bodyPr>
          <a:lstStyle/>
          <a:p>
            <a:pPr marL="0" indent="0">
              <a:buNone/>
            </a:pPr>
            <a:r>
              <a:rPr lang="ru-RU" dirty="0"/>
              <a:t>Взгляните на код в редакторе: он считывает значение с плавающей запятой, помещает его в переменную с именем </a:t>
            </a:r>
            <a:r>
              <a:rPr lang="en-US" b="1" dirty="0"/>
              <a:t>x</a:t>
            </a:r>
            <a:r>
              <a:rPr lang="en-US" dirty="0"/>
              <a:t> </a:t>
            </a:r>
            <a:r>
              <a:rPr lang="ru-RU" dirty="0"/>
              <a:t>и печатает значение переменной с именем </a:t>
            </a:r>
            <a:r>
              <a:rPr lang="en-US" b="1" dirty="0"/>
              <a:t>y</a:t>
            </a:r>
            <a:r>
              <a:rPr lang="en-US" dirty="0"/>
              <a:t>. </a:t>
            </a:r>
            <a:r>
              <a:rPr lang="ru-RU" dirty="0"/>
              <a:t>Ваша задача — завершить код, чтобы вычислить следующее выражение:</a:t>
            </a:r>
            <a:endParaRPr lang="en-TJ" dirty="0"/>
          </a:p>
          <a:p>
            <a:pPr marL="0" indent="0">
              <a:buNone/>
            </a:pPr>
            <a:r>
              <a:rPr lang="en-US" dirty="0"/>
              <a:t>3x</a:t>
            </a:r>
            <a:r>
              <a:rPr lang="en-US" baseline="30000" dirty="0"/>
              <a:t>3</a:t>
            </a:r>
            <a:r>
              <a:rPr lang="en-US" dirty="0"/>
              <a:t> - 2x</a:t>
            </a:r>
            <a:r>
              <a:rPr lang="en-US" baseline="30000" dirty="0"/>
              <a:t>2</a:t>
            </a:r>
            <a:r>
              <a:rPr lang="en-US" dirty="0"/>
              <a:t> + 3x - 1 </a:t>
            </a:r>
          </a:p>
          <a:p>
            <a:pPr marL="0" indent="0">
              <a:buNone/>
            </a:pPr>
            <a:r>
              <a:rPr lang="ru-RU" dirty="0"/>
              <a:t>Р</a:t>
            </a:r>
            <a:r>
              <a:rPr lang="en-US" dirty="0" err="1"/>
              <a:t>езультат</a:t>
            </a:r>
            <a:r>
              <a:rPr lang="en-US" dirty="0"/>
              <a:t> </a:t>
            </a:r>
            <a:r>
              <a:rPr lang="en-US" dirty="0" err="1"/>
              <a:t>присвоить</a:t>
            </a:r>
            <a:r>
              <a:rPr lang="en-US" dirty="0"/>
              <a:t> y.</a:t>
            </a:r>
          </a:p>
          <a:p>
            <a:pPr marL="0" indent="0">
              <a:buNone/>
            </a:pPr>
            <a:r>
              <a:rPr lang="en-US" b="1" dirty="0" err="1"/>
              <a:t>Примерный</a:t>
            </a:r>
            <a:r>
              <a:rPr lang="en-US" b="1" dirty="0"/>
              <a:t> </a:t>
            </a:r>
            <a:r>
              <a:rPr lang="en-US" b="1" dirty="0" err="1"/>
              <a:t>ввод</a:t>
            </a:r>
            <a:r>
              <a:rPr lang="en-US" b="1" dirty="0"/>
              <a:t>:</a:t>
            </a:r>
          </a:p>
          <a:p>
            <a:pPr marL="0" indent="0">
              <a:buNone/>
            </a:pPr>
            <a:r>
              <a:rPr lang="en-US" dirty="0"/>
              <a:t>x = 0</a:t>
            </a:r>
          </a:p>
          <a:p>
            <a:pPr marL="0" indent="0">
              <a:buNone/>
            </a:pPr>
            <a:r>
              <a:rPr lang="en-US" dirty="0"/>
              <a:t>x = 1 </a:t>
            </a:r>
          </a:p>
          <a:p>
            <a:pPr marL="0" indent="0">
              <a:buNone/>
            </a:pPr>
            <a:r>
              <a:rPr lang="en-US" dirty="0"/>
              <a:t>x = -1</a:t>
            </a:r>
          </a:p>
          <a:p>
            <a:pPr marL="0" indent="0">
              <a:buNone/>
            </a:pPr>
            <a:br>
              <a:rPr lang="en-US" dirty="0"/>
            </a:br>
            <a:r>
              <a:rPr lang="en-US" b="1" dirty="0" err="1"/>
              <a:t>Предпологаемый</a:t>
            </a:r>
            <a:r>
              <a:rPr lang="en-US" b="1" dirty="0"/>
              <a:t> </a:t>
            </a:r>
            <a:r>
              <a:rPr lang="en-US" b="1" dirty="0" err="1"/>
              <a:t>вывод</a:t>
            </a:r>
            <a:r>
              <a:rPr lang="en-US" b="1" dirty="0"/>
              <a:t>:</a:t>
            </a:r>
          </a:p>
          <a:p>
            <a:pPr marL="0" indent="0">
              <a:buNone/>
            </a:pPr>
            <a:r>
              <a:rPr lang="en-US" dirty="0"/>
              <a:t>y = -1.0 </a:t>
            </a:r>
          </a:p>
          <a:p>
            <a:pPr marL="0" indent="0">
              <a:buNone/>
            </a:pPr>
            <a:r>
              <a:rPr lang="en-US" dirty="0"/>
              <a:t>y = 3.0 </a:t>
            </a:r>
          </a:p>
          <a:p>
            <a:pPr marL="0" indent="0">
              <a:buNone/>
            </a:pPr>
            <a:r>
              <a:rPr lang="en-US" dirty="0"/>
              <a:t>y = -9.0</a:t>
            </a:r>
            <a:endParaRPr lang="en-TJ" dirty="0"/>
          </a:p>
        </p:txBody>
      </p:sp>
    </p:spTree>
    <p:extLst>
      <p:ext uri="{BB962C8B-B14F-4D97-AF65-F5344CB8AC3E}">
        <p14:creationId xmlns:p14="http://schemas.microsoft.com/office/powerpoint/2010/main" val="14676515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9157E0C-6BD2-1B4E-A44F-B11FC357C70F}"/>
              </a:ext>
            </a:extLst>
          </p:cNvPr>
          <p:cNvSpPr>
            <a:spLocks noGrp="1"/>
          </p:cNvSpPr>
          <p:nvPr>
            <p:ph idx="1"/>
          </p:nvPr>
        </p:nvSpPr>
        <p:spPr>
          <a:xfrm>
            <a:off x="903514" y="141513"/>
            <a:ext cx="10862661" cy="6814457"/>
          </a:xfrm>
        </p:spPr>
        <p:txBody>
          <a:bodyPr>
            <a:noAutofit/>
          </a:bodyPr>
          <a:lstStyle/>
          <a:p>
            <a:pPr marL="0" indent="0">
              <a:buNone/>
            </a:pPr>
            <a:r>
              <a:rPr lang="ru-RU" sz="1900" b="1" dirty="0"/>
              <a:t>Основные выводы</a:t>
            </a:r>
          </a:p>
          <a:p>
            <a:pPr marL="0" indent="0">
              <a:buNone/>
            </a:pPr>
            <a:r>
              <a:rPr lang="ru-RU" sz="1900" dirty="0"/>
              <a:t>1. </a:t>
            </a:r>
            <a:r>
              <a:rPr lang="ru-RU" sz="1600" dirty="0"/>
              <a:t>Переменная – это именованное место, зарезервированное для хранения значений в памяти. Переменная создается или инициализируется автоматически, когда вы впервые присваиваете ей значение.</a:t>
            </a:r>
          </a:p>
          <a:p>
            <a:pPr marL="0" indent="0">
              <a:buNone/>
            </a:pPr>
            <a:r>
              <a:rPr lang="ru-RU" sz="1600" dirty="0"/>
              <a:t>2. Каждая переменная должна иметь уникальное имя — идентификатор. Имя допустимого идентификатора должно быть непустой последовательностью символов, начинаться с символа подчеркивания (_) или буквы и не может быть ключевым словом </a:t>
            </a:r>
            <a:r>
              <a:rPr lang="en-US" sz="1600" dirty="0"/>
              <a:t>Python. </a:t>
            </a:r>
            <a:r>
              <a:rPr lang="ru-RU" sz="1600" dirty="0"/>
              <a:t>За первым символом могут следовать символы подчеркивания, буквы и цифры. Идентификаторы в </a:t>
            </a:r>
            <a:r>
              <a:rPr lang="en-US" sz="1600" dirty="0"/>
              <a:t>Python </a:t>
            </a:r>
            <a:r>
              <a:rPr lang="ru-RU" sz="1600" dirty="0"/>
              <a:t>чувствительны к регистру.</a:t>
            </a:r>
          </a:p>
          <a:p>
            <a:pPr marL="0" indent="0">
              <a:buNone/>
            </a:pPr>
            <a:r>
              <a:rPr lang="ru-RU" sz="1600" dirty="0"/>
              <a:t>3. </a:t>
            </a:r>
            <a:r>
              <a:rPr lang="en-US" sz="1600" dirty="0"/>
              <a:t>Python – </a:t>
            </a:r>
            <a:r>
              <a:rPr lang="ru-RU" sz="1600" dirty="0"/>
              <a:t>это язык с динамической типизацией, поэтому в нем не нужно объявлять переменные. Чтобы присвоить значения переменным, вы можете использовать простой оператор присваивания в виде знака равенства (=), т. е. </a:t>
            </a:r>
            <a:r>
              <a:rPr lang="en-US" sz="1600" dirty="0"/>
              <a:t>var = 1.</a:t>
            </a:r>
          </a:p>
          <a:p>
            <a:pPr marL="0" indent="0">
              <a:buNone/>
            </a:pPr>
            <a:r>
              <a:rPr lang="en-US" sz="1600" dirty="0"/>
              <a:t>4. </a:t>
            </a:r>
            <a:r>
              <a:rPr lang="ru-RU" sz="1600" dirty="0"/>
              <a:t>Вы также можете использовать составные операторы присваивания (операторы быстрого доступа) для изменения значений, присвоенных переменным, например, </a:t>
            </a:r>
            <a:r>
              <a:rPr lang="en-US" sz="1600" dirty="0"/>
              <a:t>var += 1 </a:t>
            </a:r>
            <a:r>
              <a:rPr lang="ru-RU" sz="1600" dirty="0"/>
              <a:t>или </a:t>
            </a:r>
            <a:r>
              <a:rPr lang="en-US" sz="1600" dirty="0"/>
              <a:t>var /= 5 * 2.</a:t>
            </a:r>
          </a:p>
          <a:p>
            <a:pPr marL="0" indent="0">
              <a:buNone/>
            </a:pPr>
            <a:r>
              <a:rPr lang="en-US" sz="1600" dirty="0"/>
              <a:t>5. </a:t>
            </a:r>
            <a:r>
              <a:rPr lang="ru-RU" sz="1600" dirty="0"/>
              <a:t>Вы можете присвоить новые значения уже существующим переменным с помощью оператора присваивания или одного из составных операторов, например:</a:t>
            </a:r>
            <a:endParaRPr lang="en-TJ" sz="1600" dirty="0"/>
          </a:p>
          <a:p>
            <a:pPr marL="0" indent="0">
              <a:buNone/>
            </a:pPr>
            <a:r>
              <a:rPr lang="en-US" sz="1600" dirty="0">
                <a:latin typeface="Consolas" panose="020B0609020204030204" pitchFamily="49" charset="0"/>
                <a:cs typeface="Consolas" panose="020B0609020204030204" pitchFamily="49" charset="0"/>
              </a:rPr>
              <a:t>var = 2</a:t>
            </a:r>
          </a:p>
          <a:p>
            <a:pPr marL="0" indent="0">
              <a:lnSpc>
                <a:spcPts val="1500"/>
              </a:lnSpc>
              <a:spcBef>
                <a:spcPts val="0"/>
              </a:spcBef>
              <a:spcAft>
                <a:spcPts val="0"/>
              </a:spcAft>
              <a:buNone/>
            </a:pPr>
            <a:r>
              <a:rPr lang="en-US" sz="1600" dirty="0">
                <a:latin typeface="Consolas" panose="020B0609020204030204" pitchFamily="49" charset="0"/>
                <a:cs typeface="Consolas" panose="020B0609020204030204" pitchFamily="49" charset="0"/>
              </a:rPr>
              <a:t>print(var) </a:t>
            </a:r>
          </a:p>
          <a:p>
            <a:pPr marL="0" indent="0">
              <a:lnSpc>
                <a:spcPts val="1500"/>
              </a:lnSpc>
              <a:spcBef>
                <a:spcPts val="0"/>
              </a:spcBef>
              <a:spcAft>
                <a:spcPts val="0"/>
              </a:spcAft>
              <a:buNone/>
            </a:pPr>
            <a:r>
              <a:rPr lang="en-US" sz="1600" dirty="0">
                <a:latin typeface="Consolas" panose="020B0609020204030204" pitchFamily="49" charset="0"/>
                <a:cs typeface="Consolas" panose="020B0609020204030204" pitchFamily="49" charset="0"/>
              </a:rPr>
              <a:t>var = 3 </a:t>
            </a:r>
          </a:p>
          <a:p>
            <a:pPr marL="0" indent="0">
              <a:lnSpc>
                <a:spcPts val="1500"/>
              </a:lnSpc>
              <a:spcBef>
                <a:spcPts val="0"/>
              </a:spcBef>
              <a:spcAft>
                <a:spcPts val="0"/>
              </a:spcAft>
              <a:buNone/>
            </a:pPr>
            <a:r>
              <a:rPr lang="en-US" sz="1600" dirty="0">
                <a:latin typeface="Consolas" panose="020B0609020204030204" pitchFamily="49" charset="0"/>
                <a:cs typeface="Consolas" panose="020B0609020204030204" pitchFamily="49" charset="0"/>
              </a:rPr>
              <a:t>print(var) </a:t>
            </a:r>
          </a:p>
          <a:p>
            <a:pPr marL="0" indent="0">
              <a:lnSpc>
                <a:spcPts val="1500"/>
              </a:lnSpc>
              <a:spcBef>
                <a:spcPts val="0"/>
              </a:spcBef>
              <a:spcAft>
                <a:spcPts val="0"/>
              </a:spcAft>
              <a:buNone/>
            </a:pPr>
            <a:r>
              <a:rPr lang="en-US" sz="1600" dirty="0">
                <a:latin typeface="Consolas" panose="020B0609020204030204" pitchFamily="49" charset="0"/>
                <a:cs typeface="Consolas" panose="020B0609020204030204" pitchFamily="49" charset="0"/>
              </a:rPr>
              <a:t>var += 1 </a:t>
            </a:r>
          </a:p>
          <a:p>
            <a:pPr marL="0" indent="0">
              <a:lnSpc>
                <a:spcPts val="1500"/>
              </a:lnSpc>
              <a:spcBef>
                <a:spcPts val="0"/>
              </a:spcBef>
              <a:spcAft>
                <a:spcPts val="0"/>
              </a:spcAft>
              <a:buNone/>
            </a:pPr>
            <a:r>
              <a:rPr lang="en-US" sz="1600" dirty="0">
                <a:latin typeface="Consolas" panose="020B0609020204030204" pitchFamily="49" charset="0"/>
                <a:cs typeface="Consolas" panose="020B0609020204030204" pitchFamily="49" charset="0"/>
              </a:rPr>
              <a:t>print(var)</a:t>
            </a:r>
          </a:p>
          <a:p>
            <a:pPr marL="0" indent="0">
              <a:lnSpc>
                <a:spcPts val="1500"/>
              </a:lnSpc>
              <a:buNone/>
            </a:pPr>
            <a:r>
              <a:rPr lang="en-US" sz="1600" dirty="0"/>
              <a:t>6. </a:t>
            </a:r>
            <a:r>
              <a:rPr lang="ru-RU" sz="1600" dirty="0"/>
              <a:t>Вы можете комбинировать текст и переменные с помощью оператора + и использовать функцию </a:t>
            </a:r>
            <a:r>
              <a:rPr lang="en-US" sz="1600" dirty="0"/>
              <a:t>print() </a:t>
            </a:r>
            <a:r>
              <a:rPr lang="ru-RU" sz="1600" dirty="0"/>
              <a:t>для вывода строк и переменных, например:</a:t>
            </a:r>
            <a:endParaRPr lang="en-TJ" sz="1600" dirty="0"/>
          </a:p>
          <a:p>
            <a:pPr marL="0" indent="0">
              <a:lnSpc>
                <a:spcPts val="1500"/>
              </a:lnSpc>
              <a:buNone/>
            </a:pPr>
            <a:r>
              <a:rPr lang="en-US" sz="1600" dirty="0"/>
              <a:t>var = "007" </a:t>
            </a:r>
          </a:p>
          <a:p>
            <a:pPr marL="0" indent="0">
              <a:lnSpc>
                <a:spcPts val="1500"/>
              </a:lnSpc>
              <a:buNone/>
            </a:pPr>
            <a:r>
              <a:rPr lang="en-US" sz="1600" dirty="0"/>
              <a:t>print("Agent " + var)</a:t>
            </a:r>
            <a:br>
              <a:rPr lang="en-US" sz="1600" dirty="0"/>
            </a:br>
            <a:endParaRPr lang="en-TJ" sz="1600" dirty="0"/>
          </a:p>
        </p:txBody>
      </p:sp>
    </p:spTree>
    <p:extLst>
      <p:ext uri="{BB962C8B-B14F-4D97-AF65-F5344CB8AC3E}">
        <p14:creationId xmlns:p14="http://schemas.microsoft.com/office/powerpoint/2010/main" val="34742270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EFD7E9-7F8A-344B-9CA6-BC789E061DC3}"/>
              </a:ext>
            </a:extLst>
          </p:cNvPr>
          <p:cNvSpPr>
            <a:spLocks noGrp="1"/>
          </p:cNvSpPr>
          <p:nvPr>
            <p:ph type="title"/>
          </p:nvPr>
        </p:nvSpPr>
        <p:spPr/>
        <p:txBody>
          <a:bodyPr/>
          <a:lstStyle/>
          <a:p>
            <a:r>
              <a:rPr lang="en-TJ" dirty="0"/>
              <a:t>оцените</a:t>
            </a:r>
          </a:p>
        </p:txBody>
      </p:sp>
      <p:sp>
        <p:nvSpPr>
          <p:cNvPr id="3" name="Content Placeholder 2">
            <a:extLst>
              <a:ext uri="{FF2B5EF4-FFF2-40B4-BE49-F238E27FC236}">
                <a16:creationId xmlns:a16="http://schemas.microsoft.com/office/drawing/2014/main" id="{EEE96111-72F4-E74C-864C-B46C9FA273CD}"/>
              </a:ext>
            </a:extLst>
          </p:cNvPr>
          <p:cNvSpPr>
            <a:spLocks noGrp="1"/>
          </p:cNvSpPr>
          <p:nvPr>
            <p:ph idx="1"/>
          </p:nvPr>
        </p:nvSpPr>
        <p:spPr>
          <a:xfrm>
            <a:off x="859971" y="1699064"/>
            <a:ext cx="9601200" cy="5343993"/>
          </a:xfrm>
        </p:spPr>
        <p:txBody>
          <a:bodyPr numCol="2">
            <a:normAutofit fontScale="92500" lnSpcReduction="10000"/>
          </a:bodyPr>
          <a:lstStyle/>
          <a:p>
            <a:pPr marL="0" indent="0">
              <a:buNone/>
            </a:pPr>
            <a:r>
              <a:rPr lang="en-US" b="1" dirty="0"/>
              <a:t>1. </a:t>
            </a:r>
            <a:r>
              <a:rPr lang="ru-RU" b="1" dirty="0"/>
              <a:t>Каков результат следующего фрагмента?</a:t>
            </a:r>
            <a:endParaRPr lang="en-TJ" b="1" dirty="0"/>
          </a:p>
          <a:p>
            <a:pPr marL="0" indent="0">
              <a:buNone/>
            </a:pPr>
            <a:r>
              <a:rPr lang="en-US" dirty="0"/>
              <a:t>var = 2 </a:t>
            </a:r>
          </a:p>
          <a:p>
            <a:pPr marL="0" indent="0">
              <a:buNone/>
            </a:pPr>
            <a:r>
              <a:rPr lang="en-US" dirty="0"/>
              <a:t>var = 3 </a:t>
            </a:r>
          </a:p>
          <a:p>
            <a:pPr marL="0" indent="0">
              <a:buNone/>
            </a:pPr>
            <a:r>
              <a:rPr lang="en-US" dirty="0"/>
              <a:t>print(var)</a:t>
            </a:r>
          </a:p>
          <a:p>
            <a:pPr marL="0" indent="0">
              <a:buNone/>
            </a:pPr>
            <a:r>
              <a:rPr lang="en-US" b="1" dirty="0"/>
              <a:t>2. </a:t>
            </a:r>
            <a:r>
              <a:rPr lang="ru-RU" b="1" dirty="0"/>
              <a:t>Какие из следующих имен переменных недопустимы в </a:t>
            </a:r>
            <a:r>
              <a:rPr lang="en-US" b="1" dirty="0"/>
              <a:t>Python?</a:t>
            </a:r>
          </a:p>
          <a:p>
            <a:pPr marL="0" indent="0">
              <a:buNone/>
            </a:pPr>
            <a:r>
              <a:rPr lang="en-US" dirty="0" err="1"/>
              <a:t>my_var</a:t>
            </a:r>
            <a:r>
              <a:rPr lang="en-US" dirty="0"/>
              <a:t> </a:t>
            </a:r>
          </a:p>
          <a:p>
            <a:pPr marL="0" indent="0">
              <a:buNone/>
            </a:pPr>
            <a:r>
              <a:rPr lang="en-US" dirty="0"/>
              <a:t>m </a:t>
            </a:r>
          </a:p>
          <a:p>
            <a:pPr marL="0" indent="0">
              <a:buNone/>
            </a:pPr>
            <a:r>
              <a:rPr lang="en-US" dirty="0"/>
              <a:t>101 </a:t>
            </a:r>
          </a:p>
          <a:p>
            <a:pPr marL="0" indent="0">
              <a:buNone/>
            </a:pPr>
            <a:r>
              <a:rPr lang="en-US" dirty="0" err="1"/>
              <a:t>averylongvariablename</a:t>
            </a:r>
            <a:r>
              <a:rPr lang="en-US" dirty="0"/>
              <a:t> </a:t>
            </a:r>
          </a:p>
          <a:p>
            <a:pPr marL="0" indent="0">
              <a:buNone/>
            </a:pPr>
            <a:r>
              <a:rPr lang="en-US" dirty="0"/>
              <a:t>m101 </a:t>
            </a:r>
          </a:p>
          <a:p>
            <a:pPr marL="0" indent="0">
              <a:buNone/>
            </a:pPr>
            <a:r>
              <a:rPr lang="en-US" dirty="0"/>
              <a:t>m 101 </a:t>
            </a:r>
          </a:p>
          <a:p>
            <a:pPr marL="0" indent="0">
              <a:buNone/>
            </a:pPr>
            <a:r>
              <a:rPr lang="en-US" dirty="0"/>
              <a:t>Del </a:t>
            </a:r>
          </a:p>
          <a:p>
            <a:pPr marL="0" indent="0">
              <a:buNone/>
            </a:pPr>
            <a:r>
              <a:rPr lang="en-US" dirty="0"/>
              <a:t>del</a:t>
            </a:r>
          </a:p>
          <a:p>
            <a:pPr marL="0" indent="0">
              <a:buNone/>
            </a:pPr>
            <a:r>
              <a:rPr lang="en-US" b="1" dirty="0"/>
              <a:t>3. </a:t>
            </a:r>
            <a:r>
              <a:rPr lang="ru-RU" b="1" dirty="0"/>
              <a:t>Каков результат следующего фрагмента</a:t>
            </a:r>
            <a:r>
              <a:rPr lang="en-US" b="1" dirty="0"/>
              <a:t>?</a:t>
            </a:r>
          </a:p>
          <a:p>
            <a:pPr marL="0" indent="0">
              <a:buNone/>
            </a:pPr>
            <a:r>
              <a:rPr lang="en-US" dirty="0"/>
              <a:t>a = '1’ </a:t>
            </a:r>
          </a:p>
          <a:p>
            <a:pPr marL="0" indent="0">
              <a:buNone/>
            </a:pPr>
            <a:r>
              <a:rPr lang="en-US" dirty="0"/>
              <a:t>b = "1" </a:t>
            </a:r>
          </a:p>
          <a:p>
            <a:pPr marL="0" indent="0">
              <a:buNone/>
            </a:pPr>
            <a:r>
              <a:rPr lang="en-US" dirty="0"/>
              <a:t>print(a + b)</a:t>
            </a:r>
          </a:p>
          <a:p>
            <a:pPr marL="0" indent="0">
              <a:buNone/>
            </a:pPr>
            <a:r>
              <a:rPr lang="en-US" b="1" dirty="0"/>
              <a:t>4. </a:t>
            </a:r>
            <a:r>
              <a:rPr lang="ru-RU" b="1" dirty="0"/>
              <a:t>Каков результат следующего фрагмента</a:t>
            </a:r>
            <a:r>
              <a:rPr lang="en-US" b="1" dirty="0"/>
              <a:t>?</a:t>
            </a:r>
          </a:p>
          <a:p>
            <a:pPr marL="0" indent="0">
              <a:buNone/>
            </a:pPr>
            <a:r>
              <a:rPr lang="en-US" dirty="0"/>
              <a:t>a = 6 </a:t>
            </a:r>
          </a:p>
          <a:p>
            <a:pPr marL="0" indent="0">
              <a:buNone/>
            </a:pPr>
            <a:r>
              <a:rPr lang="en-US" dirty="0"/>
              <a:t>b = 3 </a:t>
            </a:r>
          </a:p>
          <a:p>
            <a:pPr marL="0" indent="0">
              <a:buNone/>
            </a:pPr>
            <a:r>
              <a:rPr lang="en-US" dirty="0"/>
              <a:t>a /= 2 * b   a=a/(2*b)</a:t>
            </a:r>
          </a:p>
          <a:p>
            <a:pPr marL="0" indent="0">
              <a:buNone/>
            </a:pPr>
            <a:r>
              <a:rPr lang="en-US" dirty="0"/>
              <a:t>print(a)</a:t>
            </a:r>
            <a:endParaRPr lang="en-TJ" dirty="0"/>
          </a:p>
        </p:txBody>
      </p:sp>
    </p:spTree>
    <p:extLst>
      <p:ext uri="{BB962C8B-B14F-4D97-AF65-F5344CB8AC3E}">
        <p14:creationId xmlns:p14="http://schemas.microsoft.com/office/powerpoint/2010/main" val="12692640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93EBC4-181B-0245-B437-03A6FE3B5F8D}"/>
              </a:ext>
            </a:extLst>
          </p:cNvPr>
          <p:cNvSpPr>
            <a:spLocks noGrp="1"/>
          </p:cNvSpPr>
          <p:nvPr>
            <p:ph type="title"/>
          </p:nvPr>
        </p:nvSpPr>
        <p:spPr/>
        <p:txBody>
          <a:bodyPr/>
          <a:lstStyle/>
          <a:p>
            <a:r>
              <a:rPr lang="en-US" b="1" dirty="0" err="1"/>
              <a:t>Функция</a:t>
            </a:r>
            <a:r>
              <a:rPr lang="en-US" b="1" dirty="0"/>
              <a:t> input()</a:t>
            </a:r>
            <a:endParaRPr lang="en-TJ" dirty="0"/>
          </a:p>
        </p:txBody>
      </p:sp>
      <p:pic>
        <p:nvPicPr>
          <p:cNvPr id="5" name="Picture 4" descr="A picture containing text, electronics&#10;&#10;Description automatically generated">
            <a:extLst>
              <a:ext uri="{FF2B5EF4-FFF2-40B4-BE49-F238E27FC236}">
                <a16:creationId xmlns:a16="http://schemas.microsoft.com/office/drawing/2014/main" id="{96EA33F4-00CB-EC40-9328-F2B4C0C9A518}"/>
              </a:ext>
            </a:extLst>
          </p:cNvPr>
          <p:cNvPicPr>
            <a:picLocks noChangeAspect="1"/>
          </p:cNvPicPr>
          <p:nvPr/>
        </p:nvPicPr>
        <p:blipFill>
          <a:blip r:embed="rId2"/>
          <a:stretch>
            <a:fillRect/>
          </a:stretch>
        </p:blipFill>
        <p:spPr>
          <a:xfrm>
            <a:off x="1801114" y="2084832"/>
            <a:ext cx="8166100" cy="1765300"/>
          </a:xfrm>
          <a:prstGeom prst="rect">
            <a:avLst/>
          </a:prstGeom>
        </p:spPr>
      </p:pic>
      <p:sp>
        <p:nvSpPr>
          <p:cNvPr id="6" name="Rectangle 5">
            <a:extLst>
              <a:ext uri="{FF2B5EF4-FFF2-40B4-BE49-F238E27FC236}">
                <a16:creationId xmlns:a16="http://schemas.microsoft.com/office/drawing/2014/main" id="{48B9C621-4798-E64B-8F44-5E5989587F9D}"/>
              </a:ext>
            </a:extLst>
          </p:cNvPr>
          <p:cNvSpPr/>
          <p:nvPr/>
        </p:nvSpPr>
        <p:spPr>
          <a:xfrm>
            <a:off x="1083560" y="4136567"/>
            <a:ext cx="8166100" cy="923330"/>
          </a:xfrm>
          <a:prstGeom prst="rect">
            <a:avLst/>
          </a:prstGeom>
        </p:spPr>
        <p:txBody>
          <a:bodyPr wrap="square">
            <a:spAutoFit/>
          </a:bodyPr>
          <a:lstStyle/>
          <a:p>
            <a:r>
              <a:rPr lang="en-US" dirty="0">
                <a:solidFill>
                  <a:srgbClr val="333333"/>
                </a:solidFill>
                <a:latin typeface="Courier New" panose="02070309020205020404" pitchFamily="49" charset="0"/>
              </a:rPr>
              <a:t>print("Tell me anything...") </a:t>
            </a:r>
          </a:p>
          <a:p>
            <a:r>
              <a:rPr lang="en-US" dirty="0">
                <a:solidFill>
                  <a:srgbClr val="333333"/>
                </a:solidFill>
                <a:latin typeface="Courier New" panose="02070309020205020404" pitchFamily="49" charset="0"/>
              </a:rPr>
              <a:t>anything = input() </a:t>
            </a:r>
          </a:p>
          <a:p>
            <a:r>
              <a:rPr lang="en-US" dirty="0">
                <a:solidFill>
                  <a:srgbClr val="333333"/>
                </a:solidFill>
                <a:latin typeface="Courier New" panose="02070309020205020404" pitchFamily="49" charset="0"/>
              </a:rPr>
              <a:t>print("Hmm...", anything, "... Really?")</a:t>
            </a:r>
            <a:endParaRPr lang="en-TJ" dirty="0"/>
          </a:p>
        </p:txBody>
      </p:sp>
      <p:sp>
        <p:nvSpPr>
          <p:cNvPr id="7" name="Rectangle 6">
            <a:extLst>
              <a:ext uri="{FF2B5EF4-FFF2-40B4-BE49-F238E27FC236}">
                <a16:creationId xmlns:a16="http://schemas.microsoft.com/office/drawing/2014/main" id="{0DF6482B-5158-E446-AB9E-B21DB8A945F8}"/>
              </a:ext>
            </a:extLst>
          </p:cNvPr>
          <p:cNvSpPr/>
          <p:nvPr/>
        </p:nvSpPr>
        <p:spPr>
          <a:xfrm>
            <a:off x="5596327" y="5514401"/>
            <a:ext cx="6096000" cy="646331"/>
          </a:xfrm>
          <a:prstGeom prst="rect">
            <a:avLst/>
          </a:prstGeom>
        </p:spPr>
        <p:txBody>
          <a:bodyPr>
            <a:spAutoFit/>
          </a:bodyPr>
          <a:lstStyle/>
          <a:p>
            <a:r>
              <a:rPr lang="en-US" dirty="0">
                <a:solidFill>
                  <a:srgbClr val="333333"/>
                </a:solidFill>
                <a:latin typeface="Courier New" panose="02070309020205020404" pitchFamily="49" charset="0"/>
              </a:rPr>
              <a:t>anything = input("Tell me anything...") print("Hmm...", anything, "...Really?")</a:t>
            </a:r>
            <a:endParaRPr lang="en-TJ" dirty="0"/>
          </a:p>
        </p:txBody>
      </p:sp>
    </p:spTree>
    <p:extLst>
      <p:ext uri="{BB962C8B-B14F-4D97-AF65-F5344CB8AC3E}">
        <p14:creationId xmlns:p14="http://schemas.microsoft.com/office/powerpoint/2010/main" val="32506536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97E223-7105-8E4B-AF27-623E82C01485}"/>
              </a:ext>
            </a:extLst>
          </p:cNvPr>
          <p:cNvSpPr>
            <a:spLocks noGrp="1"/>
          </p:cNvSpPr>
          <p:nvPr>
            <p:ph type="title"/>
          </p:nvPr>
        </p:nvSpPr>
        <p:spPr/>
        <p:txBody>
          <a:bodyPr/>
          <a:lstStyle/>
          <a:p>
            <a:r>
              <a:rPr lang="en-US" b="1" dirty="0"/>
              <a:t>The result of the input() function</a:t>
            </a:r>
            <a:br>
              <a:rPr lang="en-US" b="1" dirty="0"/>
            </a:br>
            <a:endParaRPr lang="en-TJ" dirty="0"/>
          </a:p>
        </p:txBody>
      </p:sp>
      <p:sp>
        <p:nvSpPr>
          <p:cNvPr id="3" name="Content Placeholder 2">
            <a:extLst>
              <a:ext uri="{FF2B5EF4-FFF2-40B4-BE49-F238E27FC236}">
                <a16:creationId xmlns:a16="http://schemas.microsoft.com/office/drawing/2014/main" id="{F2ECABE6-E6A2-164D-8719-DCD067580378}"/>
              </a:ext>
            </a:extLst>
          </p:cNvPr>
          <p:cNvSpPr>
            <a:spLocks noGrp="1"/>
          </p:cNvSpPr>
          <p:nvPr>
            <p:ph idx="1"/>
          </p:nvPr>
        </p:nvSpPr>
        <p:spPr>
          <a:xfrm>
            <a:off x="1295400" y="1759643"/>
            <a:ext cx="9601200" cy="3581400"/>
          </a:xfrm>
        </p:spPr>
        <p:txBody>
          <a:bodyPr/>
          <a:lstStyle/>
          <a:p>
            <a:pPr marL="0" indent="0">
              <a:buNone/>
            </a:pPr>
            <a:r>
              <a:rPr lang="en-US" dirty="0"/>
              <a:t>The </a:t>
            </a:r>
            <a:r>
              <a:rPr lang="en-US" b="1" dirty="0"/>
              <a:t>result of the input() function is a string</a:t>
            </a:r>
            <a:r>
              <a:rPr lang="en-US" dirty="0"/>
              <a:t>.</a:t>
            </a:r>
            <a:endParaRPr lang="en-TJ" dirty="0"/>
          </a:p>
        </p:txBody>
      </p:sp>
      <p:sp>
        <p:nvSpPr>
          <p:cNvPr id="4" name="Rectangle 3">
            <a:extLst>
              <a:ext uri="{FF2B5EF4-FFF2-40B4-BE49-F238E27FC236}">
                <a16:creationId xmlns:a16="http://schemas.microsoft.com/office/drawing/2014/main" id="{DE0139B5-EF45-4149-98D9-18288E53E247}"/>
              </a:ext>
            </a:extLst>
          </p:cNvPr>
          <p:cNvSpPr/>
          <p:nvPr/>
        </p:nvSpPr>
        <p:spPr>
          <a:xfrm>
            <a:off x="1041815" y="2413030"/>
            <a:ext cx="9034071" cy="923330"/>
          </a:xfrm>
          <a:prstGeom prst="rect">
            <a:avLst/>
          </a:prstGeom>
        </p:spPr>
        <p:txBody>
          <a:bodyPr wrap="square">
            <a:spAutoFit/>
          </a:bodyPr>
          <a:lstStyle/>
          <a:p>
            <a:r>
              <a:rPr lang="en-US" dirty="0">
                <a:solidFill>
                  <a:srgbClr val="FF0000"/>
                </a:solidFill>
                <a:latin typeface="Courier New" panose="02070309020205020404" pitchFamily="49" charset="0"/>
              </a:rPr>
              <a:t>anything = input("Enter a number: ") </a:t>
            </a:r>
          </a:p>
          <a:p>
            <a:r>
              <a:rPr lang="en-US" dirty="0">
                <a:solidFill>
                  <a:srgbClr val="FF0000"/>
                </a:solidFill>
                <a:latin typeface="Courier New" panose="02070309020205020404" pitchFamily="49" charset="0"/>
              </a:rPr>
              <a:t>something = anything ** 2.0 </a:t>
            </a:r>
          </a:p>
          <a:p>
            <a:r>
              <a:rPr lang="en-US" dirty="0">
                <a:solidFill>
                  <a:srgbClr val="FF0000"/>
                </a:solidFill>
                <a:latin typeface="Courier New" panose="02070309020205020404" pitchFamily="49" charset="0"/>
              </a:rPr>
              <a:t>print(anything, "to the power of 2 is", something)</a:t>
            </a:r>
            <a:endParaRPr lang="en-TJ" dirty="0"/>
          </a:p>
        </p:txBody>
      </p:sp>
      <p:sp>
        <p:nvSpPr>
          <p:cNvPr id="5" name="Rectangle 4">
            <a:extLst>
              <a:ext uri="{FF2B5EF4-FFF2-40B4-BE49-F238E27FC236}">
                <a16:creationId xmlns:a16="http://schemas.microsoft.com/office/drawing/2014/main" id="{69EB45B1-A6C2-3844-B5DC-9C0859278857}"/>
              </a:ext>
            </a:extLst>
          </p:cNvPr>
          <p:cNvSpPr/>
          <p:nvPr/>
        </p:nvSpPr>
        <p:spPr>
          <a:xfrm>
            <a:off x="4821836" y="3521641"/>
            <a:ext cx="8149652" cy="1200329"/>
          </a:xfrm>
          <a:prstGeom prst="rect">
            <a:avLst/>
          </a:prstGeom>
        </p:spPr>
        <p:txBody>
          <a:bodyPr wrap="square">
            <a:spAutoFit/>
          </a:bodyPr>
          <a:lstStyle/>
          <a:p>
            <a:r>
              <a:rPr lang="en-US" dirty="0"/>
              <a:t>Traceback (most recent call last): </a:t>
            </a:r>
          </a:p>
          <a:p>
            <a:r>
              <a:rPr lang="en-US" dirty="0"/>
              <a:t>File "</a:t>
            </a:r>
            <a:r>
              <a:rPr lang="en-US" dirty="0" err="1"/>
              <a:t>main.py</a:t>
            </a:r>
            <a:r>
              <a:rPr lang="en-US" dirty="0"/>
              <a:t>", line 4, in &lt;module&gt; </a:t>
            </a:r>
          </a:p>
          <a:p>
            <a:r>
              <a:rPr lang="en-US" dirty="0"/>
              <a:t>something = anything ** 2.0 </a:t>
            </a:r>
          </a:p>
          <a:p>
            <a:r>
              <a:rPr lang="en-US" dirty="0" err="1"/>
              <a:t>TypeError</a:t>
            </a:r>
            <a:r>
              <a:rPr lang="en-US" dirty="0"/>
              <a:t>: unsupported operand type(s) for ** or pow(): 'str' and 'float' </a:t>
            </a:r>
            <a:endParaRPr lang="en-TJ" dirty="0"/>
          </a:p>
        </p:txBody>
      </p:sp>
      <p:sp>
        <p:nvSpPr>
          <p:cNvPr id="6" name="Rectangle 5">
            <a:extLst>
              <a:ext uri="{FF2B5EF4-FFF2-40B4-BE49-F238E27FC236}">
                <a16:creationId xmlns:a16="http://schemas.microsoft.com/office/drawing/2014/main" id="{8331213F-745F-C246-8318-9A53BF979922}"/>
              </a:ext>
            </a:extLst>
          </p:cNvPr>
          <p:cNvSpPr/>
          <p:nvPr/>
        </p:nvSpPr>
        <p:spPr>
          <a:xfrm>
            <a:off x="1219200" y="5188915"/>
            <a:ext cx="7774899" cy="923330"/>
          </a:xfrm>
          <a:prstGeom prst="rect">
            <a:avLst/>
          </a:prstGeom>
        </p:spPr>
        <p:txBody>
          <a:bodyPr wrap="square">
            <a:spAutoFit/>
          </a:bodyPr>
          <a:lstStyle/>
          <a:p>
            <a:r>
              <a:rPr lang="en-TJ" dirty="0">
                <a:latin typeface="Courier New" panose="02070309020205020404" pitchFamily="49" charset="0"/>
              </a:rPr>
              <a:t>anything = float(input("Enter a number: "))</a:t>
            </a:r>
          </a:p>
          <a:p>
            <a:r>
              <a:rPr lang="en-TJ" dirty="0">
                <a:latin typeface="Courier New" panose="02070309020205020404" pitchFamily="49" charset="0"/>
              </a:rPr>
              <a:t>something = anything ** 2.0</a:t>
            </a:r>
          </a:p>
          <a:p>
            <a:r>
              <a:rPr lang="en-TJ" dirty="0">
                <a:latin typeface="Courier New" panose="02070309020205020404" pitchFamily="49" charset="0"/>
              </a:rPr>
              <a:t>print(anything, "to the power of 2 is", something)</a:t>
            </a:r>
          </a:p>
        </p:txBody>
      </p:sp>
    </p:spTree>
    <p:extLst>
      <p:ext uri="{BB962C8B-B14F-4D97-AF65-F5344CB8AC3E}">
        <p14:creationId xmlns:p14="http://schemas.microsoft.com/office/powerpoint/2010/main" val="21581567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6102EB-86AF-9446-B5CB-F0996B690138}"/>
              </a:ext>
            </a:extLst>
          </p:cNvPr>
          <p:cNvSpPr>
            <a:spLocks noGrp="1"/>
          </p:cNvSpPr>
          <p:nvPr>
            <p:ph type="title"/>
          </p:nvPr>
        </p:nvSpPr>
        <p:spPr/>
        <p:txBody>
          <a:bodyPr/>
          <a:lstStyle/>
          <a:p>
            <a:r>
              <a:rPr lang="ru-RU" b="1" dirty="0"/>
              <a:t>О</a:t>
            </a:r>
            <a:r>
              <a:rPr lang="en-US" b="1" dirty="0" err="1"/>
              <a:t>ператоры</a:t>
            </a:r>
            <a:r>
              <a:rPr lang="en-US" b="1" dirty="0"/>
              <a:t> </a:t>
            </a:r>
            <a:r>
              <a:rPr lang="en-US" b="1" dirty="0" err="1"/>
              <a:t>Строк</a:t>
            </a:r>
            <a:r>
              <a:rPr lang="en-US" b="1" dirty="0"/>
              <a:t>- </a:t>
            </a:r>
            <a:r>
              <a:rPr lang="en-US" b="1" dirty="0" err="1"/>
              <a:t>конкатенация</a:t>
            </a:r>
            <a:endParaRPr lang="en-TJ" dirty="0"/>
          </a:p>
        </p:txBody>
      </p:sp>
      <p:sp>
        <p:nvSpPr>
          <p:cNvPr id="4" name="Rectangle 3">
            <a:extLst>
              <a:ext uri="{FF2B5EF4-FFF2-40B4-BE49-F238E27FC236}">
                <a16:creationId xmlns:a16="http://schemas.microsoft.com/office/drawing/2014/main" id="{9E50403A-C9FD-CA4B-B432-B6FD3359FBD1}"/>
              </a:ext>
            </a:extLst>
          </p:cNvPr>
          <p:cNvSpPr/>
          <p:nvPr/>
        </p:nvSpPr>
        <p:spPr>
          <a:xfrm>
            <a:off x="2181069" y="3429000"/>
            <a:ext cx="8374505" cy="1200329"/>
          </a:xfrm>
          <a:prstGeom prst="rect">
            <a:avLst/>
          </a:prstGeom>
        </p:spPr>
        <p:txBody>
          <a:bodyPr wrap="square">
            <a:spAutoFit/>
          </a:bodyPr>
          <a:lstStyle/>
          <a:p>
            <a:r>
              <a:rPr lang="en-US" dirty="0" err="1">
                <a:solidFill>
                  <a:srgbClr val="333333"/>
                </a:solidFill>
                <a:latin typeface="Courier New" panose="02070309020205020404" pitchFamily="49" charset="0"/>
              </a:rPr>
              <a:t>fnam</a:t>
            </a:r>
            <a:r>
              <a:rPr lang="en-US" dirty="0">
                <a:solidFill>
                  <a:srgbClr val="333333"/>
                </a:solidFill>
                <a:latin typeface="Courier New" panose="02070309020205020404" pitchFamily="49" charset="0"/>
              </a:rPr>
              <a:t> = input("May I have your first name, please? ") </a:t>
            </a:r>
          </a:p>
          <a:p>
            <a:r>
              <a:rPr lang="en-US" dirty="0" err="1">
                <a:solidFill>
                  <a:srgbClr val="333333"/>
                </a:solidFill>
                <a:latin typeface="Courier New" panose="02070309020205020404" pitchFamily="49" charset="0"/>
              </a:rPr>
              <a:t>lnam</a:t>
            </a:r>
            <a:r>
              <a:rPr lang="en-US" dirty="0">
                <a:solidFill>
                  <a:srgbClr val="333333"/>
                </a:solidFill>
                <a:latin typeface="Courier New" panose="02070309020205020404" pitchFamily="49" charset="0"/>
              </a:rPr>
              <a:t> = input("May I have your last name, please? ") print("Thank you.") </a:t>
            </a:r>
          </a:p>
          <a:p>
            <a:r>
              <a:rPr lang="en-US" dirty="0">
                <a:solidFill>
                  <a:srgbClr val="333333"/>
                </a:solidFill>
                <a:latin typeface="Courier New" panose="02070309020205020404" pitchFamily="49" charset="0"/>
              </a:rPr>
              <a:t>print("\</a:t>
            </a:r>
            <a:r>
              <a:rPr lang="en-US" dirty="0" err="1">
                <a:solidFill>
                  <a:srgbClr val="333333"/>
                </a:solidFill>
                <a:latin typeface="Courier New" panose="02070309020205020404" pitchFamily="49" charset="0"/>
              </a:rPr>
              <a:t>nYour</a:t>
            </a:r>
            <a:r>
              <a:rPr lang="en-US" dirty="0">
                <a:solidFill>
                  <a:srgbClr val="333333"/>
                </a:solidFill>
                <a:latin typeface="Courier New" panose="02070309020205020404" pitchFamily="49" charset="0"/>
              </a:rPr>
              <a:t> name is " + </a:t>
            </a:r>
            <a:r>
              <a:rPr lang="en-US" dirty="0" err="1">
                <a:solidFill>
                  <a:srgbClr val="333333"/>
                </a:solidFill>
                <a:latin typeface="Courier New" panose="02070309020205020404" pitchFamily="49" charset="0"/>
              </a:rPr>
              <a:t>fnam</a:t>
            </a:r>
            <a:r>
              <a:rPr lang="en-US" dirty="0">
                <a:solidFill>
                  <a:srgbClr val="333333"/>
                </a:solidFill>
                <a:latin typeface="Courier New" panose="02070309020205020404" pitchFamily="49" charset="0"/>
              </a:rPr>
              <a:t> + " " + </a:t>
            </a:r>
            <a:r>
              <a:rPr lang="en-US" dirty="0" err="1">
                <a:solidFill>
                  <a:srgbClr val="333333"/>
                </a:solidFill>
                <a:latin typeface="Courier New" panose="02070309020205020404" pitchFamily="49" charset="0"/>
              </a:rPr>
              <a:t>lnam</a:t>
            </a:r>
            <a:r>
              <a:rPr lang="en-US" dirty="0">
                <a:solidFill>
                  <a:srgbClr val="333333"/>
                </a:solidFill>
                <a:latin typeface="Courier New" panose="02070309020205020404" pitchFamily="49" charset="0"/>
              </a:rPr>
              <a:t> + ".")</a:t>
            </a:r>
            <a:endParaRPr lang="en-TJ" dirty="0"/>
          </a:p>
        </p:txBody>
      </p:sp>
      <p:sp>
        <p:nvSpPr>
          <p:cNvPr id="5" name="Rectangle 4">
            <a:extLst>
              <a:ext uri="{FF2B5EF4-FFF2-40B4-BE49-F238E27FC236}">
                <a16:creationId xmlns:a16="http://schemas.microsoft.com/office/drawing/2014/main" id="{EFB4C9C6-A783-1340-9EED-074B4A46B2C6}"/>
              </a:ext>
            </a:extLst>
          </p:cNvPr>
          <p:cNvSpPr/>
          <p:nvPr/>
        </p:nvSpPr>
        <p:spPr>
          <a:xfrm>
            <a:off x="1909239" y="2171699"/>
            <a:ext cx="2252540" cy="369332"/>
          </a:xfrm>
          <a:prstGeom prst="rect">
            <a:avLst/>
          </a:prstGeom>
        </p:spPr>
        <p:txBody>
          <a:bodyPr wrap="none">
            <a:spAutoFit/>
          </a:bodyPr>
          <a:lstStyle/>
          <a:p>
            <a:r>
              <a:rPr lang="en-US" b="1" dirty="0">
                <a:solidFill>
                  <a:srgbClr val="333333"/>
                </a:solidFill>
                <a:latin typeface="Courier New" panose="02070309020205020404" pitchFamily="49" charset="0"/>
              </a:rPr>
              <a:t>string + string</a:t>
            </a:r>
            <a:endParaRPr lang="en-TJ" b="1" dirty="0"/>
          </a:p>
        </p:txBody>
      </p:sp>
      <p:sp>
        <p:nvSpPr>
          <p:cNvPr id="6" name="Rectangle 5">
            <a:extLst>
              <a:ext uri="{FF2B5EF4-FFF2-40B4-BE49-F238E27FC236}">
                <a16:creationId xmlns:a16="http://schemas.microsoft.com/office/drawing/2014/main" id="{5725CD77-7DD7-BA45-B4ED-8EA7277CCCB8}"/>
              </a:ext>
            </a:extLst>
          </p:cNvPr>
          <p:cNvSpPr/>
          <p:nvPr/>
        </p:nvSpPr>
        <p:spPr>
          <a:xfrm>
            <a:off x="6716736" y="2178158"/>
            <a:ext cx="1701107" cy="369332"/>
          </a:xfrm>
          <a:prstGeom prst="rect">
            <a:avLst/>
          </a:prstGeom>
        </p:spPr>
        <p:txBody>
          <a:bodyPr wrap="none">
            <a:spAutoFit/>
          </a:bodyPr>
          <a:lstStyle/>
          <a:p>
            <a:r>
              <a:rPr lang="en-US" b="1" dirty="0">
                <a:solidFill>
                  <a:srgbClr val="333333"/>
                </a:solidFill>
                <a:latin typeface="Courier New" panose="02070309020205020404" pitchFamily="49" charset="0"/>
              </a:rPr>
              <a:t>"ab" + "</a:t>
            </a:r>
            <a:r>
              <a:rPr lang="en-US" b="1" dirty="0" err="1">
                <a:solidFill>
                  <a:srgbClr val="333333"/>
                </a:solidFill>
                <a:latin typeface="Courier New" panose="02070309020205020404" pitchFamily="49" charset="0"/>
              </a:rPr>
              <a:t>ba</a:t>
            </a:r>
            <a:r>
              <a:rPr lang="en-US" b="1" dirty="0">
                <a:solidFill>
                  <a:srgbClr val="333333"/>
                </a:solidFill>
                <a:latin typeface="Courier New" panose="02070309020205020404" pitchFamily="49" charset="0"/>
              </a:rPr>
              <a:t>"</a:t>
            </a:r>
            <a:endParaRPr lang="en-TJ" b="1" dirty="0"/>
          </a:p>
        </p:txBody>
      </p:sp>
    </p:spTree>
    <p:extLst>
      <p:ext uri="{BB962C8B-B14F-4D97-AF65-F5344CB8AC3E}">
        <p14:creationId xmlns:p14="http://schemas.microsoft.com/office/powerpoint/2010/main" val="26265283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B57DC8-D2AC-C048-932F-980392BC75B2}"/>
              </a:ext>
            </a:extLst>
          </p:cNvPr>
          <p:cNvSpPr>
            <a:spLocks noGrp="1"/>
          </p:cNvSpPr>
          <p:nvPr>
            <p:ph type="title"/>
          </p:nvPr>
        </p:nvSpPr>
        <p:spPr/>
        <p:txBody>
          <a:bodyPr>
            <a:normAutofit/>
          </a:bodyPr>
          <a:lstStyle/>
          <a:p>
            <a:r>
              <a:rPr lang="ru-RU" b="1" dirty="0"/>
              <a:t>О</a:t>
            </a:r>
            <a:r>
              <a:rPr lang="en-US" b="1" dirty="0" err="1"/>
              <a:t>ператоры</a:t>
            </a:r>
            <a:r>
              <a:rPr lang="en-US" b="1" dirty="0"/>
              <a:t> </a:t>
            </a:r>
            <a:r>
              <a:rPr lang="en-US" b="1" dirty="0" err="1"/>
              <a:t>Строк</a:t>
            </a:r>
            <a:r>
              <a:rPr lang="en-US" b="1" dirty="0"/>
              <a:t>- </a:t>
            </a:r>
            <a:r>
              <a:rPr lang="en-US" b="1" dirty="0" err="1"/>
              <a:t>репликация</a:t>
            </a:r>
            <a:endParaRPr lang="en-TJ" dirty="0"/>
          </a:p>
        </p:txBody>
      </p:sp>
      <p:sp>
        <p:nvSpPr>
          <p:cNvPr id="4" name="Rectangle 3">
            <a:extLst>
              <a:ext uri="{FF2B5EF4-FFF2-40B4-BE49-F238E27FC236}">
                <a16:creationId xmlns:a16="http://schemas.microsoft.com/office/drawing/2014/main" id="{F78798B9-6A71-9444-BE7C-F7A36353E1EE}"/>
              </a:ext>
            </a:extLst>
          </p:cNvPr>
          <p:cNvSpPr/>
          <p:nvPr/>
        </p:nvSpPr>
        <p:spPr>
          <a:xfrm>
            <a:off x="1768241" y="2299954"/>
            <a:ext cx="2390398" cy="646331"/>
          </a:xfrm>
          <a:prstGeom prst="rect">
            <a:avLst/>
          </a:prstGeom>
        </p:spPr>
        <p:txBody>
          <a:bodyPr wrap="none">
            <a:spAutoFit/>
          </a:bodyPr>
          <a:lstStyle/>
          <a:p>
            <a:r>
              <a:rPr lang="en-US" b="1" dirty="0">
                <a:solidFill>
                  <a:srgbClr val="333333"/>
                </a:solidFill>
                <a:latin typeface="Courier New" panose="02070309020205020404" pitchFamily="49" charset="0"/>
              </a:rPr>
              <a:t>string * number </a:t>
            </a:r>
          </a:p>
          <a:p>
            <a:r>
              <a:rPr lang="en-US" b="1" dirty="0">
                <a:solidFill>
                  <a:srgbClr val="333333"/>
                </a:solidFill>
                <a:latin typeface="Courier New" panose="02070309020205020404" pitchFamily="49" charset="0"/>
              </a:rPr>
              <a:t>number * string</a:t>
            </a:r>
            <a:endParaRPr lang="en-TJ" b="1" dirty="0"/>
          </a:p>
        </p:txBody>
      </p:sp>
      <p:sp>
        <p:nvSpPr>
          <p:cNvPr id="5" name="Rectangle 4">
            <a:extLst>
              <a:ext uri="{FF2B5EF4-FFF2-40B4-BE49-F238E27FC236}">
                <a16:creationId xmlns:a16="http://schemas.microsoft.com/office/drawing/2014/main" id="{38ABDF89-908F-C449-B855-37CF51E6FAC0}"/>
              </a:ext>
            </a:extLst>
          </p:cNvPr>
          <p:cNvSpPr/>
          <p:nvPr/>
        </p:nvSpPr>
        <p:spPr>
          <a:xfrm>
            <a:off x="6555697" y="2171700"/>
            <a:ext cx="6096000" cy="1477328"/>
          </a:xfrm>
          <a:prstGeom prst="rect">
            <a:avLst/>
          </a:prstGeom>
        </p:spPr>
        <p:txBody>
          <a:bodyPr>
            <a:spAutoFit/>
          </a:bodyPr>
          <a:lstStyle/>
          <a:p>
            <a:pPr>
              <a:buFont typeface="Arial" panose="020B0604020202020204" pitchFamily="34" charset="0"/>
              <a:buChar char="•"/>
            </a:pPr>
            <a:r>
              <a:rPr lang="en-US" b="1" dirty="0">
                <a:solidFill>
                  <a:srgbClr val="222222"/>
                </a:solidFill>
                <a:latin typeface="Open Sans" panose="020B0606030504020204" pitchFamily="34" charset="0"/>
              </a:rPr>
              <a:t> "James" * 3 gives "</a:t>
            </a:r>
            <a:r>
              <a:rPr lang="en-US" b="1" dirty="0" err="1">
                <a:solidFill>
                  <a:srgbClr val="222222"/>
                </a:solidFill>
                <a:latin typeface="Open Sans" panose="020B0606030504020204" pitchFamily="34" charset="0"/>
              </a:rPr>
              <a:t>JamesJamesJames</a:t>
            </a:r>
            <a:r>
              <a:rPr lang="en-US" b="1" dirty="0">
                <a:solidFill>
                  <a:srgbClr val="222222"/>
                </a:solidFill>
                <a:latin typeface="Open Sans" panose="020B0606030504020204" pitchFamily="34" charset="0"/>
              </a:rPr>
              <a:t>"</a:t>
            </a:r>
          </a:p>
          <a:p>
            <a:pPr>
              <a:buFont typeface="Arial" panose="020B0604020202020204" pitchFamily="34" charset="0"/>
              <a:buChar char="•"/>
            </a:pPr>
            <a:r>
              <a:rPr lang="en-US" b="1" dirty="0">
                <a:solidFill>
                  <a:srgbClr val="222222"/>
                </a:solidFill>
                <a:latin typeface="Open Sans" panose="020B0606030504020204" pitchFamily="34" charset="0"/>
              </a:rPr>
              <a:t> 3 * "an" gives "</a:t>
            </a:r>
            <a:r>
              <a:rPr lang="en-US" b="1" dirty="0" err="1">
                <a:solidFill>
                  <a:srgbClr val="222222"/>
                </a:solidFill>
                <a:latin typeface="Open Sans" panose="020B0606030504020204" pitchFamily="34" charset="0"/>
              </a:rPr>
              <a:t>ananan</a:t>
            </a:r>
            <a:r>
              <a:rPr lang="en-US" b="1" dirty="0">
                <a:solidFill>
                  <a:srgbClr val="222222"/>
                </a:solidFill>
                <a:latin typeface="Open Sans" panose="020B0606030504020204" pitchFamily="34" charset="0"/>
              </a:rPr>
              <a:t>"</a:t>
            </a:r>
          </a:p>
          <a:p>
            <a:pPr>
              <a:buFont typeface="Arial" panose="020B0604020202020204" pitchFamily="34" charset="0"/>
              <a:buChar char="•"/>
            </a:pPr>
            <a:r>
              <a:rPr lang="en-US" b="1" dirty="0">
                <a:solidFill>
                  <a:srgbClr val="222222"/>
                </a:solidFill>
                <a:latin typeface="Open Sans" panose="020B0606030504020204" pitchFamily="34" charset="0"/>
              </a:rPr>
              <a:t> 5 * "2" (or "2" * 5) gives "22222" (not 10!)</a:t>
            </a:r>
          </a:p>
          <a:p>
            <a:br>
              <a:rPr lang="en-US" b="1" dirty="0"/>
            </a:br>
            <a:endParaRPr lang="en-TJ" b="1" dirty="0"/>
          </a:p>
        </p:txBody>
      </p:sp>
      <p:sp>
        <p:nvSpPr>
          <p:cNvPr id="6" name="Rectangle 5">
            <a:extLst>
              <a:ext uri="{FF2B5EF4-FFF2-40B4-BE49-F238E27FC236}">
                <a16:creationId xmlns:a16="http://schemas.microsoft.com/office/drawing/2014/main" id="{4269F473-E15C-9146-B777-BBADFAACB1E7}"/>
              </a:ext>
            </a:extLst>
          </p:cNvPr>
          <p:cNvSpPr/>
          <p:nvPr/>
        </p:nvSpPr>
        <p:spPr>
          <a:xfrm>
            <a:off x="2809407" y="4272117"/>
            <a:ext cx="7848600" cy="923330"/>
          </a:xfrm>
          <a:prstGeom prst="rect">
            <a:avLst/>
          </a:prstGeom>
        </p:spPr>
        <p:txBody>
          <a:bodyPr wrap="square">
            <a:spAutoFit/>
          </a:bodyPr>
          <a:lstStyle/>
          <a:p>
            <a:r>
              <a:rPr lang="en-US" dirty="0">
                <a:solidFill>
                  <a:srgbClr val="333333"/>
                </a:solidFill>
                <a:latin typeface="Courier New" panose="02070309020205020404" pitchFamily="49" charset="0"/>
              </a:rPr>
              <a:t>print("+" + 10 * "-" + "+") </a:t>
            </a:r>
          </a:p>
          <a:p>
            <a:r>
              <a:rPr lang="en-US" dirty="0">
                <a:solidFill>
                  <a:srgbClr val="333333"/>
                </a:solidFill>
                <a:latin typeface="Courier New" panose="02070309020205020404" pitchFamily="49" charset="0"/>
              </a:rPr>
              <a:t>print(("|" + " " * 10 + "|\n") * 5, end="") </a:t>
            </a:r>
          </a:p>
          <a:p>
            <a:r>
              <a:rPr lang="en-US" dirty="0">
                <a:solidFill>
                  <a:srgbClr val="333333"/>
                </a:solidFill>
                <a:latin typeface="Courier New" panose="02070309020205020404" pitchFamily="49" charset="0"/>
              </a:rPr>
              <a:t>print("+" + 10 * "-" + "+")</a:t>
            </a:r>
            <a:endParaRPr lang="en-TJ" dirty="0"/>
          </a:p>
        </p:txBody>
      </p:sp>
    </p:spTree>
    <p:extLst>
      <p:ext uri="{BB962C8B-B14F-4D97-AF65-F5344CB8AC3E}">
        <p14:creationId xmlns:p14="http://schemas.microsoft.com/office/powerpoint/2010/main" val="33224110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7D9097-1A17-794E-AF7C-378A6666911A}"/>
              </a:ext>
            </a:extLst>
          </p:cNvPr>
          <p:cNvSpPr>
            <a:spLocks noGrp="1"/>
          </p:cNvSpPr>
          <p:nvPr>
            <p:ph type="title"/>
          </p:nvPr>
        </p:nvSpPr>
        <p:spPr/>
        <p:txBody>
          <a:bodyPr/>
          <a:lstStyle/>
          <a:p>
            <a:r>
              <a:rPr lang="ru-RU" b="1" dirty="0"/>
              <a:t>К</a:t>
            </a:r>
            <a:r>
              <a:rPr lang="en-US" b="1" dirty="0" err="1"/>
              <a:t>онвертация</a:t>
            </a:r>
            <a:r>
              <a:rPr lang="en-US" b="1" dirty="0"/>
              <a:t> </a:t>
            </a:r>
            <a:r>
              <a:rPr lang="en-US" b="1" dirty="0" err="1"/>
              <a:t>типов</a:t>
            </a:r>
            <a:r>
              <a:rPr lang="en-US" b="1" dirty="0"/>
              <a:t>: str()</a:t>
            </a:r>
            <a:endParaRPr lang="en-TJ" dirty="0"/>
          </a:p>
        </p:txBody>
      </p:sp>
      <p:sp>
        <p:nvSpPr>
          <p:cNvPr id="3" name="Content Placeholder 2">
            <a:extLst>
              <a:ext uri="{FF2B5EF4-FFF2-40B4-BE49-F238E27FC236}">
                <a16:creationId xmlns:a16="http://schemas.microsoft.com/office/drawing/2014/main" id="{5C4C590C-D2D8-AA42-B2AD-EF2452A5DBED}"/>
              </a:ext>
            </a:extLst>
          </p:cNvPr>
          <p:cNvSpPr>
            <a:spLocks noGrp="1"/>
          </p:cNvSpPr>
          <p:nvPr>
            <p:ph idx="1"/>
          </p:nvPr>
        </p:nvSpPr>
        <p:spPr/>
        <p:txBody>
          <a:bodyPr/>
          <a:lstStyle/>
          <a:p>
            <a:pPr marL="0" indent="0">
              <a:buNone/>
            </a:pPr>
            <a:r>
              <a:rPr lang="en-US" b="1" dirty="0"/>
              <a:t>int(string)</a:t>
            </a:r>
          </a:p>
          <a:p>
            <a:pPr marL="0" indent="0">
              <a:buNone/>
            </a:pPr>
            <a:r>
              <a:rPr lang="en-US" b="1" dirty="0"/>
              <a:t>float(string)</a:t>
            </a:r>
          </a:p>
          <a:p>
            <a:pPr marL="0" indent="0">
              <a:buNone/>
            </a:pPr>
            <a:r>
              <a:rPr lang="en-US" b="1" dirty="0"/>
              <a:t>str(number)</a:t>
            </a:r>
          </a:p>
          <a:p>
            <a:pPr marL="0" indent="0">
              <a:buNone/>
            </a:pPr>
            <a:endParaRPr lang="en-US" b="1" dirty="0"/>
          </a:p>
          <a:p>
            <a:pPr marL="0" indent="0">
              <a:buNone/>
            </a:pPr>
            <a:r>
              <a:rPr lang="en-US" dirty="0" err="1">
                <a:latin typeface="Consolas" panose="020B0609020204030204" pitchFamily="49" charset="0"/>
                <a:cs typeface="Consolas" panose="020B0609020204030204" pitchFamily="49" charset="0"/>
              </a:rPr>
              <a:t>leg_a</a:t>
            </a:r>
            <a:r>
              <a:rPr lang="en-US" dirty="0">
                <a:latin typeface="Consolas" panose="020B0609020204030204" pitchFamily="49" charset="0"/>
                <a:cs typeface="Consolas" panose="020B0609020204030204" pitchFamily="49" charset="0"/>
              </a:rPr>
              <a:t> = float(input("Input first leg length: ")) </a:t>
            </a:r>
          </a:p>
          <a:p>
            <a:pPr marL="0" indent="0">
              <a:buNone/>
            </a:pPr>
            <a:r>
              <a:rPr lang="en-US" dirty="0" err="1">
                <a:latin typeface="Consolas" panose="020B0609020204030204" pitchFamily="49" charset="0"/>
                <a:cs typeface="Consolas" panose="020B0609020204030204" pitchFamily="49" charset="0"/>
              </a:rPr>
              <a:t>leg_b</a:t>
            </a:r>
            <a:r>
              <a:rPr lang="en-US" dirty="0">
                <a:latin typeface="Consolas" panose="020B0609020204030204" pitchFamily="49" charset="0"/>
                <a:cs typeface="Consolas" panose="020B0609020204030204" pitchFamily="49" charset="0"/>
              </a:rPr>
              <a:t> = float(input("Input second leg length: ")) </a:t>
            </a:r>
          </a:p>
          <a:p>
            <a:pPr marL="0" indent="0">
              <a:buNone/>
            </a:pPr>
            <a:r>
              <a:rPr lang="en-US" dirty="0">
                <a:latin typeface="Consolas" panose="020B0609020204030204" pitchFamily="49" charset="0"/>
                <a:cs typeface="Consolas" panose="020B0609020204030204" pitchFamily="49" charset="0"/>
              </a:rPr>
              <a:t>print("Hypotenuse length is " + </a:t>
            </a:r>
            <a:r>
              <a:rPr lang="en-US" dirty="0">
                <a:solidFill>
                  <a:srgbClr val="FF0000"/>
                </a:solidFill>
                <a:latin typeface="Consolas" panose="020B0609020204030204" pitchFamily="49" charset="0"/>
                <a:cs typeface="Consolas" panose="020B0609020204030204" pitchFamily="49" charset="0"/>
              </a:rPr>
              <a:t>str</a:t>
            </a:r>
            <a:r>
              <a:rPr lang="en-US" dirty="0">
                <a:latin typeface="Consolas" panose="020B0609020204030204" pitchFamily="49" charset="0"/>
                <a:cs typeface="Consolas" panose="020B0609020204030204" pitchFamily="49" charset="0"/>
              </a:rPr>
              <a:t>((</a:t>
            </a:r>
            <a:r>
              <a:rPr lang="en-US" dirty="0" err="1">
                <a:latin typeface="Consolas" panose="020B0609020204030204" pitchFamily="49" charset="0"/>
                <a:cs typeface="Consolas" panose="020B0609020204030204" pitchFamily="49" charset="0"/>
              </a:rPr>
              <a:t>leg_a</a:t>
            </a:r>
            <a:r>
              <a:rPr lang="en-US" dirty="0">
                <a:latin typeface="Consolas" panose="020B0609020204030204" pitchFamily="49" charset="0"/>
                <a:cs typeface="Consolas" panose="020B0609020204030204" pitchFamily="49" charset="0"/>
              </a:rPr>
              <a:t>**2 + </a:t>
            </a:r>
            <a:r>
              <a:rPr lang="en-US" dirty="0" err="1">
                <a:latin typeface="Consolas" panose="020B0609020204030204" pitchFamily="49" charset="0"/>
                <a:cs typeface="Consolas" panose="020B0609020204030204" pitchFamily="49" charset="0"/>
              </a:rPr>
              <a:t>leg_b</a:t>
            </a:r>
            <a:r>
              <a:rPr lang="en-US" dirty="0">
                <a:latin typeface="Consolas" panose="020B0609020204030204" pitchFamily="49" charset="0"/>
                <a:cs typeface="Consolas" panose="020B0609020204030204" pitchFamily="49" charset="0"/>
              </a:rPr>
              <a:t>**2) ** .5))</a:t>
            </a:r>
            <a:br>
              <a:rPr lang="en-US" dirty="0"/>
            </a:br>
            <a:endParaRPr lang="en-TJ" b="1" dirty="0"/>
          </a:p>
        </p:txBody>
      </p:sp>
    </p:spTree>
    <p:extLst>
      <p:ext uri="{BB962C8B-B14F-4D97-AF65-F5344CB8AC3E}">
        <p14:creationId xmlns:p14="http://schemas.microsoft.com/office/powerpoint/2010/main" val="6060924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5D498-2BA0-004D-A1CF-7B7BC411B642}"/>
              </a:ext>
            </a:extLst>
          </p:cNvPr>
          <p:cNvSpPr>
            <a:spLocks noGrp="1"/>
          </p:cNvSpPr>
          <p:nvPr>
            <p:ph type="title"/>
          </p:nvPr>
        </p:nvSpPr>
        <p:spPr>
          <a:xfrm>
            <a:off x="1295400" y="443753"/>
            <a:ext cx="9601200" cy="847165"/>
          </a:xfrm>
        </p:spPr>
        <p:txBody>
          <a:bodyPr/>
          <a:lstStyle/>
          <a:p>
            <a:r>
              <a:rPr lang="en-TJ" altLang="en-TJ" dirty="0">
                <a:solidFill>
                  <a:srgbClr val="264166"/>
                </a:solidFill>
                <a:latin typeface="Open Sans" panose="020B0606030504020204" pitchFamily="34" charset="0"/>
                <a:ea typeface="Times New Roman" panose="02020603050405020304" pitchFamily="18" charset="0"/>
                <a:cs typeface="Times New Roman" panose="02020603050405020304" pitchFamily="18" charset="0"/>
              </a:rPr>
              <a:t>Сценарий для </a:t>
            </a:r>
            <a:r>
              <a:rPr lang="en-US" altLang="en-TJ" dirty="0" err="1">
                <a:solidFill>
                  <a:srgbClr val="264166"/>
                </a:solidFill>
                <a:latin typeface="Open Sans" panose="020B0606030504020204" pitchFamily="34" charset="0"/>
                <a:ea typeface="Times New Roman" panose="02020603050405020304" pitchFamily="18" charset="0"/>
                <a:cs typeface="Times New Roman" panose="02020603050405020304" pitchFamily="18" charset="0"/>
              </a:rPr>
              <a:t>лаб</a:t>
            </a:r>
            <a:r>
              <a:rPr lang="en-US" altLang="en-TJ" dirty="0">
                <a:solidFill>
                  <a:srgbClr val="264166"/>
                </a:solidFill>
                <a:latin typeface="Open Sans" panose="020B0606030504020204" pitchFamily="34" charset="0"/>
                <a:ea typeface="Times New Roman" panose="02020603050405020304" pitchFamily="18" charset="0"/>
                <a:cs typeface="Times New Roman" panose="02020603050405020304" pitchFamily="18" charset="0"/>
              </a:rPr>
              <a:t> 3.</a:t>
            </a:r>
            <a:r>
              <a:rPr lang="en-TJ" altLang="en-TJ" dirty="0">
                <a:solidFill>
                  <a:srgbClr val="264166"/>
                </a:solidFill>
                <a:latin typeface="Open Sans" panose="020B0606030504020204" pitchFamily="34" charset="0"/>
                <a:ea typeface="Times New Roman" panose="02020603050405020304" pitchFamily="18" charset="0"/>
                <a:cs typeface="Times New Roman" panose="02020603050405020304" pitchFamily="18" charset="0"/>
              </a:rPr>
              <a:t>4</a:t>
            </a:r>
            <a:endParaRPr lang="en-TJ" dirty="0"/>
          </a:p>
        </p:txBody>
      </p:sp>
      <p:sp>
        <p:nvSpPr>
          <p:cNvPr id="5" name="Rectangle 4">
            <a:extLst>
              <a:ext uri="{FF2B5EF4-FFF2-40B4-BE49-F238E27FC236}">
                <a16:creationId xmlns:a16="http://schemas.microsoft.com/office/drawing/2014/main" id="{EC5E1F65-8EBD-EC4E-99DB-D8FE3F3CBC93}"/>
              </a:ext>
            </a:extLst>
          </p:cNvPr>
          <p:cNvSpPr/>
          <p:nvPr/>
        </p:nvSpPr>
        <p:spPr>
          <a:xfrm>
            <a:off x="1012371" y="1329979"/>
            <a:ext cx="10452847" cy="5322354"/>
          </a:xfrm>
          <a:prstGeom prst="rect">
            <a:avLst/>
          </a:prstGeom>
        </p:spPr>
        <p:txBody>
          <a:bodyPr wrap="square">
            <a:spAutoFit/>
          </a:bodyPr>
          <a:lstStyle/>
          <a:p>
            <a:r>
              <a:rPr lang="ru-RU" dirty="0">
                <a:solidFill>
                  <a:srgbClr val="222222"/>
                </a:solidFill>
              </a:rPr>
              <a:t>Ваша задача — </a:t>
            </a:r>
            <a:r>
              <a:rPr lang="en-TJ" dirty="0">
                <a:solidFill>
                  <a:srgbClr val="222222"/>
                </a:solidFill>
              </a:rPr>
              <a:t>написать</a:t>
            </a:r>
            <a:r>
              <a:rPr lang="ru-RU" dirty="0">
                <a:solidFill>
                  <a:srgbClr val="222222"/>
                </a:solidFill>
              </a:rPr>
              <a:t> код, чтобы оценить результаты четырех основных арифметических операций.</a:t>
            </a:r>
          </a:p>
          <a:p>
            <a:r>
              <a:rPr lang="ru-RU" dirty="0">
                <a:solidFill>
                  <a:srgbClr val="222222"/>
                </a:solidFill>
              </a:rPr>
              <a:t>Результаты должны быть выведены на консоль.</a:t>
            </a:r>
          </a:p>
          <a:p>
            <a:r>
              <a:rPr lang="ru-RU" dirty="0">
                <a:solidFill>
                  <a:srgbClr val="222222"/>
                </a:solidFill>
              </a:rPr>
              <a:t>Возможно, вы не сможете защитить код от пользователя, который захочет поделить на ноль. Все в порядке, не беспокойтесь об этом сейчас.</a:t>
            </a:r>
          </a:p>
          <a:p>
            <a:r>
              <a:rPr lang="ru-RU" dirty="0">
                <a:solidFill>
                  <a:srgbClr val="222222"/>
                </a:solidFill>
              </a:rPr>
              <a:t>Протестируйте свой код — дает ли он ожидаемые результаты?</a:t>
            </a:r>
          </a:p>
          <a:p>
            <a:r>
              <a:rPr lang="ru-RU" dirty="0">
                <a:solidFill>
                  <a:srgbClr val="222222"/>
                </a:solidFill>
              </a:rPr>
              <a:t>Мы не будем показывать вам никаких тестовых данных — это было бы слишком просто.</a:t>
            </a:r>
            <a:endParaRPr lang="en-TJ" dirty="0">
              <a:solidFill>
                <a:srgbClr val="222222"/>
              </a:solidFill>
            </a:endParaRPr>
          </a:p>
          <a:p>
            <a:endParaRPr lang="en-US" b="0" i="0" u="none" strike="noStrike" dirty="0">
              <a:solidFill>
                <a:srgbClr val="222222"/>
              </a:solidFill>
              <a:effectLst/>
              <a:latin typeface="Open Sans" panose="020B0606030504020204" pitchFamily="34" charset="0"/>
            </a:endParaRPr>
          </a:p>
          <a:p>
            <a:pPr>
              <a:lnSpc>
                <a:spcPts val="1560"/>
              </a:lnSpc>
            </a:pPr>
            <a:r>
              <a:rPr lang="en-US" dirty="0">
                <a:solidFill>
                  <a:srgbClr val="222222"/>
                </a:solidFill>
                <a:latin typeface="Consolas" panose="020B0609020204030204" pitchFamily="49" charset="0"/>
                <a:cs typeface="Consolas" panose="020B0609020204030204" pitchFamily="49" charset="0"/>
              </a:rPr>
              <a:t># input a float value for variable a here</a:t>
            </a:r>
          </a:p>
          <a:p>
            <a:pPr>
              <a:lnSpc>
                <a:spcPts val="1560"/>
              </a:lnSpc>
            </a:pPr>
            <a:endParaRPr lang="en-US" dirty="0">
              <a:solidFill>
                <a:srgbClr val="222222"/>
              </a:solidFill>
              <a:latin typeface="Consolas" panose="020B0609020204030204" pitchFamily="49" charset="0"/>
              <a:cs typeface="Consolas" panose="020B0609020204030204" pitchFamily="49" charset="0"/>
            </a:endParaRPr>
          </a:p>
          <a:p>
            <a:pPr>
              <a:lnSpc>
                <a:spcPts val="1560"/>
              </a:lnSpc>
            </a:pPr>
            <a:r>
              <a:rPr lang="en-US" dirty="0">
                <a:solidFill>
                  <a:srgbClr val="222222"/>
                </a:solidFill>
                <a:latin typeface="Consolas" panose="020B0609020204030204" pitchFamily="49" charset="0"/>
                <a:cs typeface="Consolas" panose="020B0609020204030204" pitchFamily="49" charset="0"/>
              </a:rPr>
              <a:t># input a float value for variable b here</a:t>
            </a:r>
          </a:p>
          <a:p>
            <a:pPr>
              <a:lnSpc>
                <a:spcPts val="1560"/>
              </a:lnSpc>
            </a:pPr>
            <a:endParaRPr lang="en-US" dirty="0">
              <a:solidFill>
                <a:srgbClr val="222222"/>
              </a:solidFill>
              <a:latin typeface="Consolas" panose="020B0609020204030204" pitchFamily="49" charset="0"/>
              <a:cs typeface="Consolas" panose="020B0609020204030204" pitchFamily="49" charset="0"/>
            </a:endParaRPr>
          </a:p>
          <a:p>
            <a:pPr>
              <a:lnSpc>
                <a:spcPts val="1560"/>
              </a:lnSpc>
            </a:pPr>
            <a:endParaRPr lang="en-US" dirty="0">
              <a:solidFill>
                <a:srgbClr val="222222"/>
              </a:solidFill>
              <a:latin typeface="Consolas" panose="020B0609020204030204" pitchFamily="49" charset="0"/>
              <a:cs typeface="Consolas" panose="020B0609020204030204" pitchFamily="49" charset="0"/>
            </a:endParaRPr>
          </a:p>
          <a:p>
            <a:pPr>
              <a:lnSpc>
                <a:spcPts val="1560"/>
              </a:lnSpc>
            </a:pPr>
            <a:endParaRPr lang="en-US" dirty="0">
              <a:solidFill>
                <a:srgbClr val="222222"/>
              </a:solidFill>
              <a:latin typeface="Consolas" panose="020B0609020204030204" pitchFamily="49" charset="0"/>
              <a:cs typeface="Consolas" panose="020B0609020204030204" pitchFamily="49" charset="0"/>
            </a:endParaRPr>
          </a:p>
          <a:p>
            <a:pPr>
              <a:lnSpc>
                <a:spcPts val="1560"/>
              </a:lnSpc>
            </a:pPr>
            <a:r>
              <a:rPr lang="en-US" dirty="0">
                <a:solidFill>
                  <a:srgbClr val="222222"/>
                </a:solidFill>
                <a:latin typeface="Consolas" panose="020B0609020204030204" pitchFamily="49" charset="0"/>
                <a:cs typeface="Consolas" panose="020B0609020204030204" pitchFamily="49" charset="0"/>
              </a:rPr>
              <a:t># output the result of addition here</a:t>
            </a:r>
          </a:p>
          <a:p>
            <a:pPr>
              <a:lnSpc>
                <a:spcPts val="1560"/>
              </a:lnSpc>
            </a:pPr>
            <a:endParaRPr lang="en-US" dirty="0">
              <a:solidFill>
                <a:srgbClr val="222222"/>
              </a:solidFill>
              <a:latin typeface="Consolas" panose="020B0609020204030204" pitchFamily="49" charset="0"/>
              <a:cs typeface="Consolas" panose="020B0609020204030204" pitchFamily="49" charset="0"/>
            </a:endParaRPr>
          </a:p>
          <a:p>
            <a:pPr>
              <a:lnSpc>
                <a:spcPts val="1560"/>
              </a:lnSpc>
            </a:pPr>
            <a:r>
              <a:rPr lang="en-US" dirty="0">
                <a:solidFill>
                  <a:srgbClr val="222222"/>
                </a:solidFill>
                <a:latin typeface="Consolas" panose="020B0609020204030204" pitchFamily="49" charset="0"/>
                <a:cs typeface="Consolas" panose="020B0609020204030204" pitchFamily="49" charset="0"/>
              </a:rPr>
              <a:t># output the result of subtraction here</a:t>
            </a:r>
          </a:p>
          <a:p>
            <a:pPr>
              <a:lnSpc>
                <a:spcPts val="1560"/>
              </a:lnSpc>
            </a:pPr>
            <a:endParaRPr lang="en-US" dirty="0">
              <a:solidFill>
                <a:srgbClr val="222222"/>
              </a:solidFill>
              <a:latin typeface="Consolas" panose="020B0609020204030204" pitchFamily="49" charset="0"/>
              <a:cs typeface="Consolas" panose="020B0609020204030204" pitchFamily="49" charset="0"/>
            </a:endParaRPr>
          </a:p>
          <a:p>
            <a:pPr>
              <a:lnSpc>
                <a:spcPts val="1560"/>
              </a:lnSpc>
            </a:pPr>
            <a:r>
              <a:rPr lang="en-US" dirty="0">
                <a:solidFill>
                  <a:srgbClr val="222222"/>
                </a:solidFill>
                <a:latin typeface="Consolas" panose="020B0609020204030204" pitchFamily="49" charset="0"/>
                <a:cs typeface="Consolas" panose="020B0609020204030204" pitchFamily="49" charset="0"/>
              </a:rPr>
              <a:t># output the result of multiplication here</a:t>
            </a:r>
          </a:p>
          <a:p>
            <a:pPr>
              <a:lnSpc>
                <a:spcPts val="1560"/>
              </a:lnSpc>
            </a:pPr>
            <a:endParaRPr lang="en-US" dirty="0">
              <a:solidFill>
                <a:srgbClr val="222222"/>
              </a:solidFill>
              <a:latin typeface="Consolas" panose="020B0609020204030204" pitchFamily="49" charset="0"/>
              <a:cs typeface="Consolas" panose="020B0609020204030204" pitchFamily="49" charset="0"/>
            </a:endParaRPr>
          </a:p>
          <a:p>
            <a:pPr>
              <a:lnSpc>
                <a:spcPts val="1560"/>
              </a:lnSpc>
            </a:pPr>
            <a:r>
              <a:rPr lang="en-US" dirty="0">
                <a:solidFill>
                  <a:srgbClr val="222222"/>
                </a:solidFill>
                <a:latin typeface="Consolas" panose="020B0609020204030204" pitchFamily="49" charset="0"/>
                <a:cs typeface="Consolas" panose="020B0609020204030204" pitchFamily="49" charset="0"/>
              </a:rPr>
              <a:t># output the result of division here</a:t>
            </a:r>
          </a:p>
          <a:p>
            <a:pPr>
              <a:lnSpc>
                <a:spcPts val="1560"/>
              </a:lnSpc>
            </a:pPr>
            <a:endParaRPr lang="en-US" dirty="0">
              <a:solidFill>
                <a:srgbClr val="222222"/>
              </a:solidFill>
              <a:latin typeface="Consolas" panose="020B0609020204030204" pitchFamily="49" charset="0"/>
              <a:cs typeface="Consolas" panose="020B0609020204030204" pitchFamily="49" charset="0"/>
            </a:endParaRPr>
          </a:p>
          <a:p>
            <a:pPr>
              <a:lnSpc>
                <a:spcPts val="1560"/>
              </a:lnSpc>
            </a:pPr>
            <a:endParaRPr lang="en-US" dirty="0">
              <a:solidFill>
                <a:srgbClr val="222222"/>
              </a:solidFill>
              <a:latin typeface="Consolas" panose="020B0609020204030204" pitchFamily="49" charset="0"/>
              <a:cs typeface="Consolas" panose="020B0609020204030204" pitchFamily="49" charset="0"/>
            </a:endParaRPr>
          </a:p>
          <a:p>
            <a:pPr>
              <a:lnSpc>
                <a:spcPts val="1560"/>
              </a:lnSpc>
            </a:pPr>
            <a:r>
              <a:rPr lang="en-US" dirty="0">
                <a:solidFill>
                  <a:srgbClr val="222222"/>
                </a:solidFill>
                <a:latin typeface="Consolas" panose="020B0609020204030204" pitchFamily="49" charset="0"/>
                <a:cs typeface="Consolas" panose="020B0609020204030204" pitchFamily="49" charset="0"/>
              </a:rPr>
              <a:t>print("\</a:t>
            </a:r>
            <a:r>
              <a:rPr lang="en-US" dirty="0" err="1">
                <a:solidFill>
                  <a:srgbClr val="222222"/>
                </a:solidFill>
                <a:latin typeface="Consolas" panose="020B0609020204030204" pitchFamily="49" charset="0"/>
                <a:cs typeface="Consolas" panose="020B0609020204030204" pitchFamily="49" charset="0"/>
              </a:rPr>
              <a:t>nВот</a:t>
            </a:r>
            <a:r>
              <a:rPr lang="en-US" dirty="0">
                <a:solidFill>
                  <a:srgbClr val="222222"/>
                </a:solidFill>
                <a:latin typeface="Consolas" panose="020B0609020204030204" pitchFamily="49" charset="0"/>
                <a:cs typeface="Consolas" panose="020B0609020204030204" pitchFamily="49" charset="0"/>
              </a:rPr>
              <a:t> </a:t>
            </a:r>
            <a:r>
              <a:rPr lang="en-US" dirty="0" err="1">
                <a:solidFill>
                  <a:srgbClr val="222222"/>
                </a:solidFill>
                <a:latin typeface="Consolas" panose="020B0609020204030204" pitchFamily="49" charset="0"/>
                <a:cs typeface="Consolas" panose="020B0609020204030204" pitchFamily="49" charset="0"/>
              </a:rPr>
              <a:t>и</a:t>
            </a:r>
            <a:r>
              <a:rPr lang="en-US" dirty="0">
                <a:solidFill>
                  <a:srgbClr val="222222"/>
                </a:solidFill>
                <a:latin typeface="Consolas" panose="020B0609020204030204" pitchFamily="49" charset="0"/>
                <a:cs typeface="Consolas" panose="020B0609020204030204" pitchFamily="49" charset="0"/>
              </a:rPr>
              <a:t> </a:t>
            </a:r>
            <a:r>
              <a:rPr lang="en-US" dirty="0" err="1">
                <a:solidFill>
                  <a:srgbClr val="222222"/>
                </a:solidFill>
                <a:latin typeface="Consolas" panose="020B0609020204030204" pitchFamily="49" charset="0"/>
                <a:cs typeface="Consolas" panose="020B0609020204030204" pitchFamily="49" charset="0"/>
              </a:rPr>
              <a:t>все</a:t>
            </a:r>
            <a:r>
              <a:rPr lang="en-US" dirty="0">
                <a:solidFill>
                  <a:srgbClr val="222222"/>
                </a:solidFill>
                <a:latin typeface="Consolas" panose="020B0609020204030204" pitchFamily="49" charset="0"/>
                <a:cs typeface="Consolas" panose="020B0609020204030204" pitchFamily="49" charset="0"/>
              </a:rPr>
              <a:t> </a:t>
            </a:r>
            <a:r>
              <a:rPr lang="en-US" dirty="0" err="1">
                <a:solidFill>
                  <a:srgbClr val="222222"/>
                </a:solidFill>
                <a:latin typeface="Consolas" panose="020B0609020204030204" pitchFamily="49" charset="0"/>
                <a:cs typeface="Consolas" panose="020B0609020204030204" pitchFamily="49" charset="0"/>
              </a:rPr>
              <a:t>дела</a:t>
            </a:r>
            <a:r>
              <a:rPr lang="en-US" dirty="0">
                <a:solidFill>
                  <a:srgbClr val="222222"/>
                </a:solidFill>
                <a:latin typeface="Consolas" panose="020B0609020204030204" pitchFamily="49" charset="0"/>
                <a:cs typeface="Consolas" panose="020B0609020204030204" pitchFamily="49" charset="0"/>
              </a:rPr>
              <a:t>!")</a:t>
            </a:r>
            <a:endParaRPr lang="en-US" b="0" i="0" u="none" strike="noStrike" dirty="0">
              <a:solidFill>
                <a:srgbClr val="222222"/>
              </a:solidFill>
              <a:effectLst/>
              <a:latin typeface="Consolas" panose="020B0609020204030204" pitchFamily="49" charset="0"/>
              <a:cs typeface="Consolas" panose="020B0609020204030204" pitchFamily="49" charset="0"/>
            </a:endParaRPr>
          </a:p>
        </p:txBody>
      </p:sp>
    </p:spTree>
    <p:extLst>
      <p:ext uri="{BB962C8B-B14F-4D97-AF65-F5344CB8AC3E}">
        <p14:creationId xmlns:p14="http://schemas.microsoft.com/office/powerpoint/2010/main" val="29449980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F14E8C-CE54-564D-A2B3-C1E98E7296A3}"/>
              </a:ext>
            </a:extLst>
          </p:cNvPr>
          <p:cNvSpPr>
            <a:spLocks noGrp="1"/>
          </p:cNvSpPr>
          <p:nvPr>
            <p:ph type="title"/>
          </p:nvPr>
        </p:nvSpPr>
        <p:spPr/>
        <p:txBody>
          <a:bodyPr/>
          <a:lstStyle/>
          <a:p>
            <a:r>
              <a:rPr lang="ru-RU" b="1" dirty="0"/>
              <a:t>Ч</a:t>
            </a:r>
            <a:r>
              <a:rPr lang="en-US" b="1" dirty="0" err="1"/>
              <a:t>то</a:t>
            </a:r>
            <a:r>
              <a:rPr lang="en-US" b="1" dirty="0"/>
              <a:t> </a:t>
            </a:r>
            <a:r>
              <a:rPr lang="en-US" b="1" dirty="0" err="1"/>
              <a:t>такое</a:t>
            </a:r>
            <a:r>
              <a:rPr lang="en-US" b="1" dirty="0"/>
              <a:t> </a:t>
            </a:r>
            <a:r>
              <a:rPr lang="en-US" b="1" dirty="0" err="1"/>
              <a:t>переменные</a:t>
            </a:r>
            <a:r>
              <a:rPr lang="en-US" b="1" dirty="0"/>
              <a:t>?</a:t>
            </a:r>
            <a:br>
              <a:rPr lang="en-US" b="1" dirty="0"/>
            </a:br>
            <a:endParaRPr lang="en-TJ" dirty="0"/>
          </a:p>
        </p:txBody>
      </p:sp>
      <p:pic>
        <p:nvPicPr>
          <p:cNvPr id="5" name="Picture 4" descr="Icon&#10;&#10;Description automatically generated with medium confidence">
            <a:extLst>
              <a:ext uri="{FF2B5EF4-FFF2-40B4-BE49-F238E27FC236}">
                <a16:creationId xmlns:a16="http://schemas.microsoft.com/office/drawing/2014/main" id="{FC1CD551-4673-AE4C-9558-5AB4DD705356}"/>
              </a:ext>
            </a:extLst>
          </p:cNvPr>
          <p:cNvPicPr>
            <a:picLocks noChangeAspect="1"/>
          </p:cNvPicPr>
          <p:nvPr/>
        </p:nvPicPr>
        <p:blipFill>
          <a:blip r:embed="rId2"/>
          <a:stretch>
            <a:fillRect/>
          </a:stretch>
        </p:blipFill>
        <p:spPr>
          <a:xfrm>
            <a:off x="3610235" y="1846080"/>
            <a:ext cx="4554300" cy="3581400"/>
          </a:xfrm>
          <a:prstGeom prst="rect">
            <a:avLst/>
          </a:prstGeom>
        </p:spPr>
      </p:pic>
    </p:spTree>
    <p:extLst>
      <p:ext uri="{BB962C8B-B14F-4D97-AF65-F5344CB8AC3E}">
        <p14:creationId xmlns:p14="http://schemas.microsoft.com/office/powerpoint/2010/main" val="9797928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D64D1C-53D0-E247-B3BB-BBA313C15ACD}"/>
              </a:ext>
            </a:extLst>
          </p:cNvPr>
          <p:cNvSpPr>
            <a:spLocks noGrp="1"/>
          </p:cNvSpPr>
          <p:nvPr>
            <p:ph type="title"/>
          </p:nvPr>
        </p:nvSpPr>
        <p:spPr>
          <a:xfrm>
            <a:off x="938061" y="764241"/>
            <a:ext cx="9601200" cy="874059"/>
          </a:xfrm>
        </p:spPr>
        <p:txBody>
          <a:bodyPr/>
          <a:lstStyle/>
          <a:p>
            <a:r>
              <a:rPr lang="en-TJ" altLang="en-TJ" dirty="0">
                <a:solidFill>
                  <a:srgbClr val="264166"/>
                </a:solidFill>
                <a:latin typeface="Open Sans" panose="020B0606030504020204" pitchFamily="34" charset="0"/>
                <a:ea typeface="Times New Roman" panose="02020603050405020304" pitchFamily="18" charset="0"/>
                <a:cs typeface="Times New Roman" panose="02020603050405020304" pitchFamily="18" charset="0"/>
              </a:rPr>
              <a:t>Сценарий для </a:t>
            </a:r>
            <a:r>
              <a:rPr lang="en-US" altLang="en-TJ" dirty="0" err="1">
                <a:solidFill>
                  <a:srgbClr val="264166"/>
                </a:solidFill>
                <a:latin typeface="Open Sans" panose="020B0606030504020204" pitchFamily="34" charset="0"/>
                <a:ea typeface="Times New Roman" panose="02020603050405020304" pitchFamily="18" charset="0"/>
                <a:cs typeface="Times New Roman" panose="02020603050405020304" pitchFamily="18" charset="0"/>
              </a:rPr>
              <a:t>лаб</a:t>
            </a:r>
            <a:r>
              <a:rPr lang="en-US" altLang="en-TJ" dirty="0">
                <a:solidFill>
                  <a:srgbClr val="264166"/>
                </a:solidFill>
                <a:latin typeface="Open Sans" panose="020B0606030504020204" pitchFamily="34" charset="0"/>
                <a:ea typeface="Times New Roman" panose="02020603050405020304" pitchFamily="18" charset="0"/>
                <a:cs typeface="Times New Roman" panose="02020603050405020304" pitchFamily="18" charset="0"/>
              </a:rPr>
              <a:t> 3.</a:t>
            </a:r>
            <a:r>
              <a:rPr lang="en-TJ" altLang="en-TJ" dirty="0">
                <a:solidFill>
                  <a:srgbClr val="264166"/>
                </a:solidFill>
                <a:latin typeface="Open Sans" panose="020B0606030504020204" pitchFamily="34" charset="0"/>
                <a:ea typeface="Times New Roman" panose="02020603050405020304" pitchFamily="18" charset="0"/>
                <a:cs typeface="Times New Roman" panose="02020603050405020304" pitchFamily="18" charset="0"/>
              </a:rPr>
              <a:t>5</a:t>
            </a:r>
            <a:endParaRPr lang="en-TJ" dirty="0"/>
          </a:p>
        </p:txBody>
      </p:sp>
      <p:sp>
        <p:nvSpPr>
          <p:cNvPr id="3" name="Content Placeholder 2">
            <a:extLst>
              <a:ext uri="{FF2B5EF4-FFF2-40B4-BE49-F238E27FC236}">
                <a16:creationId xmlns:a16="http://schemas.microsoft.com/office/drawing/2014/main" id="{FAD722B6-D3EA-1E49-BC09-0A43D6002CCE}"/>
              </a:ext>
            </a:extLst>
          </p:cNvPr>
          <p:cNvSpPr>
            <a:spLocks noGrp="1"/>
          </p:cNvSpPr>
          <p:nvPr>
            <p:ph idx="1"/>
          </p:nvPr>
        </p:nvSpPr>
        <p:spPr>
          <a:xfrm>
            <a:off x="938061" y="1795752"/>
            <a:ext cx="7808761" cy="2772335"/>
          </a:xfrm>
        </p:spPr>
        <p:txBody>
          <a:bodyPr>
            <a:normAutofit fontScale="92500" lnSpcReduction="10000"/>
          </a:bodyPr>
          <a:lstStyle/>
          <a:p>
            <a:pPr marL="0" indent="0">
              <a:buNone/>
            </a:pPr>
            <a:r>
              <a:rPr lang="ru-RU" dirty="0"/>
              <a:t>Ваша задача — </a:t>
            </a:r>
            <a:r>
              <a:rPr lang="en-TJ" dirty="0"/>
              <a:t>написать</a:t>
            </a:r>
            <a:r>
              <a:rPr lang="ru-RU" dirty="0"/>
              <a:t> код, чтобы оценить следующие</a:t>
            </a:r>
          </a:p>
          <a:p>
            <a:pPr marL="0" indent="0">
              <a:buNone/>
            </a:pPr>
            <a:r>
              <a:rPr lang="ru-RU" dirty="0"/>
              <a:t>выражение:</a:t>
            </a:r>
          </a:p>
          <a:p>
            <a:pPr marL="0" indent="0">
              <a:buNone/>
            </a:pPr>
            <a:r>
              <a:rPr lang="ru-RU" dirty="0"/>
              <a:t>Результат должен быть присвоен </a:t>
            </a:r>
            <a:r>
              <a:rPr lang="en-US" dirty="0"/>
              <a:t>y. </a:t>
            </a:r>
            <a:r>
              <a:rPr lang="ru-RU" dirty="0"/>
              <a:t>Будьте осторожны - следите за операторами и помните об их приоритетах. Не стесняйтесь использовать столько скобок, сколько вам нужно.</a:t>
            </a:r>
          </a:p>
          <a:p>
            <a:pPr marL="0" indent="0">
              <a:buNone/>
            </a:pPr>
            <a:r>
              <a:rPr lang="ru-RU" dirty="0"/>
              <a:t>Вы можете использовать дополнительные переменные, чтобы сократить выражение (но это не обязательно). Тщательно протестируйте свой код.</a:t>
            </a:r>
            <a:endParaRPr lang="en-US" dirty="0"/>
          </a:p>
        </p:txBody>
      </p:sp>
      <p:pic>
        <p:nvPicPr>
          <p:cNvPr id="5" name="Picture 4" descr="A picture containing text, antenna&#10;&#10;Description automatically generated">
            <a:extLst>
              <a:ext uri="{FF2B5EF4-FFF2-40B4-BE49-F238E27FC236}">
                <a16:creationId xmlns:a16="http://schemas.microsoft.com/office/drawing/2014/main" id="{208FFBED-2F4D-C142-B14A-5979F3F48E79}"/>
              </a:ext>
            </a:extLst>
          </p:cNvPr>
          <p:cNvPicPr>
            <a:picLocks noChangeAspect="1"/>
          </p:cNvPicPr>
          <p:nvPr/>
        </p:nvPicPr>
        <p:blipFill>
          <a:blip r:embed="rId3"/>
          <a:stretch>
            <a:fillRect/>
          </a:stretch>
        </p:blipFill>
        <p:spPr>
          <a:xfrm>
            <a:off x="9104161" y="1638300"/>
            <a:ext cx="2870200" cy="2628900"/>
          </a:xfrm>
          <a:prstGeom prst="rect">
            <a:avLst/>
          </a:prstGeom>
        </p:spPr>
      </p:pic>
      <p:sp>
        <p:nvSpPr>
          <p:cNvPr id="6" name="Rectangle 5">
            <a:extLst>
              <a:ext uri="{FF2B5EF4-FFF2-40B4-BE49-F238E27FC236}">
                <a16:creationId xmlns:a16="http://schemas.microsoft.com/office/drawing/2014/main" id="{9490071B-A430-FF41-A630-CE1680A81D9E}"/>
              </a:ext>
            </a:extLst>
          </p:cNvPr>
          <p:cNvSpPr/>
          <p:nvPr/>
        </p:nvSpPr>
        <p:spPr>
          <a:xfrm>
            <a:off x="674914" y="4779967"/>
            <a:ext cx="10394576" cy="3693319"/>
          </a:xfrm>
          <a:prstGeom prst="rect">
            <a:avLst/>
          </a:prstGeom>
        </p:spPr>
        <p:txBody>
          <a:bodyPr wrap="square" numCol="2">
            <a:spAutoFit/>
          </a:bodyPr>
          <a:lstStyle/>
          <a:p>
            <a:r>
              <a:rPr lang="en-US" b="1" dirty="0" err="1"/>
              <a:t>Тестовый</a:t>
            </a:r>
            <a:r>
              <a:rPr lang="en-US" b="1" dirty="0"/>
              <a:t> </a:t>
            </a:r>
            <a:r>
              <a:rPr lang="en-US" b="1" dirty="0" err="1"/>
              <a:t>данные</a:t>
            </a:r>
            <a:endParaRPr lang="en-US" b="1" dirty="0"/>
          </a:p>
          <a:p>
            <a:r>
              <a:rPr lang="en-US" dirty="0"/>
              <a:t>x=1 </a:t>
            </a:r>
          </a:p>
          <a:p>
            <a:r>
              <a:rPr lang="en-US" dirty="0"/>
              <a:t>y = 0.6000000000000001</a:t>
            </a:r>
          </a:p>
          <a:p>
            <a:br>
              <a:rPr lang="en-US" dirty="0"/>
            </a:br>
            <a:r>
              <a:rPr lang="en-US" dirty="0"/>
              <a:t>x= 10</a:t>
            </a:r>
          </a:p>
          <a:p>
            <a:r>
              <a:rPr lang="en-US" dirty="0"/>
              <a:t>y = 0.09901951266867294</a:t>
            </a:r>
            <a:br>
              <a:rPr lang="en-US" dirty="0"/>
            </a:br>
            <a:endParaRPr lang="en-US" dirty="0"/>
          </a:p>
          <a:p>
            <a:endParaRPr lang="en-US" dirty="0"/>
          </a:p>
          <a:p>
            <a:endParaRPr lang="en-US" dirty="0"/>
          </a:p>
          <a:p>
            <a:endParaRPr lang="en-US" dirty="0"/>
          </a:p>
          <a:p>
            <a:endParaRPr lang="en-US" dirty="0"/>
          </a:p>
          <a:p>
            <a:endParaRPr lang="en-US" dirty="0"/>
          </a:p>
          <a:p>
            <a:endParaRPr lang="en-US" dirty="0"/>
          </a:p>
          <a:p>
            <a:endParaRPr lang="en-US" dirty="0"/>
          </a:p>
          <a:p>
            <a:r>
              <a:rPr lang="en-US" dirty="0"/>
              <a:t>x=100</a:t>
            </a:r>
          </a:p>
          <a:p>
            <a:r>
              <a:rPr lang="en-US" dirty="0"/>
              <a:t>y = 0.009999000199950014</a:t>
            </a:r>
            <a:br>
              <a:rPr lang="en-US" dirty="0"/>
            </a:br>
            <a:endParaRPr lang="en-US" dirty="0"/>
          </a:p>
          <a:p>
            <a:r>
              <a:rPr lang="en-US" dirty="0"/>
              <a:t>x= -5</a:t>
            </a:r>
          </a:p>
          <a:p>
            <a:r>
              <a:rPr lang="en-US" dirty="0"/>
              <a:t>y = -0.19258202567760344</a:t>
            </a:r>
            <a:br>
              <a:rPr lang="en-US" dirty="0"/>
            </a:br>
            <a:endParaRPr lang="en-TJ" dirty="0"/>
          </a:p>
        </p:txBody>
      </p:sp>
      <p:sp>
        <p:nvSpPr>
          <p:cNvPr id="4" name="Rectangle 3">
            <a:extLst>
              <a:ext uri="{FF2B5EF4-FFF2-40B4-BE49-F238E27FC236}">
                <a16:creationId xmlns:a16="http://schemas.microsoft.com/office/drawing/2014/main" id="{A05D5A7B-D2F6-4A4D-ADB9-EABFC8EF5526}"/>
              </a:ext>
            </a:extLst>
          </p:cNvPr>
          <p:cNvSpPr/>
          <p:nvPr/>
        </p:nvSpPr>
        <p:spPr>
          <a:xfrm>
            <a:off x="8799970" y="4410635"/>
            <a:ext cx="3478581" cy="369332"/>
          </a:xfrm>
          <a:prstGeom prst="rect">
            <a:avLst/>
          </a:prstGeom>
        </p:spPr>
        <p:txBody>
          <a:bodyPr wrap="square">
            <a:spAutoFit/>
          </a:bodyPr>
          <a:lstStyle/>
          <a:p>
            <a:r>
              <a:rPr lang="en-TJ" dirty="0">
                <a:highlight>
                  <a:srgbClr val="000000"/>
                </a:highlight>
              </a:rPr>
              <a:t>y = 1./(x + 1./(x + 1./(x + 1./x)))</a:t>
            </a:r>
          </a:p>
        </p:txBody>
      </p:sp>
    </p:spTree>
    <p:extLst>
      <p:ext uri="{BB962C8B-B14F-4D97-AF65-F5344CB8AC3E}">
        <p14:creationId xmlns:p14="http://schemas.microsoft.com/office/powerpoint/2010/main" val="16412373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009659-BBC8-7041-9F79-59407EA1BFA5}"/>
              </a:ext>
            </a:extLst>
          </p:cNvPr>
          <p:cNvSpPr>
            <a:spLocks noGrp="1"/>
          </p:cNvSpPr>
          <p:nvPr>
            <p:ph type="title"/>
          </p:nvPr>
        </p:nvSpPr>
        <p:spPr>
          <a:xfrm>
            <a:off x="1371600" y="685800"/>
            <a:ext cx="9601200" cy="779929"/>
          </a:xfrm>
        </p:spPr>
        <p:txBody>
          <a:bodyPr/>
          <a:lstStyle/>
          <a:p>
            <a:r>
              <a:rPr lang="en-TJ" altLang="en-TJ" dirty="0">
                <a:solidFill>
                  <a:srgbClr val="264166"/>
                </a:solidFill>
                <a:latin typeface="Open Sans" panose="020B0606030504020204" pitchFamily="34" charset="0"/>
                <a:ea typeface="Times New Roman" panose="02020603050405020304" pitchFamily="18" charset="0"/>
                <a:cs typeface="Times New Roman" panose="02020603050405020304" pitchFamily="18" charset="0"/>
              </a:rPr>
              <a:t>Сценарий для </a:t>
            </a:r>
            <a:r>
              <a:rPr lang="en-US" altLang="en-TJ" dirty="0" err="1">
                <a:solidFill>
                  <a:srgbClr val="264166"/>
                </a:solidFill>
                <a:latin typeface="Open Sans" panose="020B0606030504020204" pitchFamily="34" charset="0"/>
                <a:ea typeface="Times New Roman" panose="02020603050405020304" pitchFamily="18" charset="0"/>
                <a:cs typeface="Times New Roman" panose="02020603050405020304" pitchFamily="18" charset="0"/>
              </a:rPr>
              <a:t>лаб</a:t>
            </a:r>
            <a:r>
              <a:rPr lang="en-US" altLang="en-TJ" dirty="0">
                <a:solidFill>
                  <a:srgbClr val="264166"/>
                </a:solidFill>
                <a:latin typeface="Open Sans" panose="020B0606030504020204" pitchFamily="34" charset="0"/>
                <a:ea typeface="Times New Roman" panose="02020603050405020304" pitchFamily="18" charset="0"/>
                <a:cs typeface="Times New Roman" panose="02020603050405020304" pitchFamily="18" charset="0"/>
              </a:rPr>
              <a:t> 3.</a:t>
            </a:r>
            <a:r>
              <a:rPr lang="en-TJ" altLang="en-TJ" dirty="0">
                <a:solidFill>
                  <a:srgbClr val="264166"/>
                </a:solidFill>
                <a:latin typeface="Open Sans" panose="020B0606030504020204" pitchFamily="34" charset="0"/>
                <a:ea typeface="Times New Roman" panose="02020603050405020304" pitchFamily="18" charset="0"/>
                <a:cs typeface="Times New Roman" panose="02020603050405020304" pitchFamily="18" charset="0"/>
              </a:rPr>
              <a:t>6</a:t>
            </a:r>
            <a:endParaRPr lang="en-TJ" dirty="0"/>
          </a:p>
        </p:txBody>
      </p:sp>
      <p:sp>
        <p:nvSpPr>
          <p:cNvPr id="3" name="Content Placeholder 2">
            <a:extLst>
              <a:ext uri="{FF2B5EF4-FFF2-40B4-BE49-F238E27FC236}">
                <a16:creationId xmlns:a16="http://schemas.microsoft.com/office/drawing/2014/main" id="{611BE707-6402-1841-8485-749B743A40D4}"/>
              </a:ext>
            </a:extLst>
          </p:cNvPr>
          <p:cNvSpPr>
            <a:spLocks noGrp="1"/>
          </p:cNvSpPr>
          <p:nvPr>
            <p:ph idx="1"/>
          </p:nvPr>
        </p:nvSpPr>
        <p:spPr>
          <a:xfrm>
            <a:off x="1371600" y="1638300"/>
            <a:ext cx="9601200" cy="2785782"/>
          </a:xfrm>
        </p:spPr>
        <p:txBody>
          <a:bodyPr>
            <a:normAutofit fontScale="85000" lnSpcReduction="20000"/>
          </a:bodyPr>
          <a:lstStyle/>
          <a:p>
            <a:pPr marL="0" indent="0">
              <a:buNone/>
            </a:pPr>
            <a:r>
              <a:rPr lang="ru-RU" dirty="0"/>
              <a:t>Ваша задача — </a:t>
            </a:r>
            <a:r>
              <a:rPr lang="en-TJ" dirty="0"/>
              <a:t>написать</a:t>
            </a:r>
            <a:r>
              <a:rPr lang="ru-RU" dirty="0"/>
              <a:t> простой код, способный оценить время окончания периода времени, заданного в виде количества минут (оно может быть сколь угодно большим). Время начала задается в виде пары часов (0..23) и минут (0..59). Результат должен быть выведен на консоль.</a:t>
            </a:r>
          </a:p>
          <a:p>
            <a:pPr marL="0" indent="0">
              <a:buNone/>
            </a:pPr>
            <a:r>
              <a:rPr lang="ru-RU" dirty="0"/>
              <a:t>Например, если мероприятие начинается в 12:17 и длится 59 минут, оно закончится в 13:16.</a:t>
            </a:r>
          </a:p>
          <a:p>
            <a:pPr marL="0" indent="0">
              <a:buNone/>
            </a:pPr>
            <a:r>
              <a:rPr lang="ru-RU" dirty="0"/>
              <a:t>Не беспокойтесь о каких-либо недостатках в вашем коде — ничего страшного, если он принимает недопустимое время — самое главное, чтобы код выдавал правильные результаты для допустимых входных данных.</a:t>
            </a:r>
          </a:p>
          <a:p>
            <a:pPr marL="0" indent="0">
              <a:buNone/>
            </a:pPr>
            <a:r>
              <a:rPr lang="ru-RU" dirty="0"/>
              <a:t>Тщательно протестируйте свой код. Подсказка: ключом к успеху может быть использование оператора % .</a:t>
            </a:r>
            <a:endParaRPr lang="en-TJ" dirty="0"/>
          </a:p>
        </p:txBody>
      </p:sp>
      <p:sp>
        <p:nvSpPr>
          <p:cNvPr id="4" name="Rectangle 3">
            <a:extLst>
              <a:ext uri="{FF2B5EF4-FFF2-40B4-BE49-F238E27FC236}">
                <a16:creationId xmlns:a16="http://schemas.microsoft.com/office/drawing/2014/main" id="{F8D724BE-2008-124F-92D8-BF4DAF571CF4}"/>
              </a:ext>
            </a:extLst>
          </p:cNvPr>
          <p:cNvSpPr/>
          <p:nvPr/>
        </p:nvSpPr>
        <p:spPr>
          <a:xfrm>
            <a:off x="1371599" y="4596653"/>
            <a:ext cx="9601199" cy="3139321"/>
          </a:xfrm>
          <a:prstGeom prst="rect">
            <a:avLst/>
          </a:prstGeom>
        </p:spPr>
        <p:txBody>
          <a:bodyPr wrap="square" numCol="3">
            <a:spAutoFit/>
          </a:bodyPr>
          <a:lstStyle/>
          <a:p>
            <a:r>
              <a:rPr lang="en-US" b="1" dirty="0" err="1">
                <a:solidFill>
                  <a:srgbClr val="264166"/>
                </a:solidFill>
                <a:latin typeface="Open Sans" panose="020B0606030504020204" pitchFamily="34" charset="0"/>
              </a:rPr>
              <a:t>Тестовые</a:t>
            </a:r>
            <a:r>
              <a:rPr lang="en-US" b="1" dirty="0">
                <a:solidFill>
                  <a:srgbClr val="264166"/>
                </a:solidFill>
                <a:latin typeface="Open Sans" panose="020B0606030504020204" pitchFamily="34" charset="0"/>
              </a:rPr>
              <a:t> </a:t>
            </a:r>
            <a:r>
              <a:rPr lang="en-US" b="1" dirty="0" err="1">
                <a:solidFill>
                  <a:srgbClr val="264166"/>
                </a:solidFill>
                <a:latin typeface="Open Sans" panose="020B0606030504020204" pitchFamily="34" charset="0"/>
              </a:rPr>
              <a:t>данные</a:t>
            </a:r>
            <a:r>
              <a:rPr lang="en-US" b="1" dirty="0">
                <a:solidFill>
                  <a:srgbClr val="264166"/>
                </a:solidFill>
                <a:latin typeface="Open Sans" panose="020B0606030504020204" pitchFamily="34" charset="0"/>
              </a:rPr>
              <a:t>:</a:t>
            </a:r>
          </a:p>
          <a:p>
            <a:endParaRPr lang="en-US" b="1" dirty="0">
              <a:solidFill>
                <a:srgbClr val="264166"/>
              </a:solidFill>
              <a:latin typeface="Open Sans" panose="020B0606030504020204" pitchFamily="34" charset="0"/>
            </a:endParaRPr>
          </a:p>
          <a:p>
            <a:r>
              <a:rPr lang="ru-RU" dirty="0">
                <a:solidFill>
                  <a:srgbClr val="222222"/>
                </a:solidFill>
                <a:latin typeface="Open Sans" panose="020B0606030504020204" pitchFamily="34" charset="0"/>
              </a:rPr>
              <a:t>П</a:t>
            </a:r>
            <a:r>
              <a:rPr lang="en-US" dirty="0" err="1">
                <a:solidFill>
                  <a:srgbClr val="222222"/>
                </a:solidFill>
                <a:latin typeface="Open Sans" panose="020B0606030504020204" pitchFamily="34" charset="0"/>
              </a:rPr>
              <a:t>римерный</a:t>
            </a:r>
            <a:r>
              <a:rPr lang="en-US" dirty="0">
                <a:solidFill>
                  <a:srgbClr val="222222"/>
                </a:solidFill>
                <a:latin typeface="Open Sans" panose="020B0606030504020204" pitchFamily="34" charset="0"/>
              </a:rPr>
              <a:t> </a:t>
            </a:r>
            <a:r>
              <a:rPr lang="en-US" dirty="0" err="1">
                <a:solidFill>
                  <a:srgbClr val="222222"/>
                </a:solidFill>
                <a:latin typeface="Open Sans" panose="020B0606030504020204" pitchFamily="34" charset="0"/>
              </a:rPr>
              <a:t>ввод</a:t>
            </a:r>
            <a:r>
              <a:rPr lang="en-US" dirty="0">
                <a:solidFill>
                  <a:srgbClr val="222222"/>
                </a:solidFill>
                <a:latin typeface="Open Sans" panose="020B0606030504020204" pitchFamily="34" charset="0"/>
              </a:rPr>
              <a:t>:</a:t>
            </a:r>
          </a:p>
          <a:p>
            <a:r>
              <a:rPr lang="en-US" dirty="0">
                <a:solidFill>
                  <a:srgbClr val="222222"/>
                </a:solidFill>
                <a:latin typeface="Open Sans" panose="020B0606030504020204" pitchFamily="34" charset="0"/>
              </a:rPr>
              <a:t>12 </a:t>
            </a:r>
          </a:p>
          <a:p>
            <a:r>
              <a:rPr lang="en-US" dirty="0">
                <a:solidFill>
                  <a:srgbClr val="222222"/>
                </a:solidFill>
                <a:latin typeface="Open Sans" panose="020B0606030504020204" pitchFamily="34" charset="0"/>
              </a:rPr>
              <a:t>17 </a:t>
            </a:r>
          </a:p>
          <a:p>
            <a:r>
              <a:rPr lang="en-US" dirty="0">
                <a:solidFill>
                  <a:srgbClr val="222222"/>
                </a:solidFill>
                <a:latin typeface="Open Sans" panose="020B0606030504020204" pitchFamily="34" charset="0"/>
              </a:rPr>
              <a:t>59</a:t>
            </a:r>
          </a:p>
          <a:p>
            <a:r>
              <a:rPr lang="en-US" dirty="0" err="1">
                <a:solidFill>
                  <a:srgbClr val="222222"/>
                </a:solidFill>
                <a:latin typeface="Open Sans" panose="020B0606030504020204" pitchFamily="34" charset="0"/>
              </a:rPr>
              <a:t>Ожидаемый</a:t>
            </a:r>
            <a:r>
              <a:rPr lang="en-US" dirty="0">
                <a:solidFill>
                  <a:srgbClr val="222222"/>
                </a:solidFill>
                <a:latin typeface="Open Sans" panose="020B0606030504020204" pitchFamily="34" charset="0"/>
              </a:rPr>
              <a:t> </a:t>
            </a:r>
            <a:r>
              <a:rPr lang="en-US" dirty="0" err="1">
                <a:solidFill>
                  <a:srgbClr val="222222"/>
                </a:solidFill>
                <a:latin typeface="Open Sans" panose="020B0606030504020204" pitchFamily="34" charset="0"/>
              </a:rPr>
              <a:t>вывод</a:t>
            </a:r>
            <a:r>
              <a:rPr lang="en-US" dirty="0">
                <a:solidFill>
                  <a:srgbClr val="222222"/>
                </a:solidFill>
                <a:latin typeface="Open Sans" panose="020B0606030504020204" pitchFamily="34" charset="0"/>
              </a:rPr>
              <a:t>: 13:16</a:t>
            </a:r>
          </a:p>
          <a:p>
            <a:br>
              <a:rPr lang="en-US" dirty="0"/>
            </a:br>
            <a:endParaRPr lang="en-US" dirty="0"/>
          </a:p>
          <a:p>
            <a:endParaRPr lang="en-US" dirty="0">
              <a:solidFill>
                <a:srgbClr val="222222"/>
              </a:solidFill>
              <a:latin typeface="Open Sans" panose="020B0606030504020204" pitchFamily="34" charset="0"/>
            </a:endParaRPr>
          </a:p>
          <a:p>
            <a:endParaRPr lang="en-US" dirty="0">
              <a:solidFill>
                <a:srgbClr val="222222"/>
              </a:solidFill>
              <a:latin typeface="Open Sans" panose="020B0606030504020204" pitchFamily="34" charset="0"/>
            </a:endParaRPr>
          </a:p>
          <a:p>
            <a:endParaRPr lang="en-US" dirty="0">
              <a:solidFill>
                <a:srgbClr val="222222"/>
              </a:solidFill>
              <a:latin typeface="Open Sans" panose="020B0606030504020204" pitchFamily="34" charset="0"/>
            </a:endParaRPr>
          </a:p>
          <a:p>
            <a:endParaRPr lang="en-US" dirty="0">
              <a:solidFill>
                <a:srgbClr val="222222"/>
              </a:solidFill>
              <a:latin typeface="Open Sans" panose="020B0606030504020204" pitchFamily="34" charset="0"/>
            </a:endParaRPr>
          </a:p>
          <a:p>
            <a:r>
              <a:rPr lang="en-US" dirty="0" err="1">
                <a:solidFill>
                  <a:srgbClr val="222222"/>
                </a:solidFill>
                <a:latin typeface="Open Sans" panose="020B0606030504020204" pitchFamily="34" charset="0"/>
              </a:rPr>
              <a:t>Примерный</a:t>
            </a:r>
            <a:r>
              <a:rPr lang="en-US" dirty="0">
                <a:solidFill>
                  <a:srgbClr val="222222"/>
                </a:solidFill>
                <a:latin typeface="Open Sans" panose="020B0606030504020204" pitchFamily="34" charset="0"/>
              </a:rPr>
              <a:t> </a:t>
            </a:r>
            <a:r>
              <a:rPr lang="en-US" dirty="0" err="1">
                <a:solidFill>
                  <a:srgbClr val="222222"/>
                </a:solidFill>
                <a:latin typeface="Open Sans" panose="020B0606030504020204" pitchFamily="34" charset="0"/>
              </a:rPr>
              <a:t>ввод</a:t>
            </a:r>
            <a:r>
              <a:rPr lang="en-US" dirty="0">
                <a:solidFill>
                  <a:srgbClr val="222222"/>
                </a:solidFill>
                <a:latin typeface="Open Sans" panose="020B0606030504020204" pitchFamily="34" charset="0"/>
              </a:rPr>
              <a:t>:</a:t>
            </a:r>
          </a:p>
          <a:p>
            <a:r>
              <a:rPr lang="en-US" dirty="0">
                <a:solidFill>
                  <a:srgbClr val="222222"/>
                </a:solidFill>
                <a:latin typeface="Open Sans" panose="020B0606030504020204" pitchFamily="34" charset="0"/>
              </a:rPr>
              <a:t>23 </a:t>
            </a:r>
          </a:p>
          <a:p>
            <a:r>
              <a:rPr lang="en-US" dirty="0">
                <a:solidFill>
                  <a:srgbClr val="222222"/>
                </a:solidFill>
                <a:latin typeface="Open Sans" panose="020B0606030504020204" pitchFamily="34" charset="0"/>
              </a:rPr>
              <a:t>58 </a:t>
            </a:r>
          </a:p>
          <a:p>
            <a:r>
              <a:rPr lang="en-US" dirty="0">
                <a:solidFill>
                  <a:srgbClr val="222222"/>
                </a:solidFill>
                <a:latin typeface="Open Sans" panose="020B0606030504020204" pitchFamily="34" charset="0"/>
              </a:rPr>
              <a:t>642</a:t>
            </a:r>
          </a:p>
          <a:p>
            <a:r>
              <a:rPr lang="en-US" dirty="0" err="1">
                <a:solidFill>
                  <a:srgbClr val="222222"/>
                </a:solidFill>
                <a:latin typeface="Open Sans" panose="020B0606030504020204" pitchFamily="34" charset="0"/>
              </a:rPr>
              <a:t>Ожидаемый</a:t>
            </a:r>
            <a:r>
              <a:rPr lang="en-US" dirty="0">
                <a:solidFill>
                  <a:srgbClr val="222222"/>
                </a:solidFill>
                <a:latin typeface="Open Sans" panose="020B0606030504020204" pitchFamily="34" charset="0"/>
              </a:rPr>
              <a:t> </a:t>
            </a:r>
            <a:r>
              <a:rPr lang="en-US" dirty="0" err="1">
                <a:solidFill>
                  <a:srgbClr val="222222"/>
                </a:solidFill>
                <a:latin typeface="Open Sans" panose="020B0606030504020204" pitchFamily="34" charset="0"/>
              </a:rPr>
              <a:t>вывод</a:t>
            </a:r>
            <a:r>
              <a:rPr lang="en-US" dirty="0">
                <a:solidFill>
                  <a:srgbClr val="222222"/>
                </a:solidFill>
                <a:latin typeface="Open Sans" panose="020B0606030504020204" pitchFamily="34" charset="0"/>
              </a:rPr>
              <a:t> : 10:40</a:t>
            </a:r>
          </a:p>
          <a:p>
            <a:br>
              <a:rPr lang="en-US" dirty="0"/>
            </a:br>
            <a:endParaRPr lang="en-US" dirty="0"/>
          </a:p>
          <a:p>
            <a:endParaRPr lang="en-US" dirty="0">
              <a:solidFill>
                <a:srgbClr val="222222"/>
              </a:solidFill>
              <a:latin typeface="Open Sans" panose="020B0606030504020204" pitchFamily="34" charset="0"/>
            </a:endParaRPr>
          </a:p>
          <a:p>
            <a:endParaRPr lang="en-US" dirty="0">
              <a:solidFill>
                <a:srgbClr val="222222"/>
              </a:solidFill>
              <a:latin typeface="Open Sans" panose="020B0606030504020204" pitchFamily="34" charset="0"/>
            </a:endParaRPr>
          </a:p>
          <a:p>
            <a:endParaRPr lang="en-US" dirty="0">
              <a:solidFill>
                <a:srgbClr val="222222"/>
              </a:solidFill>
              <a:latin typeface="Open Sans" panose="020B0606030504020204" pitchFamily="34" charset="0"/>
            </a:endParaRPr>
          </a:p>
          <a:p>
            <a:endParaRPr lang="en-US" dirty="0">
              <a:solidFill>
                <a:srgbClr val="222222"/>
              </a:solidFill>
              <a:latin typeface="Open Sans" panose="020B0606030504020204" pitchFamily="34" charset="0"/>
            </a:endParaRPr>
          </a:p>
          <a:p>
            <a:r>
              <a:rPr lang="en-US" dirty="0" err="1">
                <a:solidFill>
                  <a:srgbClr val="222222"/>
                </a:solidFill>
                <a:latin typeface="Open Sans" panose="020B0606030504020204" pitchFamily="34" charset="0"/>
              </a:rPr>
              <a:t>Примерный</a:t>
            </a:r>
            <a:r>
              <a:rPr lang="en-US" dirty="0">
                <a:solidFill>
                  <a:srgbClr val="222222"/>
                </a:solidFill>
                <a:latin typeface="Open Sans" panose="020B0606030504020204" pitchFamily="34" charset="0"/>
              </a:rPr>
              <a:t> </a:t>
            </a:r>
            <a:r>
              <a:rPr lang="en-US" dirty="0" err="1">
                <a:solidFill>
                  <a:srgbClr val="222222"/>
                </a:solidFill>
                <a:latin typeface="Open Sans" panose="020B0606030504020204" pitchFamily="34" charset="0"/>
              </a:rPr>
              <a:t>ввод</a:t>
            </a:r>
            <a:r>
              <a:rPr lang="en-US" dirty="0">
                <a:solidFill>
                  <a:srgbClr val="222222"/>
                </a:solidFill>
                <a:latin typeface="Open Sans" panose="020B0606030504020204" pitchFamily="34" charset="0"/>
              </a:rPr>
              <a:t>:</a:t>
            </a:r>
          </a:p>
          <a:p>
            <a:r>
              <a:rPr lang="en-US" dirty="0">
                <a:solidFill>
                  <a:srgbClr val="222222"/>
                </a:solidFill>
                <a:latin typeface="Open Sans" panose="020B0606030504020204" pitchFamily="34" charset="0"/>
              </a:rPr>
              <a:t>0</a:t>
            </a:r>
          </a:p>
          <a:p>
            <a:r>
              <a:rPr lang="en-US" dirty="0">
                <a:solidFill>
                  <a:srgbClr val="222222"/>
                </a:solidFill>
                <a:latin typeface="Open Sans" panose="020B0606030504020204" pitchFamily="34" charset="0"/>
              </a:rPr>
              <a:t>1 </a:t>
            </a:r>
          </a:p>
          <a:p>
            <a:r>
              <a:rPr lang="en-US" dirty="0">
                <a:solidFill>
                  <a:srgbClr val="222222"/>
                </a:solidFill>
                <a:latin typeface="Open Sans" panose="020B0606030504020204" pitchFamily="34" charset="0"/>
              </a:rPr>
              <a:t>2939</a:t>
            </a:r>
          </a:p>
          <a:p>
            <a:r>
              <a:rPr lang="en-US" dirty="0" err="1">
                <a:solidFill>
                  <a:srgbClr val="222222"/>
                </a:solidFill>
                <a:latin typeface="Open Sans" panose="020B0606030504020204" pitchFamily="34" charset="0"/>
              </a:rPr>
              <a:t>Ожидаемый</a:t>
            </a:r>
            <a:r>
              <a:rPr lang="en-US" dirty="0">
                <a:solidFill>
                  <a:srgbClr val="222222"/>
                </a:solidFill>
                <a:latin typeface="Open Sans" panose="020B0606030504020204" pitchFamily="34" charset="0"/>
              </a:rPr>
              <a:t> </a:t>
            </a:r>
            <a:r>
              <a:rPr lang="en-US" dirty="0" err="1">
                <a:solidFill>
                  <a:srgbClr val="222222"/>
                </a:solidFill>
                <a:latin typeface="Open Sans" panose="020B0606030504020204" pitchFamily="34" charset="0"/>
              </a:rPr>
              <a:t>вывод</a:t>
            </a:r>
            <a:r>
              <a:rPr lang="en-US" dirty="0">
                <a:solidFill>
                  <a:srgbClr val="222222"/>
                </a:solidFill>
                <a:latin typeface="Open Sans" panose="020B0606030504020204" pitchFamily="34" charset="0"/>
              </a:rPr>
              <a:t> : 1:0</a:t>
            </a:r>
          </a:p>
          <a:p>
            <a:br>
              <a:rPr lang="en-US" dirty="0"/>
            </a:br>
            <a:endParaRPr lang="en-TJ" dirty="0"/>
          </a:p>
        </p:txBody>
      </p:sp>
    </p:spTree>
    <p:extLst>
      <p:ext uri="{BB962C8B-B14F-4D97-AF65-F5344CB8AC3E}">
        <p14:creationId xmlns:p14="http://schemas.microsoft.com/office/powerpoint/2010/main" val="13406002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F70734B-C391-0E40-BF13-B1CBB6E38C81}"/>
              </a:ext>
            </a:extLst>
          </p:cNvPr>
          <p:cNvSpPr/>
          <p:nvPr/>
        </p:nvSpPr>
        <p:spPr>
          <a:xfrm>
            <a:off x="968188" y="182644"/>
            <a:ext cx="10945905" cy="6386364"/>
          </a:xfrm>
          <a:prstGeom prst="rect">
            <a:avLst/>
          </a:prstGeom>
        </p:spPr>
        <p:txBody>
          <a:bodyPr wrap="square">
            <a:spAutoFit/>
          </a:bodyPr>
          <a:lstStyle/>
          <a:p>
            <a:r>
              <a:rPr lang="ru-RU" b="1" dirty="0"/>
              <a:t>Основные выводы</a:t>
            </a:r>
          </a:p>
          <a:p>
            <a:br>
              <a:rPr lang="en-US" sz="1700" dirty="0"/>
            </a:br>
            <a:r>
              <a:rPr lang="en-US" sz="1700" dirty="0">
                <a:solidFill>
                  <a:srgbClr val="222222"/>
                </a:solidFill>
                <a:latin typeface="Open Sans" panose="020B0606030504020204" pitchFamily="34" charset="0"/>
              </a:rPr>
              <a:t>1. </a:t>
            </a:r>
            <a:r>
              <a:rPr lang="en-US" sz="1700" dirty="0" err="1">
                <a:solidFill>
                  <a:srgbClr val="222222"/>
                </a:solidFill>
                <a:latin typeface="Open Sans" panose="020B0606030504020204" pitchFamily="34" charset="0"/>
              </a:rPr>
              <a:t>Функция</a:t>
            </a:r>
            <a:r>
              <a:rPr lang="en-US" sz="1700" dirty="0">
                <a:solidFill>
                  <a:srgbClr val="222222"/>
                </a:solidFill>
                <a:latin typeface="Open Sans" panose="020B0606030504020204" pitchFamily="34" charset="0"/>
              </a:rPr>
              <a:t> print() </a:t>
            </a:r>
            <a:r>
              <a:rPr lang="ru-RU" sz="1700" dirty="0">
                <a:solidFill>
                  <a:srgbClr val="222222"/>
                </a:solidFill>
                <a:latin typeface="Open Sans" panose="020B0606030504020204" pitchFamily="34" charset="0"/>
              </a:rPr>
              <a:t>отправляет данные на консоль, а функция </a:t>
            </a:r>
            <a:r>
              <a:rPr lang="en-US" sz="1700" dirty="0">
                <a:solidFill>
                  <a:srgbClr val="222222"/>
                </a:solidFill>
                <a:latin typeface="Open Sans" panose="020B0606030504020204" pitchFamily="34" charset="0"/>
              </a:rPr>
              <a:t>input() </a:t>
            </a:r>
            <a:r>
              <a:rPr lang="ru-RU" sz="1700" dirty="0">
                <a:solidFill>
                  <a:srgbClr val="222222"/>
                </a:solidFill>
                <a:latin typeface="Open Sans" panose="020B0606030504020204" pitchFamily="34" charset="0"/>
              </a:rPr>
              <a:t>получает данные из консоли.</a:t>
            </a:r>
            <a:r>
              <a:rPr lang="en-US" sz="1700" dirty="0">
                <a:solidFill>
                  <a:srgbClr val="222222"/>
                </a:solidFill>
                <a:latin typeface="Open Sans" panose="020B0606030504020204" pitchFamily="34" charset="0"/>
              </a:rPr>
              <a:t> </a:t>
            </a:r>
          </a:p>
          <a:p>
            <a:r>
              <a:rPr lang="en-US" sz="1700" dirty="0">
                <a:solidFill>
                  <a:srgbClr val="222222"/>
                </a:solidFill>
                <a:latin typeface="Open Sans" panose="020B0606030504020204" pitchFamily="34" charset="0"/>
              </a:rPr>
              <a:t>2. </a:t>
            </a:r>
            <a:r>
              <a:rPr lang="ru-RU" sz="1700" dirty="0">
                <a:solidFill>
                  <a:srgbClr val="222222"/>
                </a:solidFill>
                <a:latin typeface="Open Sans" panose="020B0606030504020204" pitchFamily="34" charset="0"/>
              </a:rPr>
              <a:t>Функция </a:t>
            </a:r>
            <a:r>
              <a:rPr lang="en-US" sz="1700" dirty="0">
                <a:solidFill>
                  <a:srgbClr val="222222"/>
                </a:solidFill>
                <a:latin typeface="Open Sans" panose="020B0606030504020204" pitchFamily="34" charset="0"/>
              </a:rPr>
              <a:t>input() </a:t>
            </a:r>
            <a:r>
              <a:rPr lang="ru-RU" sz="1700" dirty="0">
                <a:solidFill>
                  <a:srgbClr val="222222"/>
                </a:solidFill>
                <a:latin typeface="Open Sans" panose="020B0606030504020204" pitchFamily="34" charset="0"/>
              </a:rPr>
              <a:t>поставляется с необязательным параметром: строкой подсказки. Это позволяет вам написать сообщение перед вводом пользователя, например:</a:t>
            </a:r>
            <a:r>
              <a:rPr lang="en-US" sz="1700" dirty="0">
                <a:solidFill>
                  <a:srgbClr val="222222"/>
                </a:solidFill>
                <a:latin typeface="Open Sans" panose="020B0606030504020204" pitchFamily="34" charset="0"/>
              </a:rPr>
              <a:t>:</a:t>
            </a:r>
          </a:p>
          <a:p>
            <a:pPr lvl="1"/>
            <a:r>
              <a:rPr lang="en-US" sz="1700" dirty="0">
                <a:latin typeface="Consolas" panose="020B0609020204030204" pitchFamily="49" charset="0"/>
                <a:cs typeface="Consolas" panose="020B0609020204030204" pitchFamily="49" charset="0"/>
              </a:rPr>
              <a:t>name = input("Enter your name: ") </a:t>
            </a:r>
          </a:p>
          <a:p>
            <a:pPr lvl="1"/>
            <a:r>
              <a:rPr lang="en-US" sz="1700" dirty="0">
                <a:latin typeface="Consolas" panose="020B0609020204030204" pitchFamily="49" charset="0"/>
                <a:cs typeface="Consolas" panose="020B0609020204030204" pitchFamily="49" charset="0"/>
              </a:rPr>
              <a:t>print("Hello, " + name + ". Nice to meet you!")</a:t>
            </a:r>
          </a:p>
          <a:p>
            <a:r>
              <a:rPr lang="en-US" sz="1700" dirty="0">
                <a:solidFill>
                  <a:srgbClr val="222222"/>
                </a:solidFill>
                <a:latin typeface="Open Sans" panose="020B0606030504020204" pitchFamily="34" charset="0"/>
              </a:rPr>
              <a:t>3. </a:t>
            </a:r>
            <a:r>
              <a:rPr lang="ru-RU" sz="1700" dirty="0">
                <a:solidFill>
                  <a:srgbClr val="222222"/>
                </a:solidFill>
                <a:latin typeface="Open Sans" panose="020B0606030504020204" pitchFamily="34" charset="0"/>
              </a:rPr>
              <a:t>Когда вызывается функция </a:t>
            </a:r>
            <a:r>
              <a:rPr lang="en-US" sz="1700" dirty="0">
                <a:solidFill>
                  <a:srgbClr val="222222"/>
                </a:solidFill>
                <a:latin typeface="Open Sans" panose="020B0606030504020204" pitchFamily="34" charset="0"/>
              </a:rPr>
              <a:t>input(), </a:t>
            </a:r>
            <a:r>
              <a:rPr lang="ru-RU" sz="1700" dirty="0">
                <a:solidFill>
                  <a:srgbClr val="222222"/>
                </a:solidFill>
                <a:latin typeface="Open Sans" panose="020B0606030504020204" pitchFamily="34" charset="0"/>
              </a:rPr>
              <a:t>поток программы останавливается, символ подсказки продолжает мигать (он предлагает пользователю выполнить действие, когда консоль переключается в режим ввода) до тех пор, пока пользователь не введет ввод и/или не нажмет клавишу </a:t>
            </a:r>
            <a:r>
              <a:rPr lang="en-US" sz="1700" dirty="0">
                <a:solidFill>
                  <a:srgbClr val="222222"/>
                </a:solidFill>
                <a:latin typeface="Open Sans" panose="020B0606030504020204" pitchFamily="34" charset="0"/>
              </a:rPr>
              <a:t>Enter.</a:t>
            </a:r>
          </a:p>
          <a:p>
            <a:pPr lvl="1"/>
            <a:r>
              <a:rPr lang="en-US" sz="1700" dirty="0">
                <a:latin typeface="Consolas" panose="020B0609020204030204" pitchFamily="49" charset="0"/>
                <a:cs typeface="Consolas" panose="020B0609020204030204" pitchFamily="49" charset="0"/>
              </a:rPr>
              <a:t>name = input("Enter your name: ") </a:t>
            </a:r>
          </a:p>
          <a:p>
            <a:pPr lvl="1"/>
            <a:r>
              <a:rPr lang="en-US" sz="1700" dirty="0">
                <a:latin typeface="Consolas" panose="020B0609020204030204" pitchFamily="49" charset="0"/>
                <a:cs typeface="Consolas" panose="020B0609020204030204" pitchFamily="49" charset="0"/>
              </a:rPr>
              <a:t>print("Hello, " + name + ". Nice to meet you!") </a:t>
            </a:r>
          </a:p>
          <a:p>
            <a:pPr lvl="1"/>
            <a:r>
              <a:rPr lang="en-US" sz="1700" dirty="0">
                <a:latin typeface="Consolas" panose="020B0609020204030204" pitchFamily="49" charset="0"/>
                <a:cs typeface="Consolas" panose="020B0609020204030204" pitchFamily="49" charset="0"/>
              </a:rPr>
              <a:t>print("\</a:t>
            </a:r>
            <a:r>
              <a:rPr lang="en-US" sz="1700" dirty="0" err="1">
                <a:latin typeface="Consolas" panose="020B0609020204030204" pitchFamily="49" charset="0"/>
                <a:cs typeface="Consolas" panose="020B0609020204030204" pitchFamily="49" charset="0"/>
              </a:rPr>
              <a:t>nPress</a:t>
            </a:r>
            <a:r>
              <a:rPr lang="en-US" sz="1700" dirty="0">
                <a:latin typeface="Consolas" panose="020B0609020204030204" pitchFamily="49" charset="0"/>
                <a:cs typeface="Consolas" panose="020B0609020204030204" pitchFamily="49" charset="0"/>
              </a:rPr>
              <a:t> Enter to end the program.") </a:t>
            </a:r>
          </a:p>
          <a:p>
            <a:pPr lvl="1"/>
            <a:r>
              <a:rPr lang="en-US" sz="1700" dirty="0">
                <a:latin typeface="Consolas" panose="020B0609020204030204" pitchFamily="49" charset="0"/>
                <a:cs typeface="Consolas" panose="020B0609020204030204" pitchFamily="49" charset="0"/>
              </a:rPr>
              <a:t>input() </a:t>
            </a:r>
          </a:p>
          <a:p>
            <a:pPr lvl="1"/>
            <a:r>
              <a:rPr lang="en-US" sz="1700" dirty="0">
                <a:latin typeface="Consolas" panose="020B0609020204030204" pitchFamily="49" charset="0"/>
                <a:cs typeface="Consolas" panose="020B0609020204030204" pitchFamily="49" charset="0"/>
              </a:rPr>
              <a:t>print("THE END.")</a:t>
            </a:r>
            <a:endParaRPr lang="en-US" sz="1700" dirty="0">
              <a:solidFill>
                <a:srgbClr val="222222"/>
              </a:solidFill>
              <a:latin typeface="Consolas" panose="020B0609020204030204" pitchFamily="49" charset="0"/>
              <a:cs typeface="Consolas" panose="020B0609020204030204" pitchFamily="49" charset="0"/>
            </a:endParaRPr>
          </a:p>
          <a:p>
            <a:r>
              <a:rPr lang="en-US" sz="1700" dirty="0">
                <a:solidFill>
                  <a:srgbClr val="222222"/>
                </a:solidFill>
                <a:latin typeface="Open Sans" panose="020B0606030504020204" pitchFamily="34" charset="0"/>
              </a:rPr>
              <a:t>4. </a:t>
            </a:r>
            <a:r>
              <a:rPr lang="ru-RU" sz="1700" dirty="0">
                <a:solidFill>
                  <a:srgbClr val="222222"/>
                </a:solidFill>
                <a:latin typeface="Open Sans" panose="020B0606030504020204" pitchFamily="34" charset="0"/>
              </a:rPr>
              <a:t>Результатом функции </a:t>
            </a:r>
            <a:r>
              <a:rPr lang="en-US" sz="1700" dirty="0">
                <a:solidFill>
                  <a:srgbClr val="222222"/>
                </a:solidFill>
                <a:latin typeface="Open Sans" panose="020B0606030504020204" pitchFamily="34" charset="0"/>
              </a:rPr>
              <a:t>input() </a:t>
            </a:r>
            <a:r>
              <a:rPr lang="ru-RU" sz="1700" dirty="0">
                <a:solidFill>
                  <a:srgbClr val="222222"/>
                </a:solidFill>
                <a:latin typeface="Open Sans" panose="020B0606030504020204" pitchFamily="34" charset="0"/>
              </a:rPr>
              <a:t>является строка. Вы можете добавлять строки друг к другу с помощью оператора конкатенации (+). Проверьте этот код</a:t>
            </a:r>
            <a:endParaRPr lang="en-TJ" sz="1700" dirty="0">
              <a:solidFill>
                <a:srgbClr val="222222"/>
              </a:solidFill>
              <a:latin typeface="Open Sans" panose="020B0606030504020204" pitchFamily="34" charset="0"/>
            </a:endParaRPr>
          </a:p>
          <a:p>
            <a:r>
              <a:rPr lang="en-TJ" sz="1700" dirty="0">
                <a:solidFill>
                  <a:srgbClr val="222222"/>
                </a:solidFill>
                <a:latin typeface="Open Sans" panose="020B0606030504020204" pitchFamily="34" charset="0"/>
                <a:cs typeface="Consolas" panose="020B0609020204030204" pitchFamily="49" charset="0"/>
              </a:rPr>
              <a:t>	</a:t>
            </a:r>
            <a:r>
              <a:rPr lang="en-US" sz="1700" dirty="0">
                <a:latin typeface="Consolas" panose="020B0609020204030204" pitchFamily="49" charset="0"/>
                <a:cs typeface="Consolas" panose="020B0609020204030204" pitchFamily="49" charset="0"/>
              </a:rPr>
              <a:t>num1 = input("Enter the first number: ") # Enter 12 </a:t>
            </a:r>
          </a:p>
          <a:p>
            <a:pPr lvl="1"/>
            <a:r>
              <a:rPr lang="en-US" sz="1700" dirty="0">
                <a:latin typeface="Consolas" panose="020B0609020204030204" pitchFamily="49" charset="0"/>
                <a:cs typeface="Consolas" panose="020B0609020204030204" pitchFamily="49" charset="0"/>
              </a:rPr>
              <a:t>num2 = input("Enter the second number: ") # Enter 21 </a:t>
            </a:r>
          </a:p>
          <a:p>
            <a:r>
              <a:rPr lang="en-US" sz="1700" dirty="0">
                <a:latin typeface="Consolas" panose="020B0609020204030204" pitchFamily="49" charset="0"/>
                <a:cs typeface="Consolas" panose="020B0609020204030204" pitchFamily="49" charset="0"/>
              </a:rPr>
              <a:t>	print(num1 + num2) # the program returns 1221</a:t>
            </a:r>
            <a:br>
              <a:rPr lang="en-US" sz="1700" dirty="0"/>
            </a:br>
            <a:r>
              <a:rPr lang="en-US" sz="1700" dirty="0">
                <a:solidFill>
                  <a:srgbClr val="222222"/>
                </a:solidFill>
                <a:latin typeface="Open Sans" panose="020B0606030504020204" pitchFamily="34" charset="0"/>
              </a:rPr>
              <a:t>5. </a:t>
            </a:r>
            <a:r>
              <a:rPr lang="ru-RU" sz="1700" dirty="0">
                <a:solidFill>
                  <a:srgbClr val="222222"/>
                </a:solidFill>
                <a:latin typeface="Open Sans" panose="020B0606030504020204" pitchFamily="34" charset="0"/>
              </a:rPr>
              <a:t>Вы также можете умножать (* - репликация) строки, например:</a:t>
            </a:r>
            <a:endParaRPr lang="en-US" sz="1700" dirty="0">
              <a:solidFill>
                <a:srgbClr val="222222"/>
              </a:solidFill>
              <a:latin typeface="Open Sans" panose="020B0606030504020204" pitchFamily="34" charset="0"/>
            </a:endParaRPr>
          </a:p>
          <a:p>
            <a:pPr lvl="1"/>
            <a:r>
              <a:rPr lang="en-US" sz="1700" dirty="0" err="1">
                <a:latin typeface="Consolas" panose="020B0609020204030204" pitchFamily="49" charset="0"/>
                <a:cs typeface="Consolas" panose="020B0609020204030204" pitchFamily="49" charset="0"/>
              </a:rPr>
              <a:t>myInput</a:t>
            </a:r>
            <a:r>
              <a:rPr lang="en-US" sz="1700" dirty="0">
                <a:latin typeface="Consolas" panose="020B0609020204030204" pitchFamily="49" charset="0"/>
                <a:cs typeface="Consolas" panose="020B0609020204030204" pitchFamily="49" charset="0"/>
              </a:rPr>
              <a:t> = input("Enter something: ") # Example input: hello </a:t>
            </a:r>
          </a:p>
          <a:p>
            <a:pPr lvl="1"/>
            <a:r>
              <a:rPr lang="en-US" sz="1700" dirty="0">
                <a:latin typeface="Consolas" panose="020B0609020204030204" pitchFamily="49" charset="0"/>
                <a:cs typeface="Consolas" panose="020B0609020204030204" pitchFamily="49" charset="0"/>
              </a:rPr>
              <a:t>print(</a:t>
            </a:r>
            <a:r>
              <a:rPr lang="en-US" sz="1700" dirty="0" err="1">
                <a:latin typeface="Consolas" panose="020B0609020204030204" pitchFamily="49" charset="0"/>
                <a:cs typeface="Consolas" panose="020B0609020204030204" pitchFamily="49" charset="0"/>
              </a:rPr>
              <a:t>myInput</a:t>
            </a:r>
            <a:r>
              <a:rPr lang="en-US" sz="1700" dirty="0">
                <a:latin typeface="Consolas" panose="020B0609020204030204" pitchFamily="49" charset="0"/>
                <a:cs typeface="Consolas" panose="020B0609020204030204" pitchFamily="49" charset="0"/>
              </a:rPr>
              <a:t> * 3) # Expected output: </a:t>
            </a:r>
            <a:r>
              <a:rPr lang="en-US" sz="1700" dirty="0" err="1">
                <a:latin typeface="Consolas" panose="020B0609020204030204" pitchFamily="49" charset="0"/>
                <a:cs typeface="Consolas" panose="020B0609020204030204" pitchFamily="49" charset="0"/>
              </a:rPr>
              <a:t>hellohellohello</a:t>
            </a:r>
            <a:endParaRPr lang="en-TJ" sz="1700" dirty="0">
              <a:latin typeface="Consolas" panose="020B0609020204030204" pitchFamily="49" charset="0"/>
              <a:cs typeface="Consolas" panose="020B0609020204030204" pitchFamily="49" charset="0"/>
            </a:endParaRPr>
          </a:p>
        </p:txBody>
      </p:sp>
    </p:spTree>
    <p:extLst>
      <p:ext uri="{BB962C8B-B14F-4D97-AF65-F5344CB8AC3E}">
        <p14:creationId xmlns:p14="http://schemas.microsoft.com/office/powerpoint/2010/main" val="30981988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91BC1E-3937-874D-8890-CE1CE47E0CAC}"/>
              </a:ext>
            </a:extLst>
          </p:cNvPr>
          <p:cNvSpPr>
            <a:spLocks noGrp="1"/>
          </p:cNvSpPr>
          <p:nvPr>
            <p:ph type="title"/>
          </p:nvPr>
        </p:nvSpPr>
        <p:spPr/>
        <p:txBody>
          <a:bodyPr/>
          <a:lstStyle/>
          <a:p>
            <a:r>
              <a:rPr lang="en-TJ" dirty="0"/>
              <a:t>оцените</a:t>
            </a:r>
          </a:p>
        </p:txBody>
      </p:sp>
      <p:sp>
        <p:nvSpPr>
          <p:cNvPr id="3" name="Content Placeholder 2">
            <a:extLst>
              <a:ext uri="{FF2B5EF4-FFF2-40B4-BE49-F238E27FC236}">
                <a16:creationId xmlns:a16="http://schemas.microsoft.com/office/drawing/2014/main" id="{4A23E052-12A0-6541-9B42-0D77A23498AC}"/>
              </a:ext>
            </a:extLst>
          </p:cNvPr>
          <p:cNvSpPr>
            <a:spLocks noGrp="1"/>
          </p:cNvSpPr>
          <p:nvPr>
            <p:ph idx="1"/>
          </p:nvPr>
        </p:nvSpPr>
        <p:spPr>
          <a:xfrm>
            <a:off x="1143000" y="2203396"/>
            <a:ext cx="9601200" cy="4186518"/>
          </a:xfrm>
        </p:spPr>
        <p:txBody>
          <a:bodyPr>
            <a:normAutofit/>
          </a:bodyPr>
          <a:lstStyle/>
          <a:p>
            <a:pPr marL="0" indent="0">
              <a:buNone/>
            </a:pPr>
            <a:r>
              <a:rPr lang="en-US" b="1" dirty="0" err="1"/>
              <a:t>Задание</a:t>
            </a:r>
            <a:r>
              <a:rPr lang="en-US" b="1" dirty="0"/>
              <a:t> 1</a:t>
            </a:r>
            <a:endParaRPr lang="en-US" dirty="0"/>
          </a:p>
          <a:p>
            <a:pPr marL="0" indent="0">
              <a:buNone/>
            </a:pPr>
            <a:r>
              <a:rPr lang="ru-RU" b="1" dirty="0"/>
              <a:t>Каков результат следующего фрагмента</a:t>
            </a:r>
            <a:r>
              <a:rPr lang="en-US" dirty="0"/>
              <a:t>?</a:t>
            </a:r>
          </a:p>
          <a:p>
            <a:pPr marL="530352" lvl="1" indent="0">
              <a:buNone/>
            </a:pPr>
            <a:r>
              <a:rPr lang="en-US" i="0" dirty="0">
                <a:latin typeface="Consolas" panose="020B0609020204030204" pitchFamily="49" charset="0"/>
                <a:cs typeface="Consolas" panose="020B0609020204030204" pitchFamily="49" charset="0"/>
              </a:rPr>
              <a:t>x = int(input("Enter a number: ")) # the user enters 2 </a:t>
            </a:r>
          </a:p>
          <a:p>
            <a:pPr marL="530352" lvl="1" indent="0">
              <a:buNone/>
            </a:pPr>
            <a:r>
              <a:rPr lang="en-US" i="0" dirty="0">
                <a:latin typeface="Consolas" panose="020B0609020204030204" pitchFamily="49" charset="0"/>
                <a:cs typeface="Consolas" panose="020B0609020204030204" pitchFamily="49" charset="0"/>
              </a:rPr>
              <a:t>print(x * "5")</a:t>
            </a:r>
            <a:endParaRPr lang="en-TJ" i="0" dirty="0">
              <a:latin typeface="Consolas" panose="020B0609020204030204" pitchFamily="49" charset="0"/>
              <a:cs typeface="Consolas" panose="020B0609020204030204" pitchFamily="49" charset="0"/>
            </a:endParaRPr>
          </a:p>
          <a:p>
            <a:pPr marL="530352" lvl="1" indent="0">
              <a:buNone/>
            </a:pPr>
            <a:endParaRPr lang="en-TJ" i="0" dirty="0">
              <a:latin typeface="Consolas" panose="020B0609020204030204" pitchFamily="49" charset="0"/>
              <a:cs typeface="Consolas" panose="020B0609020204030204" pitchFamily="49" charset="0"/>
            </a:endParaRPr>
          </a:p>
          <a:p>
            <a:pPr marL="0" indent="0">
              <a:buNone/>
            </a:pPr>
            <a:r>
              <a:rPr lang="en-US" b="1" dirty="0" err="1"/>
              <a:t>Задание</a:t>
            </a:r>
            <a:r>
              <a:rPr lang="en-US" b="1" dirty="0"/>
              <a:t> 2</a:t>
            </a:r>
            <a:endParaRPr lang="en-US" dirty="0"/>
          </a:p>
          <a:p>
            <a:pPr marL="0" indent="0">
              <a:buNone/>
            </a:pPr>
            <a:r>
              <a:rPr lang="ru-RU" b="1" dirty="0"/>
              <a:t>Каков результат следующего фрагмента</a:t>
            </a:r>
            <a:r>
              <a:rPr lang="en-US" dirty="0"/>
              <a:t>?</a:t>
            </a:r>
          </a:p>
          <a:p>
            <a:pPr marL="0" indent="0">
              <a:buNone/>
            </a:pPr>
            <a:r>
              <a:rPr lang="en-US" dirty="0"/>
              <a:t>	</a:t>
            </a:r>
            <a:r>
              <a:rPr lang="en-US" sz="1800" dirty="0">
                <a:latin typeface="Consolas" panose="020B0609020204030204" pitchFamily="49" charset="0"/>
                <a:cs typeface="Consolas" panose="020B0609020204030204" pitchFamily="49" charset="0"/>
              </a:rPr>
              <a:t>x = input("Enter a number: ") # the user enters 2</a:t>
            </a:r>
          </a:p>
          <a:p>
            <a:pPr marL="0" indent="0">
              <a:buNone/>
            </a:pPr>
            <a:r>
              <a:rPr lang="en-US" sz="1800" dirty="0">
                <a:latin typeface="Consolas" panose="020B0609020204030204" pitchFamily="49" charset="0"/>
                <a:cs typeface="Consolas" panose="020B0609020204030204" pitchFamily="49" charset="0"/>
              </a:rPr>
              <a:t>	print(type(x))</a:t>
            </a:r>
          </a:p>
        </p:txBody>
      </p:sp>
    </p:spTree>
    <p:extLst>
      <p:ext uri="{BB962C8B-B14F-4D97-AF65-F5344CB8AC3E}">
        <p14:creationId xmlns:p14="http://schemas.microsoft.com/office/powerpoint/2010/main" val="11604116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1914E5-4CAD-C548-A2F5-6EC94AD8736C}"/>
              </a:ext>
            </a:extLst>
          </p:cNvPr>
          <p:cNvSpPr>
            <a:spLocks noGrp="1"/>
          </p:cNvSpPr>
          <p:nvPr>
            <p:ph type="title"/>
          </p:nvPr>
        </p:nvSpPr>
        <p:spPr/>
        <p:txBody>
          <a:bodyPr>
            <a:normAutofit/>
          </a:bodyPr>
          <a:lstStyle/>
          <a:p>
            <a:r>
              <a:rPr lang="ru-RU" b="1" dirty="0"/>
              <a:t>П</a:t>
            </a:r>
            <a:r>
              <a:rPr lang="en-US" b="1" dirty="0" err="1"/>
              <a:t>равильные</a:t>
            </a:r>
            <a:r>
              <a:rPr lang="en-US" b="1" dirty="0"/>
              <a:t> </a:t>
            </a:r>
            <a:r>
              <a:rPr lang="en-US" b="1" dirty="0" err="1"/>
              <a:t>и</a:t>
            </a:r>
            <a:r>
              <a:rPr lang="en-US" b="1" dirty="0"/>
              <a:t> </a:t>
            </a:r>
            <a:r>
              <a:rPr lang="en-US" b="1" dirty="0" err="1"/>
              <a:t>неправильные</a:t>
            </a:r>
            <a:r>
              <a:rPr lang="en-US" b="1" dirty="0"/>
              <a:t> </a:t>
            </a:r>
            <a:r>
              <a:rPr lang="en-US" b="1" dirty="0" err="1"/>
              <a:t>имена</a:t>
            </a:r>
            <a:r>
              <a:rPr lang="en-US" b="1" dirty="0"/>
              <a:t> </a:t>
            </a:r>
            <a:r>
              <a:rPr lang="en-US" b="1" dirty="0" err="1"/>
              <a:t>переменных</a:t>
            </a:r>
            <a:endParaRPr lang="en-TJ" dirty="0"/>
          </a:p>
        </p:txBody>
      </p:sp>
      <p:sp>
        <p:nvSpPr>
          <p:cNvPr id="3" name="Content Placeholder 2">
            <a:extLst>
              <a:ext uri="{FF2B5EF4-FFF2-40B4-BE49-F238E27FC236}">
                <a16:creationId xmlns:a16="http://schemas.microsoft.com/office/drawing/2014/main" id="{2C212835-5C46-7940-8E51-183EF39A3072}"/>
              </a:ext>
            </a:extLst>
          </p:cNvPr>
          <p:cNvSpPr>
            <a:spLocks noGrp="1"/>
          </p:cNvSpPr>
          <p:nvPr>
            <p:ph idx="1"/>
          </p:nvPr>
        </p:nvSpPr>
        <p:spPr>
          <a:xfrm>
            <a:off x="1146747" y="2084832"/>
            <a:ext cx="10230787" cy="4841822"/>
          </a:xfrm>
        </p:spPr>
        <p:txBody>
          <a:bodyPr numCol="2" spcCol="720000">
            <a:normAutofit lnSpcReduction="10000"/>
          </a:bodyPr>
          <a:lstStyle/>
          <a:p>
            <a:pPr marL="0" indent="0">
              <a:buNone/>
            </a:pPr>
            <a:r>
              <a:rPr lang="en-US" b="1" dirty="0" err="1"/>
              <a:t>Правильные</a:t>
            </a:r>
            <a:endParaRPr lang="en-US" b="1" dirty="0"/>
          </a:p>
          <a:p>
            <a:pPr marL="0" indent="0">
              <a:buNone/>
            </a:pPr>
            <a:r>
              <a:rPr lang="en-US" dirty="0" err="1"/>
              <a:t>MyVariable</a:t>
            </a:r>
            <a:r>
              <a:rPr lang="en-US" dirty="0"/>
              <a:t>, </a:t>
            </a:r>
            <a:r>
              <a:rPr lang="en-US" dirty="0" err="1"/>
              <a:t>i</a:t>
            </a:r>
            <a:r>
              <a:rPr lang="en-US" dirty="0"/>
              <a:t>, t34, </a:t>
            </a:r>
            <a:r>
              <a:rPr lang="en-US" dirty="0" err="1"/>
              <a:t>Exchange_Rate</a:t>
            </a:r>
            <a:r>
              <a:rPr lang="en-US" dirty="0"/>
              <a:t>, counter, </a:t>
            </a:r>
            <a:r>
              <a:rPr lang="en-US" dirty="0" err="1"/>
              <a:t>days_to_christmas</a:t>
            </a:r>
            <a:r>
              <a:rPr lang="en-US" dirty="0"/>
              <a:t>, </a:t>
            </a:r>
            <a:r>
              <a:rPr lang="en-US" dirty="0" err="1"/>
              <a:t>TheNameIsSoLongThatYouWillMakeMistakesWithIt</a:t>
            </a:r>
            <a:r>
              <a:rPr lang="en-US" dirty="0"/>
              <a:t>, _</a:t>
            </a:r>
          </a:p>
          <a:p>
            <a:pPr marL="0" indent="0">
              <a:buNone/>
            </a:pPr>
            <a:r>
              <a:rPr lang="en-US" dirty="0" err="1"/>
              <a:t>Adiós_Señora</a:t>
            </a:r>
            <a:r>
              <a:rPr lang="en-US" dirty="0"/>
              <a:t>, </a:t>
            </a:r>
            <a:r>
              <a:rPr lang="en-US" dirty="0" err="1"/>
              <a:t>sûr_la_mer</a:t>
            </a:r>
            <a:r>
              <a:rPr lang="en-US" dirty="0"/>
              <a:t>, </a:t>
            </a:r>
            <a:r>
              <a:rPr lang="en-US" dirty="0" err="1"/>
              <a:t>Einbahnstraße</a:t>
            </a:r>
            <a:r>
              <a:rPr lang="en-US" dirty="0"/>
              <a:t>, </a:t>
            </a:r>
            <a:r>
              <a:rPr lang="ru-RU" dirty="0"/>
              <a:t>переменная</a:t>
            </a:r>
            <a:endParaRPr lang="en-US" dirty="0"/>
          </a:p>
          <a:p>
            <a:pPr marL="0" indent="0">
              <a:buNone/>
            </a:pPr>
            <a:r>
              <a:rPr lang="en-US" dirty="0"/>
              <a:t>Import</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r>
              <a:rPr lang="en-US" b="1" dirty="0" err="1"/>
              <a:t>неправильные</a:t>
            </a:r>
            <a:endParaRPr lang="en-US" b="1" dirty="0"/>
          </a:p>
          <a:p>
            <a:pPr marL="0" indent="0">
              <a:buNone/>
            </a:pPr>
            <a:r>
              <a:rPr lang="en-US" dirty="0">
                <a:solidFill>
                  <a:srgbClr val="FF0000"/>
                </a:solidFill>
              </a:rPr>
              <a:t>10t </a:t>
            </a:r>
            <a:r>
              <a:rPr lang="en-US" dirty="0"/>
              <a:t>(does not begin with a letter), </a:t>
            </a:r>
          </a:p>
          <a:p>
            <a:pPr marL="0" indent="0">
              <a:buNone/>
            </a:pPr>
            <a:r>
              <a:rPr lang="en-US" dirty="0">
                <a:solidFill>
                  <a:srgbClr val="FF0000"/>
                </a:solidFill>
              </a:rPr>
              <a:t>Exchange Rate </a:t>
            </a:r>
            <a:r>
              <a:rPr lang="en-US" dirty="0"/>
              <a:t>(contains a space)</a:t>
            </a:r>
          </a:p>
          <a:p>
            <a:pPr marL="0" indent="0">
              <a:buNone/>
            </a:pPr>
            <a:endParaRPr lang="en-US" dirty="0"/>
          </a:p>
          <a:p>
            <a:pPr marL="0" indent="0">
              <a:buNone/>
            </a:pPr>
            <a:r>
              <a:rPr lang="en-US" dirty="0" err="1"/>
              <a:t>Ключевые</a:t>
            </a:r>
            <a:r>
              <a:rPr lang="en-US" dirty="0"/>
              <a:t> </a:t>
            </a:r>
            <a:r>
              <a:rPr lang="en-US" dirty="0" err="1"/>
              <a:t>слова</a:t>
            </a:r>
            <a:r>
              <a:rPr lang="en-US" dirty="0"/>
              <a:t> Python</a:t>
            </a:r>
          </a:p>
          <a:p>
            <a:pPr marL="0" indent="0">
              <a:buNone/>
            </a:pPr>
            <a:r>
              <a:rPr lang="en-US" dirty="0"/>
              <a:t>['False', 'None', 'True', 'and', 'as', 'assert', 'break', 'class', 'continue', 'def', 'del', '</a:t>
            </a:r>
            <a:r>
              <a:rPr lang="en-US" dirty="0" err="1"/>
              <a:t>elif</a:t>
            </a:r>
            <a:r>
              <a:rPr lang="en-US" dirty="0"/>
              <a:t>', 'else', 'except', 'finally', 'for', 'from', 'global', 'if', 'import', 'in', 'is', 'lambda', 'nonlocal', 'not', 'or', 'pass', 'raise', 'return', 'try', 'while', 'with', 'yield’]</a:t>
            </a:r>
          </a:p>
          <a:p>
            <a:pPr marL="0" indent="0">
              <a:buNone/>
            </a:pPr>
            <a:r>
              <a:rPr lang="en-TJ" dirty="0"/>
              <a:t>import</a:t>
            </a:r>
          </a:p>
        </p:txBody>
      </p:sp>
    </p:spTree>
    <p:extLst>
      <p:ext uri="{BB962C8B-B14F-4D97-AF65-F5344CB8AC3E}">
        <p14:creationId xmlns:p14="http://schemas.microsoft.com/office/powerpoint/2010/main" val="35798580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997777-C33B-0846-AE7F-17E5B0118203}"/>
              </a:ext>
            </a:extLst>
          </p:cNvPr>
          <p:cNvSpPr>
            <a:spLocks noGrp="1"/>
          </p:cNvSpPr>
          <p:nvPr>
            <p:ph type="title"/>
          </p:nvPr>
        </p:nvSpPr>
        <p:spPr/>
        <p:txBody>
          <a:bodyPr/>
          <a:lstStyle/>
          <a:p>
            <a:r>
              <a:rPr lang="ru-RU" b="1" dirty="0"/>
              <a:t>С</a:t>
            </a:r>
            <a:r>
              <a:rPr lang="en-US" b="1" dirty="0" err="1"/>
              <a:t>оздание</a:t>
            </a:r>
            <a:r>
              <a:rPr lang="en-US" b="1" dirty="0"/>
              <a:t> </a:t>
            </a:r>
            <a:r>
              <a:rPr lang="en-US" b="1" dirty="0" err="1"/>
              <a:t>переменных</a:t>
            </a:r>
            <a:endParaRPr lang="en-TJ" dirty="0"/>
          </a:p>
        </p:txBody>
      </p:sp>
      <p:sp>
        <p:nvSpPr>
          <p:cNvPr id="3" name="Content Placeholder 2">
            <a:extLst>
              <a:ext uri="{FF2B5EF4-FFF2-40B4-BE49-F238E27FC236}">
                <a16:creationId xmlns:a16="http://schemas.microsoft.com/office/drawing/2014/main" id="{E2E93A62-076D-AD4E-98C7-249B3D20A52B}"/>
              </a:ext>
            </a:extLst>
          </p:cNvPr>
          <p:cNvSpPr>
            <a:spLocks noGrp="1"/>
          </p:cNvSpPr>
          <p:nvPr>
            <p:ph idx="1"/>
          </p:nvPr>
        </p:nvSpPr>
        <p:spPr>
          <a:xfrm>
            <a:off x="1024128" y="2084832"/>
            <a:ext cx="9601200" cy="4403361"/>
          </a:xfrm>
        </p:spPr>
        <p:txBody>
          <a:bodyPr>
            <a:normAutofit fontScale="92500" lnSpcReduction="20000"/>
          </a:bodyPr>
          <a:lstStyle/>
          <a:p>
            <a:pPr marL="0" indent="0">
              <a:buNone/>
            </a:pPr>
            <a:r>
              <a:rPr lang="en-US" dirty="0">
                <a:latin typeface="Consolas" panose="020B0609020204030204" pitchFamily="49" charset="0"/>
                <a:cs typeface="Consolas" panose="020B0609020204030204" pitchFamily="49" charset="0"/>
              </a:rPr>
              <a:t>	var=1 </a:t>
            </a:r>
          </a:p>
          <a:p>
            <a:pPr marL="0" indent="0">
              <a:buNone/>
            </a:pPr>
            <a:r>
              <a:rPr lang="en-US" dirty="0">
                <a:latin typeface="Consolas" panose="020B0609020204030204" pitchFamily="49" charset="0"/>
                <a:cs typeface="Consolas" panose="020B0609020204030204" pitchFamily="49" charset="0"/>
              </a:rPr>
              <a:t>	var2 = 1 </a:t>
            </a:r>
          </a:p>
          <a:p>
            <a:pPr marL="0" indent="0">
              <a:buNone/>
            </a:pPr>
            <a:r>
              <a:rPr lang="en-US" dirty="0">
                <a:latin typeface="Consolas" panose="020B0609020204030204" pitchFamily="49" charset="0"/>
                <a:cs typeface="Consolas" panose="020B0609020204030204" pitchFamily="49" charset="0"/>
              </a:rPr>
              <a:t>	var=“Hi”</a:t>
            </a:r>
          </a:p>
          <a:p>
            <a:pPr marL="0" indent="0">
              <a:buNone/>
            </a:pPr>
            <a:endParaRPr lang="en-US" dirty="0">
              <a:latin typeface="Consolas" panose="020B0609020204030204" pitchFamily="49" charset="0"/>
              <a:cs typeface="Consolas" panose="020B0609020204030204" pitchFamily="49" charset="0"/>
            </a:endParaRPr>
          </a:p>
          <a:p>
            <a:pPr marL="0" indent="0">
              <a:buNone/>
            </a:pPr>
            <a:r>
              <a:rPr lang="en-US" dirty="0">
                <a:latin typeface="Consolas" panose="020B0609020204030204" pitchFamily="49" charset="0"/>
                <a:cs typeface="Consolas" panose="020B0609020204030204" pitchFamily="49" charset="0"/>
              </a:rPr>
              <a:t>	print(var,var2) </a:t>
            </a:r>
          </a:p>
          <a:p>
            <a:pPr marL="0" indent="0">
              <a:buNone/>
            </a:pPr>
            <a:br>
              <a:rPr lang="en-US" dirty="0">
                <a:latin typeface="Consolas" panose="020B0609020204030204" pitchFamily="49" charset="0"/>
                <a:cs typeface="Consolas" panose="020B0609020204030204" pitchFamily="49" charset="0"/>
              </a:rPr>
            </a:br>
            <a:r>
              <a:rPr lang="ru-RU" dirty="0">
                <a:cs typeface="Consolas" panose="020B0609020204030204" pitchFamily="49" charset="0"/>
              </a:rPr>
              <a:t>Он состоит из двух простых инструкций:</a:t>
            </a:r>
          </a:p>
          <a:p>
            <a:pPr marL="0" indent="0">
              <a:buNone/>
            </a:pPr>
            <a:r>
              <a:rPr lang="ru-RU" dirty="0">
                <a:cs typeface="Consolas" panose="020B0609020204030204" pitchFamily="49" charset="0"/>
              </a:rPr>
              <a:t>Первый из них создает переменную с именем </a:t>
            </a:r>
            <a:r>
              <a:rPr lang="en-US" dirty="0">
                <a:cs typeface="Consolas" panose="020B0609020204030204" pitchFamily="49" charset="0"/>
              </a:rPr>
              <a:t>var </a:t>
            </a:r>
            <a:r>
              <a:rPr lang="ru-RU" dirty="0">
                <a:cs typeface="Consolas" panose="020B0609020204030204" pitchFamily="49" charset="0"/>
              </a:rPr>
              <a:t>и присваивает ей литерал с целочисленным значением, равным 1.</a:t>
            </a:r>
          </a:p>
          <a:p>
            <a:pPr marL="0" indent="0">
              <a:buNone/>
            </a:pPr>
            <a:r>
              <a:rPr lang="ru-RU" dirty="0">
                <a:cs typeface="Consolas" panose="020B0609020204030204" pitchFamily="49" charset="0"/>
              </a:rPr>
              <a:t>Второй выводит значение вновь созданной переменной на консоль.</a:t>
            </a:r>
          </a:p>
          <a:p>
            <a:pPr marL="0" indent="0">
              <a:buNone/>
            </a:pPr>
            <a:r>
              <a:rPr lang="ru-RU" dirty="0">
                <a:cs typeface="Consolas" panose="020B0609020204030204" pitchFamily="49" charset="0"/>
              </a:rPr>
              <a:t>Примечание. У функции </a:t>
            </a:r>
            <a:r>
              <a:rPr lang="en-US" dirty="0">
                <a:cs typeface="Consolas" panose="020B0609020204030204" pitchFamily="49" charset="0"/>
              </a:rPr>
              <a:t>print() </a:t>
            </a:r>
            <a:r>
              <a:rPr lang="ru-RU" dirty="0">
                <a:cs typeface="Consolas" panose="020B0609020204030204" pitchFamily="49" charset="0"/>
              </a:rPr>
              <a:t>есть и другая сторона — она также может обрабатывать переменные. Вы знаете, что будет на выходе фрагмента?</a:t>
            </a:r>
            <a:endParaRPr lang="en-TJ" dirty="0"/>
          </a:p>
        </p:txBody>
      </p:sp>
    </p:spTree>
    <p:extLst>
      <p:ext uri="{BB962C8B-B14F-4D97-AF65-F5344CB8AC3E}">
        <p14:creationId xmlns:p14="http://schemas.microsoft.com/office/powerpoint/2010/main" val="3067197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F9BFC-47E6-FD4C-A836-7D4892797070}"/>
              </a:ext>
            </a:extLst>
          </p:cNvPr>
          <p:cNvSpPr>
            <a:spLocks noGrp="1"/>
          </p:cNvSpPr>
          <p:nvPr>
            <p:ph type="title"/>
          </p:nvPr>
        </p:nvSpPr>
        <p:spPr/>
        <p:txBody>
          <a:bodyPr/>
          <a:lstStyle/>
          <a:p>
            <a:r>
              <a:rPr lang="ru-RU" b="1" dirty="0"/>
              <a:t>И</a:t>
            </a:r>
            <a:r>
              <a:rPr lang="en-US" b="1" dirty="0" err="1"/>
              <a:t>спользование</a:t>
            </a:r>
            <a:r>
              <a:rPr lang="en-US" b="1" dirty="0"/>
              <a:t> </a:t>
            </a:r>
            <a:r>
              <a:rPr lang="en-US" b="1" dirty="0" err="1"/>
              <a:t>переменных</a:t>
            </a:r>
            <a:endParaRPr lang="en-TJ" dirty="0"/>
          </a:p>
        </p:txBody>
      </p:sp>
      <p:sp>
        <p:nvSpPr>
          <p:cNvPr id="3" name="Content Placeholder 2">
            <a:extLst>
              <a:ext uri="{FF2B5EF4-FFF2-40B4-BE49-F238E27FC236}">
                <a16:creationId xmlns:a16="http://schemas.microsoft.com/office/drawing/2014/main" id="{29F05F7A-EF53-4248-8715-A13DAB24BC6C}"/>
              </a:ext>
            </a:extLst>
          </p:cNvPr>
          <p:cNvSpPr>
            <a:spLocks noGrp="1"/>
          </p:cNvSpPr>
          <p:nvPr>
            <p:ph idx="1"/>
          </p:nvPr>
        </p:nvSpPr>
        <p:spPr>
          <a:xfrm>
            <a:off x="824459" y="2275114"/>
            <a:ext cx="11367541" cy="4582886"/>
          </a:xfrm>
        </p:spPr>
        <p:txBody>
          <a:bodyPr numCol="2" spcCol="360000"/>
          <a:lstStyle/>
          <a:p>
            <a:pPr marL="0" indent="0">
              <a:buNone/>
            </a:pPr>
            <a:r>
              <a:rPr lang="en-US" b="1" dirty="0" err="1">
                <a:cs typeface="Consolas" panose="020B0609020204030204" pitchFamily="49" charset="0"/>
              </a:rPr>
              <a:t>Пример</a:t>
            </a:r>
            <a:r>
              <a:rPr lang="en-US" b="1" dirty="0">
                <a:cs typeface="Consolas" panose="020B0609020204030204" pitchFamily="49" charset="0"/>
              </a:rPr>
              <a:t> 1</a:t>
            </a:r>
          </a:p>
          <a:p>
            <a:pPr marL="0" indent="0">
              <a:buNone/>
            </a:pPr>
            <a:r>
              <a:rPr lang="en-US" dirty="0">
                <a:latin typeface="Consolas" panose="020B0609020204030204" pitchFamily="49" charset="0"/>
                <a:cs typeface="Consolas" panose="020B0609020204030204" pitchFamily="49" charset="0"/>
              </a:rPr>
              <a:t>var = 1 </a:t>
            </a:r>
          </a:p>
          <a:p>
            <a:pPr marL="0" indent="0">
              <a:buNone/>
            </a:pPr>
            <a:r>
              <a:rPr lang="en-US" dirty="0" err="1">
                <a:latin typeface="Consolas" panose="020B0609020204030204" pitchFamily="49" charset="0"/>
                <a:cs typeface="Consolas" panose="020B0609020204030204" pitchFamily="49" charset="0"/>
              </a:rPr>
              <a:t>account_balance</a:t>
            </a:r>
            <a:r>
              <a:rPr lang="en-US" dirty="0">
                <a:latin typeface="Consolas" panose="020B0609020204030204" pitchFamily="49" charset="0"/>
                <a:cs typeface="Consolas" panose="020B0609020204030204" pitchFamily="49" charset="0"/>
              </a:rPr>
              <a:t> = 1000.0 </a:t>
            </a:r>
          </a:p>
          <a:p>
            <a:pPr marL="0" indent="0">
              <a:buNone/>
            </a:pPr>
            <a:r>
              <a:rPr lang="en-US" dirty="0" err="1">
                <a:latin typeface="Consolas" panose="020B0609020204030204" pitchFamily="49" charset="0"/>
                <a:cs typeface="Consolas" panose="020B0609020204030204" pitchFamily="49" charset="0"/>
              </a:rPr>
              <a:t>client_name</a:t>
            </a:r>
            <a:r>
              <a:rPr lang="en-US" dirty="0">
                <a:latin typeface="Consolas" panose="020B0609020204030204" pitchFamily="49" charset="0"/>
                <a:cs typeface="Consolas" panose="020B0609020204030204" pitchFamily="49" charset="0"/>
              </a:rPr>
              <a:t> = 'John Doe’ </a:t>
            </a:r>
          </a:p>
          <a:p>
            <a:pPr marL="0" indent="0">
              <a:buNone/>
            </a:pPr>
            <a:r>
              <a:rPr lang="en-US" dirty="0">
                <a:latin typeface="Consolas" panose="020B0609020204030204" pitchFamily="49" charset="0"/>
                <a:cs typeface="Consolas" panose="020B0609020204030204" pitchFamily="49" charset="0"/>
              </a:rPr>
              <a:t>print(var, </a:t>
            </a:r>
            <a:r>
              <a:rPr lang="en-US" dirty="0" err="1">
                <a:latin typeface="Consolas" panose="020B0609020204030204" pitchFamily="49" charset="0"/>
                <a:cs typeface="Consolas" panose="020B0609020204030204" pitchFamily="49" charset="0"/>
              </a:rPr>
              <a:t>account_balance</a:t>
            </a:r>
            <a:r>
              <a:rPr lang="en-US" dirty="0">
                <a:latin typeface="Consolas" panose="020B0609020204030204" pitchFamily="49" charset="0"/>
                <a:cs typeface="Consolas" panose="020B0609020204030204" pitchFamily="49" charset="0"/>
              </a:rPr>
              <a:t>, </a:t>
            </a:r>
            <a:r>
              <a:rPr lang="en-US" dirty="0" err="1">
                <a:latin typeface="Consolas" panose="020B0609020204030204" pitchFamily="49" charset="0"/>
                <a:cs typeface="Consolas" panose="020B0609020204030204" pitchFamily="49" charset="0"/>
              </a:rPr>
              <a:t>client_name</a:t>
            </a:r>
            <a:r>
              <a:rPr lang="en-US" dirty="0">
                <a:latin typeface="Consolas" panose="020B0609020204030204" pitchFamily="49" charset="0"/>
                <a:cs typeface="Consolas" panose="020B0609020204030204" pitchFamily="49" charset="0"/>
              </a:rPr>
              <a:t>) </a:t>
            </a:r>
          </a:p>
          <a:p>
            <a:pPr marL="0" indent="0">
              <a:buNone/>
            </a:pPr>
            <a:r>
              <a:rPr lang="en-US" dirty="0">
                <a:latin typeface="Consolas" panose="020B0609020204030204" pitchFamily="49" charset="0"/>
                <a:cs typeface="Consolas" panose="020B0609020204030204" pitchFamily="49" charset="0"/>
              </a:rPr>
              <a:t>print(var)</a:t>
            </a:r>
          </a:p>
          <a:p>
            <a:pPr marL="0" indent="0">
              <a:buNone/>
            </a:pPr>
            <a:endParaRPr lang="en-US" dirty="0">
              <a:latin typeface="Consolas" panose="020B0609020204030204" pitchFamily="49" charset="0"/>
              <a:cs typeface="Consolas" panose="020B0609020204030204" pitchFamily="49" charset="0"/>
            </a:endParaRPr>
          </a:p>
          <a:p>
            <a:pPr marL="0" indent="0">
              <a:buNone/>
            </a:pPr>
            <a:endParaRPr lang="en-US" b="1" dirty="0">
              <a:cs typeface="Consolas" panose="020B0609020204030204" pitchFamily="49" charset="0"/>
            </a:endParaRPr>
          </a:p>
          <a:p>
            <a:pPr marL="0" indent="0">
              <a:buNone/>
            </a:pPr>
            <a:endParaRPr lang="en-US" b="1" dirty="0">
              <a:cs typeface="Consolas" panose="020B0609020204030204" pitchFamily="49" charset="0"/>
            </a:endParaRPr>
          </a:p>
          <a:p>
            <a:pPr marL="0" indent="0">
              <a:buNone/>
            </a:pPr>
            <a:r>
              <a:rPr lang="en-US" b="1" dirty="0" err="1">
                <a:cs typeface="Consolas" panose="020B0609020204030204" pitchFamily="49" charset="0"/>
              </a:rPr>
              <a:t>Пример</a:t>
            </a:r>
            <a:r>
              <a:rPr lang="en-US" b="1" dirty="0">
                <a:cs typeface="Consolas" panose="020B0609020204030204" pitchFamily="49" charset="0"/>
              </a:rPr>
              <a:t> 2</a:t>
            </a:r>
          </a:p>
          <a:p>
            <a:pPr marL="0" indent="0">
              <a:buNone/>
            </a:pPr>
            <a:r>
              <a:rPr lang="en-US" dirty="0">
                <a:latin typeface="Consolas" panose="020B0609020204030204" pitchFamily="49" charset="0"/>
                <a:cs typeface="Consolas" panose="020B0609020204030204" pitchFamily="49" charset="0"/>
              </a:rPr>
              <a:t>var = 1 </a:t>
            </a:r>
          </a:p>
          <a:p>
            <a:pPr marL="0" indent="0">
              <a:buNone/>
            </a:pPr>
            <a:r>
              <a:rPr lang="en-US" dirty="0">
                <a:latin typeface="Consolas" panose="020B0609020204030204" pitchFamily="49" charset="0"/>
                <a:cs typeface="Consolas" panose="020B0609020204030204" pitchFamily="49" charset="0"/>
              </a:rPr>
              <a:t>print(Var)</a:t>
            </a:r>
          </a:p>
          <a:p>
            <a:pPr marL="0" indent="0">
              <a:buNone/>
            </a:pPr>
            <a:endParaRPr lang="en-US" b="1" dirty="0">
              <a:latin typeface="Consolas" panose="020B0609020204030204" pitchFamily="49" charset="0"/>
              <a:cs typeface="Consolas" panose="020B0609020204030204" pitchFamily="49" charset="0"/>
            </a:endParaRPr>
          </a:p>
          <a:p>
            <a:pPr marL="0" indent="0">
              <a:buNone/>
            </a:pPr>
            <a:r>
              <a:rPr lang="en-US" b="1" dirty="0" err="1">
                <a:latin typeface="Consolas" panose="020B0609020204030204" pitchFamily="49" charset="0"/>
                <a:cs typeface="Consolas" panose="020B0609020204030204" pitchFamily="49" charset="0"/>
              </a:rPr>
              <a:t>Пример</a:t>
            </a:r>
            <a:r>
              <a:rPr lang="en-US" b="1" dirty="0">
                <a:latin typeface="Consolas" panose="020B0609020204030204" pitchFamily="49" charset="0"/>
                <a:cs typeface="Consolas" panose="020B0609020204030204" pitchFamily="49" charset="0"/>
              </a:rPr>
              <a:t> 3</a:t>
            </a:r>
          </a:p>
          <a:p>
            <a:pPr marL="0" indent="0">
              <a:buNone/>
            </a:pPr>
            <a:r>
              <a:rPr lang="en-US" dirty="0">
                <a:latin typeface="Consolas" panose="020B0609020204030204" pitchFamily="49" charset="0"/>
                <a:cs typeface="Consolas" panose="020B0609020204030204" pitchFamily="49" charset="0"/>
              </a:rPr>
              <a:t>var = "3.10.0" </a:t>
            </a:r>
          </a:p>
          <a:p>
            <a:pPr marL="0" indent="0">
              <a:buNone/>
            </a:pPr>
            <a:r>
              <a:rPr lang="en-US" dirty="0">
                <a:latin typeface="Consolas" panose="020B0609020204030204" pitchFamily="49" charset="0"/>
                <a:cs typeface="Consolas" panose="020B0609020204030204" pitchFamily="49" charset="0"/>
              </a:rPr>
              <a:t>print("Python version: " + var)</a:t>
            </a:r>
            <a:endParaRPr lang="en-TJ" b="1" dirty="0">
              <a:latin typeface="Consolas" panose="020B0609020204030204" pitchFamily="49" charset="0"/>
              <a:cs typeface="Consolas" panose="020B0609020204030204" pitchFamily="49" charset="0"/>
            </a:endParaRPr>
          </a:p>
        </p:txBody>
      </p:sp>
    </p:spTree>
    <p:extLst>
      <p:ext uri="{BB962C8B-B14F-4D97-AF65-F5344CB8AC3E}">
        <p14:creationId xmlns:p14="http://schemas.microsoft.com/office/powerpoint/2010/main" val="3637037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D5D6F8-E9EA-9E44-A485-42788852C087}"/>
              </a:ext>
            </a:extLst>
          </p:cNvPr>
          <p:cNvSpPr>
            <a:spLocks noGrp="1"/>
          </p:cNvSpPr>
          <p:nvPr>
            <p:ph type="title"/>
          </p:nvPr>
        </p:nvSpPr>
        <p:spPr/>
        <p:txBody>
          <a:bodyPr>
            <a:normAutofit fontScale="90000"/>
          </a:bodyPr>
          <a:lstStyle/>
          <a:p>
            <a:r>
              <a:rPr lang="ru-RU" b="1" dirty="0"/>
              <a:t>Присвоение нового значения уже существующей переменной</a:t>
            </a:r>
            <a:endParaRPr lang="en-TJ" dirty="0"/>
          </a:p>
        </p:txBody>
      </p:sp>
      <p:sp>
        <p:nvSpPr>
          <p:cNvPr id="3" name="Content Placeholder 2">
            <a:extLst>
              <a:ext uri="{FF2B5EF4-FFF2-40B4-BE49-F238E27FC236}">
                <a16:creationId xmlns:a16="http://schemas.microsoft.com/office/drawing/2014/main" id="{1713BC94-0199-F14B-BBF4-59ED70333D4E}"/>
              </a:ext>
            </a:extLst>
          </p:cNvPr>
          <p:cNvSpPr>
            <a:spLocks noGrp="1"/>
          </p:cNvSpPr>
          <p:nvPr>
            <p:ph idx="1"/>
          </p:nvPr>
        </p:nvSpPr>
        <p:spPr/>
        <p:txBody>
          <a:bodyPr numCol="2"/>
          <a:lstStyle/>
          <a:p>
            <a:pPr marL="0" indent="0">
              <a:buNone/>
            </a:pPr>
            <a:r>
              <a:rPr lang="en-US" dirty="0"/>
              <a:t>var = 1 </a:t>
            </a:r>
          </a:p>
          <a:p>
            <a:pPr marL="0" indent="0">
              <a:buNone/>
            </a:pPr>
            <a:r>
              <a:rPr lang="en-US" dirty="0"/>
              <a:t>print(var) </a:t>
            </a:r>
          </a:p>
          <a:p>
            <a:pPr marL="0" indent="0">
              <a:buNone/>
            </a:pPr>
            <a:r>
              <a:rPr lang="en-US" dirty="0"/>
              <a:t>var = var + 1 </a:t>
            </a:r>
          </a:p>
          <a:p>
            <a:pPr marL="0" indent="0">
              <a:buNone/>
            </a:pPr>
            <a:r>
              <a:rPr lang="en-US" dirty="0"/>
              <a:t>print(var)</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r>
              <a:rPr lang="en-US" dirty="0"/>
              <a:t>var = 100 </a:t>
            </a:r>
          </a:p>
          <a:p>
            <a:pPr marL="0" indent="0">
              <a:buNone/>
            </a:pPr>
            <a:r>
              <a:rPr lang="en-US" dirty="0"/>
              <a:t>var = 200 + 300 </a:t>
            </a:r>
          </a:p>
          <a:p>
            <a:pPr marL="0" indent="0">
              <a:buNone/>
            </a:pPr>
            <a:r>
              <a:rPr lang="en-US" dirty="0"/>
              <a:t>print(var)</a:t>
            </a:r>
            <a:endParaRPr lang="en-TJ" dirty="0"/>
          </a:p>
        </p:txBody>
      </p:sp>
    </p:spTree>
    <p:extLst>
      <p:ext uri="{BB962C8B-B14F-4D97-AF65-F5344CB8AC3E}">
        <p14:creationId xmlns:p14="http://schemas.microsoft.com/office/powerpoint/2010/main" val="26670216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87E1D-311D-5645-BF44-83E20C712C37}"/>
              </a:ext>
            </a:extLst>
          </p:cNvPr>
          <p:cNvSpPr>
            <a:spLocks noGrp="1"/>
          </p:cNvSpPr>
          <p:nvPr>
            <p:ph type="title"/>
          </p:nvPr>
        </p:nvSpPr>
        <p:spPr/>
        <p:txBody>
          <a:bodyPr>
            <a:normAutofit/>
          </a:bodyPr>
          <a:lstStyle/>
          <a:p>
            <a:r>
              <a:rPr lang="ru-RU" b="1" dirty="0"/>
              <a:t>Р</a:t>
            </a:r>
            <a:r>
              <a:rPr lang="en-US" b="1" dirty="0" err="1"/>
              <a:t>ешение</a:t>
            </a:r>
            <a:r>
              <a:rPr lang="en-US" b="1" dirty="0"/>
              <a:t> </a:t>
            </a:r>
            <a:r>
              <a:rPr lang="en-US" b="1" dirty="0" err="1"/>
              <a:t>простых</a:t>
            </a:r>
            <a:r>
              <a:rPr lang="en-US" b="1" dirty="0"/>
              <a:t> </a:t>
            </a:r>
            <a:r>
              <a:rPr lang="en-US" b="1" dirty="0" err="1"/>
              <a:t>математических</a:t>
            </a:r>
            <a:r>
              <a:rPr lang="en-US" b="1" dirty="0"/>
              <a:t> </a:t>
            </a:r>
            <a:r>
              <a:rPr lang="en-US" b="1" dirty="0" err="1"/>
              <a:t>задач</a:t>
            </a:r>
            <a:endParaRPr lang="en-TJ" dirty="0"/>
          </a:p>
        </p:txBody>
      </p:sp>
      <p:sp>
        <p:nvSpPr>
          <p:cNvPr id="3" name="Content Placeholder 2">
            <a:extLst>
              <a:ext uri="{FF2B5EF4-FFF2-40B4-BE49-F238E27FC236}">
                <a16:creationId xmlns:a16="http://schemas.microsoft.com/office/drawing/2014/main" id="{78BB4922-7325-0240-9D66-26D5107ABB97}"/>
              </a:ext>
            </a:extLst>
          </p:cNvPr>
          <p:cNvSpPr>
            <a:spLocks noGrp="1"/>
          </p:cNvSpPr>
          <p:nvPr>
            <p:ph idx="1"/>
          </p:nvPr>
        </p:nvSpPr>
        <p:spPr/>
        <p:txBody>
          <a:bodyPr/>
          <a:lstStyle/>
          <a:p>
            <a:pPr marL="0" indent="0">
              <a:buNone/>
            </a:pPr>
            <a:r>
              <a:rPr lang="en-US" dirty="0">
                <a:latin typeface="Consolas" panose="020B0609020204030204" pitchFamily="49" charset="0"/>
                <a:cs typeface="Consolas" panose="020B0609020204030204" pitchFamily="49" charset="0"/>
              </a:rPr>
              <a:t>a = 3.0 </a:t>
            </a:r>
          </a:p>
          <a:p>
            <a:pPr marL="0" indent="0">
              <a:buNone/>
            </a:pPr>
            <a:r>
              <a:rPr lang="en-US" dirty="0">
                <a:latin typeface="Consolas" panose="020B0609020204030204" pitchFamily="49" charset="0"/>
                <a:cs typeface="Consolas" panose="020B0609020204030204" pitchFamily="49" charset="0"/>
              </a:rPr>
              <a:t>b = 4.0 </a:t>
            </a:r>
          </a:p>
          <a:p>
            <a:pPr marL="0" indent="0">
              <a:buNone/>
            </a:pPr>
            <a:r>
              <a:rPr lang="en-US" dirty="0">
                <a:latin typeface="Consolas" panose="020B0609020204030204" pitchFamily="49" charset="0"/>
                <a:cs typeface="Consolas" panose="020B0609020204030204" pitchFamily="49" charset="0"/>
              </a:rPr>
              <a:t>c = (a ** 2 + b ** 2) ** 0.5 </a:t>
            </a:r>
          </a:p>
          <a:p>
            <a:pPr marL="0" indent="0">
              <a:buNone/>
            </a:pPr>
            <a:r>
              <a:rPr lang="en-US" dirty="0">
                <a:latin typeface="Consolas" panose="020B0609020204030204" pitchFamily="49" charset="0"/>
                <a:cs typeface="Consolas" panose="020B0609020204030204" pitchFamily="49" charset="0"/>
              </a:rPr>
              <a:t>print("c =", c)</a:t>
            </a:r>
            <a:endParaRPr lang="en-TJ" dirty="0">
              <a:latin typeface="Consolas" panose="020B0609020204030204" pitchFamily="49" charset="0"/>
              <a:cs typeface="Consolas" panose="020B0609020204030204" pitchFamily="49" charset="0"/>
            </a:endParaRPr>
          </a:p>
        </p:txBody>
      </p:sp>
      <p:pic>
        <p:nvPicPr>
          <p:cNvPr id="5" name="Picture 4" descr="Text&#10;&#10;Description automatically generated">
            <a:extLst>
              <a:ext uri="{FF2B5EF4-FFF2-40B4-BE49-F238E27FC236}">
                <a16:creationId xmlns:a16="http://schemas.microsoft.com/office/drawing/2014/main" id="{E87242A7-EE38-9040-8896-5CB981487DBD}"/>
              </a:ext>
            </a:extLst>
          </p:cNvPr>
          <p:cNvPicPr>
            <a:picLocks noChangeAspect="1"/>
          </p:cNvPicPr>
          <p:nvPr/>
        </p:nvPicPr>
        <p:blipFill>
          <a:blip r:embed="rId2"/>
          <a:stretch>
            <a:fillRect/>
          </a:stretch>
        </p:blipFill>
        <p:spPr>
          <a:xfrm>
            <a:off x="8132589" y="2286000"/>
            <a:ext cx="2019300" cy="2019300"/>
          </a:xfrm>
          <a:prstGeom prst="rect">
            <a:avLst/>
          </a:prstGeom>
        </p:spPr>
      </p:pic>
    </p:spTree>
    <p:extLst>
      <p:ext uri="{BB962C8B-B14F-4D97-AF65-F5344CB8AC3E}">
        <p14:creationId xmlns:p14="http://schemas.microsoft.com/office/powerpoint/2010/main" val="38652519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F9173D-F35B-C94F-8CF7-3A21ADC390A3}"/>
              </a:ext>
            </a:extLst>
          </p:cNvPr>
          <p:cNvSpPr>
            <a:spLocks noGrp="1"/>
          </p:cNvSpPr>
          <p:nvPr>
            <p:ph type="title"/>
          </p:nvPr>
        </p:nvSpPr>
        <p:spPr/>
        <p:txBody>
          <a:bodyPr/>
          <a:lstStyle/>
          <a:p>
            <a:r>
              <a:rPr lang="en-TJ" altLang="en-TJ" dirty="0">
                <a:solidFill>
                  <a:srgbClr val="264166"/>
                </a:solidFill>
                <a:latin typeface="Open Sans" panose="020B0606030504020204" pitchFamily="34" charset="0"/>
                <a:ea typeface="Times New Roman" panose="02020603050405020304" pitchFamily="18" charset="0"/>
                <a:cs typeface="Times New Roman" panose="02020603050405020304" pitchFamily="18" charset="0"/>
              </a:rPr>
              <a:t>Сценарий для </a:t>
            </a:r>
            <a:r>
              <a:rPr lang="en-US" altLang="en-TJ" dirty="0" err="1">
                <a:solidFill>
                  <a:srgbClr val="264166"/>
                </a:solidFill>
                <a:latin typeface="Open Sans" panose="020B0606030504020204" pitchFamily="34" charset="0"/>
                <a:ea typeface="Times New Roman" panose="02020603050405020304" pitchFamily="18" charset="0"/>
                <a:cs typeface="Times New Roman" panose="02020603050405020304" pitchFamily="18" charset="0"/>
              </a:rPr>
              <a:t>лаб</a:t>
            </a:r>
            <a:r>
              <a:rPr lang="en-US" altLang="en-TJ" dirty="0">
                <a:solidFill>
                  <a:srgbClr val="264166"/>
                </a:solidFill>
                <a:latin typeface="Open Sans" panose="020B0606030504020204" pitchFamily="34" charset="0"/>
                <a:ea typeface="Times New Roman" panose="02020603050405020304" pitchFamily="18" charset="0"/>
                <a:cs typeface="Times New Roman" panose="02020603050405020304" pitchFamily="18" charset="0"/>
              </a:rPr>
              <a:t> 3.1</a:t>
            </a:r>
            <a:endParaRPr lang="en-TJ" dirty="0"/>
          </a:p>
        </p:txBody>
      </p:sp>
      <p:sp>
        <p:nvSpPr>
          <p:cNvPr id="3" name="Content Placeholder 2">
            <a:extLst>
              <a:ext uri="{FF2B5EF4-FFF2-40B4-BE49-F238E27FC236}">
                <a16:creationId xmlns:a16="http://schemas.microsoft.com/office/drawing/2014/main" id="{EC8FD06E-6A85-5B4A-8255-5A61C00D866F}"/>
              </a:ext>
            </a:extLst>
          </p:cNvPr>
          <p:cNvSpPr>
            <a:spLocks noGrp="1"/>
          </p:cNvSpPr>
          <p:nvPr>
            <p:ph idx="1"/>
          </p:nvPr>
        </p:nvSpPr>
        <p:spPr>
          <a:xfrm>
            <a:off x="1083564" y="1831521"/>
            <a:ext cx="9601200" cy="4231821"/>
          </a:xfrm>
        </p:spPr>
        <p:txBody>
          <a:bodyPr>
            <a:noAutofit/>
          </a:bodyPr>
          <a:lstStyle/>
          <a:p>
            <a:pPr marL="0" indent="0">
              <a:buNone/>
            </a:pPr>
            <a:r>
              <a:rPr lang="ru-RU" sz="1800" dirty="0"/>
              <a:t>Однажды в </a:t>
            </a:r>
            <a:r>
              <a:rPr lang="ru-RU" sz="1800" dirty="0" err="1"/>
              <a:t>Эпплленде</a:t>
            </a:r>
            <a:r>
              <a:rPr lang="ru-RU" sz="1800" dirty="0"/>
              <a:t> у Джона было три яблока, у Мэри было пять яблок, а у Адама было шесть яблок. Все они были очень счастливы и жили долго. Конец истории.</a:t>
            </a:r>
          </a:p>
          <a:p>
            <a:pPr marL="0" indent="0">
              <a:buNone/>
            </a:pPr>
            <a:r>
              <a:rPr lang="ru-RU" sz="1800" dirty="0"/>
              <a:t>Ваша задача:</a:t>
            </a:r>
          </a:p>
          <a:p>
            <a:pPr lvl="1">
              <a:buFont typeface="Arial" panose="020B0604020202020204" pitchFamily="34" charset="0"/>
              <a:buChar char="•"/>
            </a:pPr>
            <a:r>
              <a:rPr lang="ru-RU" sz="1600" dirty="0"/>
              <a:t>создайте переменные: </a:t>
            </a:r>
            <a:r>
              <a:rPr lang="en-US" sz="1600" dirty="0"/>
              <a:t>john, </a:t>
            </a:r>
            <a:r>
              <a:rPr lang="en-US" sz="1600" dirty="0" err="1"/>
              <a:t>mary</a:t>
            </a:r>
            <a:r>
              <a:rPr lang="en-US" sz="1600" dirty="0"/>
              <a:t> </a:t>
            </a:r>
            <a:r>
              <a:rPr lang="ru-RU" sz="1600" dirty="0"/>
              <a:t>и </a:t>
            </a:r>
            <a:r>
              <a:rPr lang="en-US" sz="1600" dirty="0" err="1"/>
              <a:t>adam</a:t>
            </a:r>
            <a:r>
              <a:rPr lang="en-US" sz="1600" dirty="0"/>
              <a:t>;</a:t>
            </a:r>
          </a:p>
          <a:p>
            <a:pPr lvl="1">
              <a:buFont typeface="Arial" panose="020B0604020202020204" pitchFamily="34" charset="0"/>
              <a:buChar char="•"/>
            </a:pPr>
            <a:r>
              <a:rPr lang="ru-RU" sz="1600" dirty="0" err="1"/>
              <a:t>прис</a:t>
            </a:r>
            <a:r>
              <a:rPr lang="en-TJ" sz="1600" dirty="0"/>
              <a:t>войте</a:t>
            </a:r>
            <a:r>
              <a:rPr lang="ru-RU" sz="1600" dirty="0"/>
              <a:t> значения переменным. Значения должны быть равны количеству фруктов, принадлежащих Джону, Марии и Адаму соответственно;</a:t>
            </a:r>
          </a:p>
          <a:p>
            <a:pPr lvl="1">
              <a:buFont typeface="Arial" panose="020B0604020202020204" pitchFamily="34" charset="0"/>
              <a:buChar char="•"/>
            </a:pPr>
            <a:r>
              <a:rPr lang="ru-RU" sz="1600" dirty="0"/>
              <a:t>сохранив числа в переменных, выведите переменные в одну строку и разделите каждую из них запятой;</a:t>
            </a:r>
          </a:p>
          <a:p>
            <a:pPr lvl="1">
              <a:buFont typeface="Arial" panose="020B0604020202020204" pitchFamily="34" charset="0"/>
              <a:buChar char="•"/>
            </a:pPr>
            <a:r>
              <a:rPr lang="ru-RU" sz="1600" dirty="0"/>
              <a:t>теперь создайте новую переменную с именем </a:t>
            </a:r>
            <a:r>
              <a:rPr lang="en-US" sz="1600" dirty="0" err="1"/>
              <a:t>totalApples</a:t>
            </a:r>
            <a:r>
              <a:rPr lang="en-US" sz="1600" dirty="0"/>
              <a:t>, </a:t>
            </a:r>
            <a:r>
              <a:rPr lang="ru-RU" sz="1600" dirty="0"/>
              <a:t>равную сумме трех предыдущих переменных.</a:t>
            </a:r>
          </a:p>
          <a:p>
            <a:pPr lvl="1">
              <a:buFont typeface="Arial" panose="020B0604020202020204" pitchFamily="34" charset="0"/>
              <a:buChar char="•"/>
            </a:pPr>
            <a:r>
              <a:rPr lang="ru-RU" sz="1600" dirty="0"/>
              <a:t>вывести значение, хранящееся в </a:t>
            </a:r>
            <a:r>
              <a:rPr lang="en-US" sz="1600" dirty="0" err="1"/>
              <a:t>totalApples</a:t>
            </a:r>
            <a:r>
              <a:rPr lang="en-US" sz="1600" dirty="0"/>
              <a:t>, </a:t>
            </a:r>
            <a:r>
              <a:rPr lang="ru-RU" sz="1600" dirty="0"/>
              <a:t>на консоль;</a:t>
            </a:r>
          </a:p>
          <a:p>
            <a:pPr lvl="1">
              <a:buFont typeface="Arial" panose="020B0604020202020204" pitchFamily="34" charset="0"/>
              <a:buChar char="•"/>
            </a:pPr>
            <a:r>
              <a:rPr lang="ru-RU" sz="1600" dirty="0"/>
              <a:t>экспериментируйте со своим кодом: создавайте новые переменные, присваивайте им разные значения и выполняйте над ними различные арифметические операции (например, +, -, *, /, // и т. д.). Попробуйте напечатать строку и целое число вместе в одной строке, например, «Общее количество яблок:» и общее количество яблок.</a:t>
            </a:r>
            <a:endParaRPr lang="en-TJ" sz="1600" dirty="0"/>
          </a:p>
        </p:txBody>
      </p:sp>
    </p:spTree>
    <p:extLst>
      <p:ext uri="{BB962C8B-B14F-4D97-AF65-F5344CB8AC3E}">
        <p14:creationId xmlns:p14="http://schemas.microsoft.com/office/powerpoint/2010/main" val="6145579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C9F307-18E0-EB41-8E65-62C5AEA6FC98}"/>
              </a:ext>
            </a:extLst>
          </p:cNvPr>
          <p:cNvSpPr>
            <a:spLocks noGrp="1"/>
          </p:cNvSpPr>
          <p:nvPr>
            <p:ph type="title"/>
          </p:nvPr>
        </p:nvSpPr>
        <p:spPr/>
        <p:txBody>
          <a:bodyPr/>
          <a:lstStyle/>
          <a:p>
            <a:r>
              <a:rPr lang="ru-RU" b="1" dirty="0"/>
              <a:t>У</a:t>
            </a:r>
            <a:r>
              <a:rPr lang="en-US" b="1" dirty="0" err="1"/>
              <a:t>короченные</a:t>
            </a:r>
            <a:r>
              <a:rPr lang="en-US" b="1" dirty="0"/>
              <a:t> </a:t>
            </a:r>
            <a:r>
              <a:rPr lang="en-US" b="1" dirty="0" err="1"/>
              <a:t>операции</a:t>
            </a:r>
            <a:endParaRPr lang="en-TJ" dirty="0"/>
          </a:p>
        </p:txBody>
      </p:sp>
      <p:sp>
        <p:nvSpPr>
          <p:cNvPr id="3" name="Content Placeholder 2">
            <a:extLst>
              <a:ext uri="{FF2B5EF4-FFF2-40B4-BE49-F238E27FC236}">
                <a16:creationId xmlns:a16="http://schemas.microsoft.com/office/drawing/2014/main" id="{7D477BE8-8D06-3346-B99E-964AD5C4CA75}"/>
              </a:ext>
            </a:extLst>
          </p:cNvPr>
          <p:cNvSpPr>
            <a:spLocks noGrp="1"/>
          </p:cNvSpPr>
          <p:nvPr>
            <p:ph idx="1"/>
          </p:nvPr>
        </p:nvSpPr>
        <p:spPr>
          <a:xfrm>
            <a:off x="1371600" y="2286000"/>
            <a:ext cx="10695482" cy="3581400"/>
          </a:xfrm>
        </p:spPr>
        <p:txBody>
          <a:bodyPr numCol="2">
            <a:normAutofit fontScale="92500" lnSpcReduction="20000"/>
          </a:bodyPr>
          <a:lstStyle/>
          <a:p>
            <a:pPr marL="0" indent="0">
              <a:buNone/>
            </a:pPr>
            <a:r>
              <a:rPr lang="en-US" dirty="0">
                <a:latin typeface="Consolas" panose="020B0609020204030204" pitchFamily="49" charset="0"/>
                <a:cs typeface="Consolas" panose="020B0609020204030204" pitchFamily="49" charset="0"/>
              </a:rPr>
              <a:t>x = x * 2</a:t>
            </a:r>
          </a:p>
          <a:p>
            <a:pPr marL="0" indent="0">
              <a:buNone/>
            </a:pPr>
            <a:r>
              <a:rPr lang="en-US" dirty="0">
                <a:latin typeface="Consolas" panose="020B0609020204030204" pitchFamily="49" charset="0"/>
                <a:cs typeface="Consolas" panose="020B0609020204030204" pitchFamily="49" charset="0"/>
              </a:rPr>
              <a:t>sheep = sheep + 1</a:t>
            </a:r>
          </a:p>
          <a:p>
            <a:pPr marL="0" indent="0">
              <a:buNone/>
            </a:pPr>
            <a:endParaRPr lang="en-US" dirty="0">
              <a:latin typeface="Consolas" panose="020B0609020204030204" pitchFamily="49" charset="0"/>
              <a:cs typeface="Consolas" panose="020B0609020204030204" pitchFamily="49" charset="0"/>
            </a:endParaRPr>
          </a:p>
          <a:p>
            <a:pPr marL="0" indent="0">
              <a:buNone/>
            </a:pPr>
            <a:r>
              <a:rPr lang="en-US" dirty="0"/>
              <a:t>Python </a:t>
            </a:r>
            <a:r>
              <a:rPr lang="en-US" dirty="0" err="1"/>
              <a:t>предлагает</a:t>
            </a:r>
            <a:r>
              <a:rPr lang="en-US" dirty="0"/>
              <a:t> </a:t>
            </a:r>
            <a:r>
              <a:rPr lang="en-US" dirty="0" err="1"/>
              <a:t>укороченный</a:t>
            </a:r>
            <a:r>
              <a:rPr lang="en-US" dirty="0"/>
              <a:t> </a:t>
            </a:r>
            <a:r>
              <a:rPr lang="en-US" dirty="0" err="1"/>
              <a:t>вид</a:t>
            </a:r>
            <a:r>
              <a:rPr lang="en-US" dirty="0"/>
              <a:t>:</a:t>
            </a:r>
          </a:p>
          <a:p>
            <a:pPr marL="0" indent="0">
              <a:buNone/>
            </a:pPr>
            <a:r>
              <a:rPr lang="en-US" dirty="0">
                <a:latin typeface="Consolas" panose="020B0609020204030204" pitchFamily="49" charset="0"/>
                <a:cs typeface="Consolas" panose="020B0609020204030204" pitchFamily="49" charset="0"/>
              </a:rPr>
              <a:t>x *= 2 </a:t>
            </a:r>
          </a:p>
          <a:p>
            <a:pPr marL="0" indent="0">
              <a:buNone/>
            </a:pPr>
            <a:r>
              <a:rPr lang="en-US" dirty="0">
                <a:latin typeface="Consolas" panose="020B0609020204030204" pitchFamily="49" charset="0"/>
                <a:cs typeface="Consolas" panose="020B0609020204030204" pitchFamily="49" charset="0"/>
              </a:rPr>
              <a:t>sheep += 1</a:t>
            </a:r>
          </a:p>
          <a:p>
            <a:pPr marL="0" indent="0">
              <a:buNone/>
            </a:pPr>
            <a:endParaRPr lang="en-US" dirty="0">
              <a:latin typeface="Consolas" panose="020B0609020204030204" pitchFamily="49" charset="0"/>
              <a:cs typeface="Consolas" panose="020B0609020204030204" pitchFamily="49" charset="0"/>
            </a:endParaRPr>
          </a:p>
          <a:p>
            <a:pPr marL="0" indent="0">
              <a:buNone/>
            </a:pPr>
            <a:r>
              <a:rPr lang="en-US" dirty="0" err="1">
                <a:latin typeface="Consolas" panose="020B0609020204030204" pitchFamily="49" charset="0"/>
                <a:cs typeface="Consolas" panose="020B0609020204030204" pitchFamily="49" charset="0"/>
              </a:rPr>
              <a:t>Varible</a:t>
            </a:r>
            <a:r>
              <a:rPr lang="en-US" dirty="0">
                <a:latin typeface="Consolas" panose="020B0609020204030204" pitchFamily="49" charset="0"/>
                <a:cs typeface="Consolas" panose="020B0609020204030204" pitchFamily="49" charset="0"/>
              </a:rPr>
              <a:t>[operation]=value</a:t>
            </a:r>
          </a:p>
          <a:p>
            <a:pPr marL="0" indent="0">
              <a:buNone/>
            </a:pPr>
            <a:endParaRPr lang="en-US" dirty="0">
              <a:latin typeface="Consolas" panose="020B0609020204030204" pitchFamily="49" charset="0"/>
              <a:cs typeface="Consolas" panose="020B0609020204030204" pitchFamily="49" charset="0"/>
            </a:endParaRPr>
          </a:p>
          <a:p>
            <a:pPr marL="0" indent="0">
              <a:buNone/>
            </a:pPr>
            <a:r>
              <a:rPr lang="en-US" b="1" dirty="0" err="1">
                <a:cs typeface="Consolas" panose="020B0609020204030204" pitchFamily="49" charset="0"/>
              </a:rPr>
              <a:t>Пример</a:t>
            </a:r>
            <a:endParaRPr lang="en-US" b="1" dirty="0">
              <a:cs typeface="Consolas" panose="020B0609020204030204" pitchFamily="49" charset="0"/>
            </a:endParaRPr>
          </a:p>
          <a:p>
            <a:pPr marL="0" indent="0">
              <a:buNone/>
            </a:pPr>
            <a:r>
              <a:rPr lang="en-US" dirty="0" err="1">
                <a:latin typeface="Consolas" panose="020B0609020204030204" pitchFamily="49" charset="0"/>
                <a:cs typeface="Consolas" panose="020B0609020204030204" pitchFamily="49" charset="0"/>
              </a:rPr>
              <a:t>i</a:t>
            </a:r>
            <a:r>
              <a:rPr lang="en-US" dirty="0">
                <a:latin typeface="Consolas" panose="020B0609020204030204" pitchFamily="49" charset="0"/>
                <a:cs typeface="Consolas" panose="020B0609020204030204" pitchFamily="49" charset="0"/>
              </a:rPr>
              <a:t> = </a:t>
            </a:r>
            <a:r>
              <a:rPr lang="en-US" dirty="0" err="1">
                <a:latin typeface="Consolas" panose="020B0609020204030204" pitchFamily="49" charset="0"/>
                <a:cs typeface="Consolas" panose="020B0609020204030204" pitchFamily="49" charset="0"/>
              </a:rPr>
              <a:t>i</a:t>
            </a:r>
            <a:r>
              <a:rPr lang="en-US" dirty="0">
                <a:latin typeface="Consolas" panose="020B0609020204030204" pitchFamily="49" charset="0"/>
                <a:cs typeface="Consolas" panose="020B0609020204030204" pitchFamily="49" charset="0"/>
              </a:rPr>
              <a:t> + 2 * j </a:t>
            </a:r>
            <a:r>
              <a:rPr lang="en-US" b="1" dirty="0">
                <a:latin typeface="Consolas" panose="020B0609020204030204" pitchFamily="49" charset="0"/>
                <a:cs typeface="Consolas" panose="020B0609020204030204" pitchFamily="49" charset="0"/>
              </a:rPr>
              <a:t>⇒ </a:t>
            </a:r>
            <a:r>
              <a:rPr lang="en-US" dirty="0">
                <a:latin typeface="Consolas" panose="020B0609020204030204" pitchFamily="49" charset="0"/>
                <a:cs typeface="Consolas" panose="020B0609020204030204" pitchFamily="49" charset="0"/>
              </a:rPr>
              <a:t> </a:t>
            </a:r>
            <a:r>
              <a:rPr lang="en-US" dirty="0" err="1">
                <a:latin typeface="Consolas" panose="020B0609020204030204" pitchFamily="49" charset="0"/>
                <a:cs typeface="Consolas" panose="020B0609020204030204" pitchFamily="49" charset="0"/>
              </a:rPr>
              <a:t>i</a:t>
            </a:r>
            <a:r>
              <a:rPr lang="en-US" dirty="0">
                <a:latin typeface="Consolas" panose="020B0609020204030204" pitchFamily="49" charset="0"/>
                <a:cs typeface="Consolas" panose="020B0609020204030204" pitchFamily="49" charset="0"/>
              </a:rPr>
              <a:t> += 2 * j</a:t>
            </a:r>
          </a:p>
          <a:p>
            <a:pPr marL="0" indent="0">
              <a:buNone/>
            </a:pPr>
            <a:r>
              <a:rPr lang="en-US" dirty="0">
                <a:latin typeface="Consolas" panose="020B0609020204030204" pitchFamily="49" charset="0"/>
                <a:cs typeface="Consolas" panose="020B0609020204030204" pitchFamily="49" charset="0"/>
              </a:rPr>
              <a:t>var = var / 2 </a:t>
            </a:r>
            <a:r>
              <a:rPr lang="en-US" b="1" dirty="0">
                <a:latin typeface="Consolas" panose="020B0609020204030204" pitchFamily="49" charset="0"/>
                <a:cs typeface="Consolas" panose="020B0609020204030204" pitchFamily="49" charset="0"/>
              </a:rPr>
              <a:t>⇒ </a:t>
            </a:r>
            <a:r>
              <a:rPr lang="en-US" dirty="0">
                <a:latin typeface="Consolas" panose="020B0609020204030204" pitchFamily="49" charset="0"/>
                <a:cs typeface="Consolas" panose="020B0609020204030204" pitchFamily="49" charset="0"/>
              </a:rPr>
              <a:t> var /= 2</a:t>
            </a:r>
          </a:p>
          <a:p>
            <a:pPr marL="0" indent="0">
              <a:buNone/>
            </a:pPr>
            <a:r>
              <a:rPr lang="en-US" dirty="0">
                <a:latin typeface="Consolas" panose="020B0609020204030204" pitchFamily="49" charset="0"/>
                <a:cs typeface="Consolas" panose="020B0609020204030204" pitchFamily="49" charset="0"/>
              </a:rPr>
              <a:t>rem = rem % 10 </a:t>
            </a:r>
            <a:r>
              <a:rPr lang="en-US" b="1" dirty="0">
                <a:latin typeface="Consolas" panose="020B0609020204030204" pitchFamily="49" charset="0"/>
                <a:cs typeface="Consolas" panose="020B0609020204030204" pitchFamily="49" charset="0"/>
              </a:rPr>
              <a:t>⇒ </a:t>
            </a:r>
            <a:r>
              <a:rPr lang="en-US" dirty="0">
                <a:latin typeface="Consolas" panose="020B0609020204030204" pitchFamily="49" charset="0"/>
                <a:cs typeface="Consolas" panose="020B0609020204030204" pitchFamily="49" charset="0"/>
              </a:rPr>
              <a:t> rem %= 10</a:t>
            </a:r>
          </a:p>
          <a:p>
            <a:pPr marL="0" indent="0">
              <a:buNone/>
            </a:pPr>
            <a:r>
              <a:rPr lang="en-US" dirty="0">
                <a:latin typeface="Consolas" panose="020B0609020204030204" pitchFamily="49" charset="0"/>
                <a:cs typeface="Consolas" panose="020B0609020204030204" pitchFamily="49" charset="0"/>
              </a:rPr>
              <a:t>j = j - (</a:t>
            </a:r>
            <a:r>
              <a:rPr lang="en-US" dirty="0" err="1">
                <a:latin typeface="Consolas" panose="020B0609020204030204" pitchFamily="49" charset="0"/>
                <a:cs typeface="Consolas" panose="020B0609020204030204" pitchFamily="49" charset="0"/>
              </a:rPr>
              <a:t>i</a:t>
            </a:r>
            <a:r>
              <a:rPr lang="en-US" dirty="0">
                <a:latin typeface="Consolas" panose="020B0609020204030204" pitchFamily="49" charset="0"/>
                <a:cs typeface="Consolas" panose="020B0609020204030204" pitchFamily="49" charset="0"/>
              </a:rPr>
              <a:t> + var + rem) </a:t>
            </a:r>
            <a:r>
              <a:rPr lang="en-US" b="1" dirty="0">
                <a:latin typeface="Consolas" panose="020B0609020204030204" pitchFamily="49" charset="0"/>
                <a:cs typeface="Consolas" panose="020B0609020204030204" pitchFamily="49" charset="0"/>
              </a:rPr>
              <a:t>⇒</a:t>
            </a:r>
            <a:r>
              <a:rPr lang="en-US" dirty="0">
                <a:latin typeface="Consolas" panose="020B0609020204030204" pitchFamily="49" charset="0"/>
                <a:cs typeface="Consolas" panose="020B0609020204030204" pitchFamily="49" charset="0"/>
              </a:rPr>
              <a:t>  </a:t>
            </a:r>
          </a:p>
          <a:p>
            <a:pPr marL="0" indent="0">
              <a:buNone/>
            </a:pPr>
            <a:r>
              <a:rPr lang="en-US" dirty="0">
                <a:latin typeface="Consolas" panose="020B0609020204030204" pitchFamily="49" charset="0"/>
                <a:cs typeface="Consolas" panose="020B0609020204030204" pitchFamily="49" charset="0"/>
              </a:rPr>
              <a:t>j -= (</a:t>
            </a:r>
            <a:r>
              <a:rPr lang="en-US" dirty="0" err="1">
                <a:latin typeface="Consolas" panose="020B0609020204030204" pitchFamily="49" charset="0"/>
                <a:cs typeface="Consolas" panose="020B0609020204030204" pitchFamily="49" charset="0"/>
              </a:rPr>
              <a:t>i</a:t>
            </a:r>
            <a:r>
              <a:rPr lang="en-US" dirty="0">
                <a:latin typeface="Consolas" panose="020B0609020204030204" pitchFamily="49" charset="0"/>
                <a:cs typeface="Consolas" panose="020B0609020204030204" pitchFamily="49" charset="0"/>
              </a:rPr>
              <a:t> + var + rem)</a:t>
            </a:r>
          </a:p>
          <a:p>
            <a:pPr marL="0" indent="0">
              <a:buNone/>
            </a:pPr>
            <a:r>
              <a:rPr lang="en-US" dirty="0">
                <a:latin typeface="Consolas" panose="020B0609020204030204" pitchFamily="49" charset="0"/>
                <a:cs typeface="Consolas" panose="020B0609020204030204" pitchFamily="49" charset="0"/>
              </a:rPr>
              <a:t>x = x ** 2 </a:t>
            </a:r>
            <a:r>
              <a:rPr lang="en-US" b="1" dirty="0">
                <a:latin typeface="Consolas" panose="020B0609020204030204" pitchFamily="49" charset="0"/>
                <a:cs typeface="Consolas" panose="020B0609020204030204" pitchFamily="49" charset="0"/>
              </a:rPr>
              <a:t>⇒ </a:t>
            </a:r>
            <a:r>
              <a:rPr lang="en-US" dirty="0">
                <a:latin typeface="Consolas" panose="020B0609020204030204" pitchFamily="49" charset="0"/>
                <a:cs typeface="Consolas" panose="020B0609020204030204" pitchFamily="49" charset="0"/>
              </a:rPr>
              <a:t> x **= 2</a:t>
            </a:r>
          </a:p>
          <a:p>
            <a:pPr marL="0" indent="0">
              <a:buNone/>
            </a:pPr>
            <a:endParaRPr lang="en-US" dirty="0">
              <a:latin typeface="Consolas" panose="020B0609020204030204" pitchFamily="49" charset="0"/>
              <a:cs typeface="Consolas" panose="020B0609020204030204" pitchFamily="49" charset="0"/>
            </a:endParaRPr>
          </a:p>
          <a:p>
            <a:endParaRPr lang="en-TJ" dirty="0"/>
          </a:p>
        </p:txBody>
      </p:sp>
    </p:spTree>
    <p:extLst>
      <p:ext uri="{BB962C8B-B14F-4D97-AF65-F5344CB8AC3E}">
        <p14:creationId xmlns:p14="http://schemas.microsoft.com/office/powerpoint/2010/main" val="193639442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9339</TotalTime>
  <Words>2336</Words>
  <Application>Microsoft Macintosh PowerPoint</Application>
  <PresentationFormat>Widescreen</PresentationFormat>
  <Paragraphs>303</Paragraphs>
  <Slides>23</Slides>
  <Notes>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23</vt:i4>
      </vt:variant>
    </vt:vector>
  </HeadingPairs>
  <TitlesOfParts>
    <vt:vector size="32" baseType="lpstr">
      <vt:lpstr>Arial</vt:lpstr>
      <vt:lpstr>Calibri</vt:lpstr>
      <vt:lpstr>Consolas</vt:lpstr>
      <vt:lpstr>Courier New</vt:lpstr>
      <vt:lpstr>Open Sans</vt:lpstr>
      <vt:lpstr>Tw Cen MT</vt:lpstr>
      <vt:lpstr>Tw Cen MT Condensed</vt:lpstr>
      <vt:lpstr>Wingdings 3</vt:lpstr>
      <vt:lpstr>Integral</vt:lpstr>
      <vt:lpstr>Python основы программир-ования  Урок 3</vt:lpstr>
      <vt:lpstr>Что такое переменные? </vt:lpstr>
      <vt:lpstr>Правильные и неправильные имена переменных</vt:lpstr>
      <vt:lpstr>Создание переменных</vt:lpstr>
      <vt:lpstr>Использование переменных</vt:lpstr>
      <vt:lpstr>Присвоение нового значения уже существующей переменной</vt:lpstr>
      <vt:lpstr>Решение простых математических задач</vt:lpstr>
      <vt:lpstr>Сценарий для лаб 3.1</vt:lpstr>
      <vt:lpstr>Укороченные операции</vt:lpstr>
      <vt:lpstr>Сценарий для лаб 3.2</vt:lpstr>
      <vt:lpstr>Сценарий для лаб 3.3</vt:lpstr>
      <vt:lpstr>PowerPoint Presentation</vt:lpstr>
      <vt:lpstr>оцените</vt:lpstr>
      <vt:lpstr>Функция input()</vt:lpstr>
      <vt:lpstr>The result of the input() function </vt:lpstr>
      <vt:lpstr>Операторы Строк- конкатенация</vt:lpstr>
      <vt:lpstr>Операторы Строк- репликация</vt:lpstr>
      <vt:lpstr>Конвертация типов: str()</vt:lpstr>
      <vt:lpstr>Сценарий для лаб 3.4</vt:lpstr>
      <vt:lpstr>Сценарий для лаб 3.5</vt:lpstr>
      <vt:lpstr>Сценарий для лаб 3.6</vt:lpstr>
      <vt:lpstr>PowerPoint Presentation</vt:lpstr>
      <vt:lpstr>оцените</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Python основы программир-ования  Урок 3</dc:title>
  <dc:creator>Firuz Kosimov</dc:creator>
  <cp:lastModifiedBy>Firuz Kosimov</cp:lastModifiedBy>
  <cp:revision>8</cp:revision>
  <dcterms:created xsi:type="dcterms:W3CDTF">2022-01-17T19:42:11Z</dcterms:created>
  <dcterms:modified xsi:type="dcterms:W3CDTF">2022-01-24T07:21:34Z</dcterms:modified>
</cp:coreProperties>
</file>