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96" r:id="rId17"/>
    <p:sldId id="274" r:id="rId18"/>
    <p:sldId id="298" r:id="rId19"/>
    <p:sldId id="299" r:id="rId20"/>
    <p:sldId id="300" r:id="rId21"/>
    <p:sldId id="301" r:id="rId22"/>
    <p:sldId id="273" r:id="rId23"/>
    <p:sldId id="297" r:id="rId24"/>
    <p:sldId id="302" r:id="rId25"/>
    <p:sldId id="303" r:id="rId26"/>
    <p:sldId id="304" r:id="rId27"/>
    <p:sldId id="305" r:id="rId28"/>
    <p:sldId id="306" r:id="rId29"/>
    <p:sldId id="277" r:id="rId30"/>
    <p:sldId id="275" r:id="rId31"/>
    <p:sldId id="290" r:id="rId32"/>
    <p:sldId id="307" r:id="rId33"/>
    <p:sldId id="308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41"/>
    <p:restoredTop sz="96197"/>
  </p:normalViewPr>
  <p:slideViewPr>
    <p:cSldViewPr snapToGrid="0" snapToObjects="1">
      <p:cViewPr varScale="1">
        <p:scale>
          <a:sx n="73" d="100"/>
          <a:sy n="73" d="100"/>
        </p:scale>
        <p:origin x="232" y="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J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EAB64-C5A6-FE4E-A60D-D833F047ECEE}" type="datetimeFigureOut">
              <a:rPr lang="en-TJ" smtClean="0"/>
              <a:t>18/01/22</a:t>
            </a:fld>
            <a:endParaRPr lang="en-TJ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J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13696A-CD51-5F49-A25C-8F1A8DAE43C8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038046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dube.org/sandbox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edube.org/learn/programming-essentials-in-python/python-literals-9" TargetMode="External"/><Relationship Id="rId4" Type="http://schemas.openxmlformats.org/officeDocument/2006/relationships/hyperlink" Target="https://edube.org/learn/programming-essentials-in-python/python-literals-7" TargetMode="Externa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Let's start with a simple experiment - take a look at the snippet in the editor.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line looks familiar. The second seems to be erroneous due to the visible lack of quotes.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Try to run it.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everything went okay, you should now see two identical lines.</a:t>
            </a:r>
          </a:p>
          <a:p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happened? What does it mean?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Through this example, you encounter two different types of literals:</a:t>
            </a:r>
          </a:p>
          <a:p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 print() function presents them in exactly the same way - this example is obvious, as their human-readable representation is also the same. Internally, in the computer's memory, these two values are stored in completely different ways - the string exists as just a string - a series of letters.</a:t>
            </a:r>
          </a:p>
          <a:p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number is converted into machine representation (a set of bits). The print() function is able to show them both in a form readable to humans.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We're now going to be spending some time discussing numeric literals and their internal life.</a:t>
            </a:r>
          </a:p>
          <a:p>
            <a:endParaRPr lang="en-TJ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DE70A8-6CFD-F647-A67E-30CC6E51097D}" type="slidenum">
              <a:rPr lang="en-TJ" smtClean="0"/>
              <a:t>15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765253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TJ" dirty="0"/>
              <a:t>1+4+32+64+256=</a:t>
            </a:r>
          </a:p>
          <a:p>
            <a:r>
              <a:rPr lang="en-TJ" dirty="0"/>
              <a:t>32=100000</a:t>
            </a:r>
          </a:p>
          <a:p>
            <a:endParaRPr lang="en-TJ" dirty="0"/>
          </a:p>
          <a:p>
            <a:r>
              <a:rPr lang="en-TJ" dirty="0"/>
              <a:t>1100=12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DE70A8-6CFD-F647-A67E-30CC6E51097D}" type="slidenum">
              <a:rPr lang="en-TJ" smtClean="0"/>
              <a:t>17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641385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Coding strings</a:t>
            </a:r>
          </a:p>
          <a:p>
            <a:pPr fontAlgn="t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Now, the next question is: how do you embed an apostrophe into a string placed between apostrophes?</a:t>
            </a:r>
          </a:p>
          <a:p>
            <a:pPr fontAlgn="t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should already know the answer, or to be precise, two possible answers.</a:t>
            </a:r>
          </a:p>
          <a:p>
            <a:pPr fontAlgn="t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Try to print out a string containing the following message:</a:t>
            </a:r>
          </a:p>
          <a:p>
            <a:pPr fontAlgn="t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I'm Monty Python.</a:t>
            </a:r>
            <a:b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you know how to do it? Click </a:t>
            </a:r>
            <a:r>
              <a:rPr lang="en-US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Check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below to see if you were right:</a:t>
            </a:r>
          </a:p>
          <a:p>
            <a:pPr fontAlgn="t"/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Checkprint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('I\'m Monty Python.')</a:t>
            </a:r>
            <a:b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 </a:t>
            </a:r>
            <a:b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b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print("I'm Monty Python.")</a:t>
            </a:r>
          </a:p>
          <a:p>
            <a:pPr fontAlgn="t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you can see, the backslash is a very powerful tool - it can escape not only quotes, but also apostrophes.</a:t>
            </a:r>
          </a:p>
          <a:p>
            <a:pPr fontAlgn="t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We've shown it already, but we want to emphasize this phenomenon once more - 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string can be empty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- it may contain no characters at all.</a:t>
            </a:r>
          </a:p>
          <a:p>
            <a:pPr fontAlgn="t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empty string still remains a string:</a:t>
            </a:r>
          </a:p>
          <a:p>
            <a:pPr fontAlgn="t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'' ""</a:t>
            </a:r>
            <a:b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fontAlgn="t"/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 Sandbox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Code</a:t>
            </a:r>
          </a:p>
          <a:p>
            <a:pPr rtl="0" fontAlgn="t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</a:p>
          <a:p>
            <a:pPr fontAlgn="t"/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Console </a:t>
            </a:r>
          </a:p>
          <a:p>
            <a:r>
              <a:rPr lang="en-US" sz="1200" b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Prev</a:t>
            </a:r>
            <a:r>
              <a:rPr lang="en-US" dirty="0"/>
              <a:t> </a:t>
            </a:r>
            <a:r>
              <a:rPr lang="en-US" sz="1200" b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Next</a:t>
            </a:r>
            <a:endParaRPr lang="en-TJ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DE70A8-6CFD-F647-A67E-30CC6E51097D}" type="slidenum">
              <a:rPr lang="en-TJ" smtClean="0"/>
              <a:t>19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17275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J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DE70A8-6CFD-F647-A67E-30CC6E51097D}" type="slidenum">
              <a:rPr lang="en-TJ" smtClean="0"/>
              <a:t>21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274910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J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DE70A8-6CFD-F647-A67E-30CC6E51097D}" type="slidenum">
              <a:rPr lang="en-TJ" smtClean="0"/>
              <a:t>28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23138903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J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DE70A8-6CFD-F647-A67E-30CC6E51097D}" type="slidenum">
              <a:rPr lang="en-TJ" smtClean="0"/>
              <a:t>29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1259213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J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DE70A8-6CFD-F647-A67E-30CC6E51097D}" type="slidenum">
              <a:rPr lang="en-TJ" smtClean="0"/>
              <a:t>31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140871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F4C866C-5C94-0940-855F-AD518AA395C0}" type="datetimeFigureOut">
              <a:rPr lang="en-TJ" smtClean="0"/>
              <a:t>18/01/22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7090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18/01/22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4127741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18/01/22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4889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18/01/22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767258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18/01/22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3257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18/01/22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518462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18/01/22</a:t>
            </a:fld>
            <a:endParaRPr lang="en-TJ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2892627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18/01/22</a:t>
            </a:fld>
            <a:endParaRPr lang="en-TJ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4269013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18/01/22</a:t>
            </a:fld>
            <a:endParaRPr lang="en-TJ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4057805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18/01/22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862322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18/01/22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1832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F4C866C-5C94-0940-855F-AD518AA395C0}" type="datetimeFigureOut">
              <a:rPr lang="en-TJ" smtClean="0"/>
              <a:t>18/01/22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6788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A28970-3E8F-46CD-A302-42EE83668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3EA531-4EA7-5948-8A07-AC3D61A6D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643467"/>
            <a:ext cx="7164674" cy="5571066"/>
          </a:xfrm>
        </p:spPr>
        <p:txBody>
          <a:bodyPr>
            <a:normAutofit/>
          </a:bodyPr>
          <a:lstStyle/>
          <a:p>
            <a:r>
              <a:rPr lang="en-TJ" sz="6600" b="1" dirty="0">
                <a:solidFill>
                  <a:schemeClr val="tx1">
                    <a:alpha val="80000"/>
                  </a:schemeClr>
                </a:solidFill>
              </a:rPr>
              <a:t>Основы программи-рования на Python</a:t>
            </a:r>
            <a:br>
              <a:rPr lang="en-TJ" sz="66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en-TJ" sz="6600" dirty="0">
                <a:solidFill>
                  <a:schemeClr val="tx1">
                    <a:alpha val="80000"/>
                  </a:schemeClr>
                </a:solidFill>
              </a:rPr>
              <a:t>Урок 2.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A3FF5-62E1-BF49-BD9A-AE45E77523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1608" y="643467"/>
            <a:ext cx="3096926" cy="5571066"/>
          </a:xfrm>
        </p:spPr>
        <p:txBody>
          <a:bodyPr>
            <a:normAutofit/>
          </a:bodyPr>
          <a:lstStyle/>
          <a:p>
            <a:r>
              <a:rPr lang="en-US" sz="2000" dirty="0" err="1"/>
              <a:t>Вывод</a:t>
            </a:r>
            <a:r>
              <a:rPr lang="en-US" sz="2000" dirty="0"/>
              <a:t> </a:t>
            </a:r>
            <a:r>
              <a:rPr lang="en-US" sz="2000" dirty="0" err="1"/>
              <a:t>данных</a:t>
            </a:r>
            <a:r>
              <a:rPr lang="en-US" sz="2000" dirty="0"/>
              <a:t>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типы</a:t>
            </a:r>
            <a:r>
              <a:rPr lang="en-US" sz="2000" dirty="0"/>
              <a:t> </a:t>
            </a:r>
            <a:r>
              <a:rPr lang="en-US" sz="2000" dirty="0" err="1"/>
              <a:t>данных</a:t>
            </a:r>
            <a:endParaRPr lang="en-TJ" sz="20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7AE7893-212D-45CB-A5B0-AE377389A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960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4162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F63DA-E2B2-0546-B751-660F6643E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Функция</a:t>
            </a:r>
            <a:r>
              <a:rPr lang="en-US" b="1" dirty="0"/>
              <a:t> print()  - </a:t>
            </a:r>
            <a:r>
              <a:rPr lang="en-US" b="1" dirty="0" err="1"/>
              <a:t>аргумент</a:t>
            </a:r>
            <a:r>
              <a:rPr lang="en-US" b="1" dirty="0"/>
              <a:t> </a:t>
            </a:r>
            <a:r>
              <a:rPr lang="en-US" b="1" dirty="0" err="1"/>
              <a:t>в</a:t>
            </a:r>
            <a:r>
              <a:rPr lang="en-US" b="1" dirty="0"/>
              <a:t> </a:t>
            </a:r>
            <a:r>
              <a:rPr lang="en-US" b="1" dirty="0" err="1"/>
              <a:t>виде</a:t>
            </a:r>
            <a:r>
              <a:rPr lang="en-US" b="1" dirty="0"/>
              <a:t> </a:t>
            </a:r>
            <a:r>
              <a:rPr lang="en-US" b="1" dirty="0" err="1"/>
              <a:t>ключевого</a:t>
            </a:r>
            <a:r>
              <a:rPr lang="en-US" b="1" dirty="0"/>
              <a:t> </a:t>
            </a:r>
            <a:r>
              <a:rPr lang="en-US" b="1" dirty="0" err="1"/>
              <a:t>слова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5066C-138D-9548-AAD8-1EBA57342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print("My", "name", "is", "Monty", "Python.",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sep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="-")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err="1"/>
              <a:t>Аргумент</a:t>
            </a:r>
            <a:r>
              <a:rPr lang="en-US" dirty="0"/>
              <a:t> </a:t>
            </a:r>
            <a:r>
              <a:rPr lang="en-US" dirty="0" err="1"/>
              <a:t>sep</a:t>
            </a:r>
            <a:r>
              <a:rPr lang="en-US" dirty="0"/>
              <a:t> </a:t>
            </a:r>
            <a:r>
              <a:rPr lang="en-US" dirty="0" err="1"/>
              <a:t>возвращяет</a:t>
            </a:r>
            <a:r>
              <a:rPr lang="en-US" dirty="0"/>
              <a:t> </a:t>
            </a:r>
            <a:r>
              <a:rPr lang="en-US" dirty="0" err="1"/>
              <a:t>следующий</a:t>
            </a:r>
            <a:r>
              <a:rPr lang="en-US" dirty="0"/>
              <a:t> </a:t>
            </a:r>
            <a:r>
              <a:rPr lang="en-US" dirty="0" err="1"/>
              <a:t>результат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>
                <a:highlight>
                  <a:srgbClr val="C0C0C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	My-name-is-Monty-Python.</a:t>
            </a:r>
            <a:endParaRPr lang="en-TJ" dirty="0">
              <a:highlight>
                <a:srgbClr val="C0C0C0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168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435F5-9454-F84D-BFB5-17237EFD4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Функция</a:t>
            </a:r>
            <a:r>
              <a:rPr lang="en-US" b="1" dirty="0"/>
              <a:t> print()  - </a:t>
            </a:r>
            <a:r>
              <a:rPr lang="en-US" b="1" dirty="0" err="1"/>
              <a:t>аргумент</a:t>
            </a:r>
            <a:r>
              <a:rPr lang="en-US" b="1" dirty="0"/>
              <a:t> </a:t>
            </a:r>
            <a:r>
              <a:rPr lang="en-US" b="1" dirty="0" err="1"/>
              <a:t>в</a:t>
            </a:r>
            <a:r>
              <a:rPr lang="en-US" b="1" dirty="0"/>
              <a:t> </a:t>
            </a:r>
            <a:r>
              <a:rPr lang="en-US" b="1" dirty="0" err="1"/>
              <a:t>виде</a:t>
            </a:r>
            <a:r>
              <a:rPr lang="en-US" b="1" dirty="0"/>
              <a:t> </a:t>
            </a:r>
            <a:r>
              <a:rPr lang="en-US" b="1" dirty="0" err="1"/>
              <a:t>ключевого</a:t>
            </a:r>
            <a:r>
              <a:rPr lang="en-US" b="1" dirty="0"/>
              <a:t> </a:t>
            </a:r>
            <a:r>
              <a:rPr lang="en-US" b="1" dirty="0" err="1"/>
              <a:t>слова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12E64-A344-D441-9FB1-7A7C671A7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Оба аргумента ключевого слова могут быть смешаны в одном вызове, как здесь</a:t>
            </a:r>
            <a:r>
              <a:rPr lang="en-TJ" dirty="0"/>
              <a:t>:</a:t>
            </a:r>
          </a:p>
          <a:p>
            <a:pPr marL="0" indent="0">
              <a:buNone/>
            </a:pPr>
            <a:r>
              <a:rPr lang="en-US" dirty="0"/>
              <a:t>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rint("My", "name", "is",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sep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="_", end="*")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print("Monty", "Python.",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sep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="*", end="*\n")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Вывод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err="1">
                <a:highlight>
                  <a:srgbClr val="C0C0C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My_name_is</a:t>
            </a:r>
            <a:r>
              <a:rPr lang="en-US" dirty="0">
                <a:highlight>
                  <a:srgbClr val="C0C0C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*Monty*Python.*</a:t>
            </a:r>
            <a:endParaRPr lang="en-TJ" dirty="0">
              <a:highlight>
                <a:srgbClr val="C0C0C0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43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0BB2C-0C3F-0943-BF0E-A00BD61AB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J" altLang="en-TJ" dirty="0">
                <a:solidFill>
                  <a:srgbClr val="264166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Сценарий для </a:t>
            </a:r>
            <a:r>
              <a:rPr lang="en-US" altLang="en-TJ" dirty="0" err="1">
                <a:solidFill>
                  <a:srgbClr val="264166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лаб</a:t>
            </a:r>
            <a:r>
              <a:rPr lang="en-US" altLang="en-TJ" dirty="0">
                <a:solidFill>
                  <a:srgbClr val="264166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E090C-069A-4141-A150-2628368DF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198914"/>
            <a:ext cx="9601200" cy="4310743"/>
          </a:xfrm>
        </p:spPr>
        <p:txBody>
          <a:bodyPr>
            <a:normAutofit/>
          </a:bodyPr>
          <a:lstStyle/>
          <a:p>
            <a:r>
              <a:rPr lang="ru-RU" dirty="0"/>
              <a:t>Измените первую строку кода в редакторе, используя ключевые слова </a:t>
            </a:r>
            <a:r>
              <a:rPr lang="en-US" dirty="0" err="1"/>
              <a:t>sep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/>
              <a:t>end, </a:t>
            </a:r>
            <a:r>
              <a:rPr lang="ru-RU" dirty="0"/>
              <a:t>чтобы она соответствовала ожидаемому результату. Используйте </a:t>
            </a:r>
            <a:r>
              <a:rPr lang="en-TJ" dirty="0"/>
              <a:t>только эти </a:t>
            </a:r>
            <a:r>
              <a:rPr lang="ru-RU" dirty="0"/>
              <a:t>две функции </a:t>
            </a:r>
            <a:r>
              <a:rPr lang="en-US" dirty="0"/>
              <a:t>print()</a:t>
            </a:r>
            <a:r>
              <a:rPr lang="ru-RU" dirty="0"/>
              <a:t>.</a:t>
            </a:r>
            <a:r>
              <a:rPr lang="en-TJ" dirty="0"/>
              <a:t>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Programming","Essentials","in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")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print("Python")</a:t>
            </a:r>
          </a:p>
          <a:p>
            <a:pPr marL="0" indent="0">
              <a:buNone/>
            </a:pPr>
            <a:r>
              <a:rPr lang="en-US" dirty="0" err="1"/>
              <a:t>Ничего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меняйте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/>
              <a:t>строке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b="1" dirty="0" err="1"/>
              <a:t>Предпологаемый</a:t>
            </a:r>
            <a:r>
              <a:rPr lang="en-US" b="1" dirty="0"/>
              <a:t> </a:t>
            </a:r>
            <a:r>
              <a:rPr lang="en-US" b="1" dirty="0" err="1"/>
              <a:t>вывод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en-US" dirty="0">
                <a:highlight>
                  <a:srgbClr val="C0C0C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Programming***Essentials***in...Python</a:t>
            </a:r>
            <a:endParaRPr lang="en-TJ" dirty="0">
              <a:highlight>
                <a:srgbClr val="C0C0C0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533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5D1E4-9266-9349-98B1-70B9C391B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J" altLang="en-TJ" dirty="0">
                <a:solidFill>
                  <a:srgbClr val="264166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Сценарий для </a:t>
            </a:r>
            <a:r>
              <a:rPr lang="en-US" altLang="en-TJ" dirty="0" err="1">
                <a:solidFill>
                  <a:srgbClr val="264166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лаб</a:t>
            </a:r>
            <a:r>
              <a:rPr lang="en-US" altLang="en-TJ" dirty="0">
                <a:solidFill>
                  <a:srgbClr val="264166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70EC7-3DB6-AC49-9088-50418CE97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84832"/>
            <a:ext cx="9601200" cy="4354286"/>
          </a:xfrm>
        </p:spPr>
        <p:txBody>
          <a:bodyPr numCol="2">
            <a:normAutofit fontScale="62500" lnSpcReduction="20000"/>
          </a:bodyPr>
          <a:lstStyle/>
          <a:p>
            <a:r>
              <a:rPr lang="ru-RU" dirty="0"/>
              <a:t>Поиграйте с кодом, который я </a:t>
            </a:r>
            <a:r>
              <a:rPr lang="ru-RU" dirty="0" err="1"/>
              <a:t>написа</a:t>
            </a:r>
            <a:r>
              <a:rPr lang="en-TJ" dirty="0"/>
              <a:t>н</a:t>
            </a:r>
            <a:r>
              <a:rPr lang="ru-RU" dirty="0"/>
              <a:t> для вас, и внесите некоторые (возможно, даже </a:t>
            </a:r>
            <a:r>
              <a:rPr lang="en-TJ" dirty="0"/>
              <a:t>весомые</a:t>
            </a:r>
            <a:r>
              <a:rPr lang="ru-RU" dirty="0"/>
              <a:t>) поправки. Не стесняйтесь модифицировать любую часть кода, но есть одно условие — учитесь на своих ошибках и делайте собственные выводы.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    *")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   * *")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  *   *")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 *     *")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print("***   ***")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  *   *")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  *   *")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  *****")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u-RU" dirty="0"/>
              <a:t>Попробуй</a:t>
            </a:r>
            <a:r>
              <a:rPr lang="en-TJ" dirty="0"/>
              <a:t>те</a:t>
            </a:r>
            <a:r>
              <a:rPr lang="ru-RU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свести к минимуму количество вызовов функции </a:t>
            </a:r>
            <a:r>
              <a:rPr lang="en-US" dirty="0"/>
              <a:t>print(), </a:t>
            </a:r>
            <a:r>
              <a:rPr lang="ru-RU" dirty="0"/>
              <a:t>вставив последовательность \</a:t>
            </a:r>
            <a:r>
              <a:rPr lang="en-US" dirty="0"/>
              <a:t>n </a:t>
            </a:r>
            <a:r>
              <a:rPr lang="ru-RU" dirty="0"/>
              <a:t>в строки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сделать стрелку в два раза больше (но сохранить пропорции)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продублируйте стрелку, поместив обе стрелки рядом; примечание: строку можно умножить с помощью следующего трюка: "строка" * 2 даст "</a:t>
            </a:r>
            <a:r>
              <a:rPr lang="ru-RU" dirty="0" err="1"/>
              <a:t>строкастрока</a:t>
            </a:r>
            <a:r>
              <a:rPr lang="ru-RU" dirty="0"/>
              <a:t>" (мы скоро расскажем вам об этом подробнее)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удалите любые кавычки и внимательно посмотрите на ответ </a:t>
            </a:r>
            <a:r>
              <a:rPr lang="en-US" dirty="0"/>
              <a:t>Python; </a:t>
            </a:r>
            <a:r>
              <a:rPr lang="ru-RU" dirty="0"/>
              <a:t>обратите внимание, где </a:t>
            </a:r>
            <a:r>
              <a:rPr lang="en-US" dirty="0"/>
              <a:t>Python </a:t>
            </a:r>
            <a:r>
              <a:rPr lang="ru-RU" dirty="0"/>
              <a:t>видит ошибку — это то место, где действительно существует ошибка?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сделайте то же самое с некоторыми скобками;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изменить любое из печатных слов на что-то другое, отличающееся только регистром (например, печатное) - что произойдет теперь?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заменить некоторые кавычки апострофами; внимательно следите за тем, что происходит.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217954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57E0C-6BD2-1B4E-A44F-B11FC357C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9715" y="751113"/>
            <a:ext cx="9601200" cy="3581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Key takeaways</a:t>
            </a:r>
          </a:p>
          <a:p>
            <a:r>
              <a:rPr lang="en-US" sz="1600" dirty="0"/>
              <a:t>1. </a:t>
            </a:r>
            <a:r>
              <a:rPr lang="ru-RU" sz="1600" dirty="0"/>
              <a:t>Функция </a:t>
            </a:r>
            <a:r>
              <a:rPr lang="en-US" sz="1600" dirty="0"/>
              <a:t>print() – </a:t>
            </a:r>
            <a:r>
              <a:rPr lang="ru-RU" sz="1600" dirty="0"/>
              <a:t>это встроенная функция. </a:t>
            </a:r>
            <a:r>
              <a:rPr lang="en-TJ" sz="1600" dirty="0"/>
              <a:t>Онат</a:t>
            </a:r>
            <a:r>
              <a:rPr lang="ru-RU" sz="1600" dirty="0"/>
              <a:t>выводит указанное сообщение на экран/консольное окно.</a:t>
            </a:r>
          </a:p>
          <a:p>
            <a:r>
              <a:rPr lang="ru-RU" sz="1600" dirty="0"/>
              <a:t>2. Встроенные функции, в отличие от пользовательских, всегда доступны и их не нужно импортировать.</a:t>
            </a:r>
          </a:p>
          <a:p>
            <a:r>
              <a:rPr lang="ru-RU" sz="1600" dirty="0"/>
              <a:t>3. Чтобы вызвать функцию (вызов функции), вам нужно использовать имя функции, за которым следуют круглые скобки. Вы можете передать аргументы в функцию, поместив их в круглые скобки. Вы должны разделять аргументы запятой, например, </a:t>
            </a:r>
            <a:r>
              <a:rPr lang="en-US" sz="1600" dirty="0"/>
              <a:t>print("Hello,", "world!"). "</a:t>
            </a:r>
            <a:r>
              <a:rPr lang="ru-RU" sz="1600" dirty="0"/>
              <a:t>Пустая" функция </a:t>
            </a:r>
            <a:r>
              <a:rPr lang="en-US" sz="1600" dirty="0"/>
              <a:t>print() </a:t>
            </a:r>
            <a:r>
              <a:rPr lang="ru-RU" sz="1600" dirty="0"/>
              <a:t>выводит на экран пустую строку.</a:t>
            </a:r>
          </a:p>
          <a:p>
            <a:r>
              <a:rPr lang="ru-RU" sz="1600" dirty="0"/>
              <a:t>4. Строки </a:t>
            </a:r>
            <a:r>
              <a:rPr lang="en-US" sz="1600" dirty="0"/>
              <a:t>Python </a:t>
            </a:r>
            <a:r>
              <a:rPr lang="ru-RU" sz="1600" dirty="0"/>
              <a:t>заключаются в кавычки, например: «Я — строка» или «Я тоже строка».</a:t>
            </a:r>
          </a:p>
          <a:p>
            <a:r>
              <a:rPr lang="ru-RU" sz="1600" dirty="0"/>
              <a:t>5. Компьютерные программы — это наборы инструкций. Инструкция — это команда для выполнения определенной задачи при выполнении, например, для вывода определенного сообщения на экран.</a:t>
            </a:r>
          </a:p>
          <a:p>
            <a:r>
              <a:rPr lang="ru-RU" sz="1600" dirty="0"/>
              <a:t>6. В строках </a:t>
            </a:r>
            <a:r>
              <a:rPr lang="en-US" sz="1600" dirty="0"/>
              <a:t>Python </a:t>
            </a:r>
            <a:r>
              <a:rPr lang="ru-RU" sz="1600" dirty="0"/>
              <a:t>обратная косая черта (\) — это специальный символ, который сообщает, что следующий символ имеет другое значение, например, \</a:t>
            </a:r>
            <a:r>
              <a:rPr lang="en-US" sz="1600" dirty="0"/>
              <a:t>n (</a:t>
            </a:r>
            <a:r>
              <a:rPr lang="ru-RU" sz="1600" dirty="0"/>
              <a:t>символ новой строки) начинает новую строку вывода.</a:t>
            </a:r>
          </a:p>
          <a:p>
            <a:r>
              <a:rPr lang="ru-RU" sz="1600" dirty="0"/>
              <a:t>7. Позиционные аргументы – это те, значение которых определяется их положением, например, второй аргумент выводится после первого, третий выводится после второго и т. д.</a:t>
            </a:r>
          </a:p>
          <a:p>
            <a:r>
              <a:rPr lang="ru-RU" sz="1600" dirty="0"/>
              <a:t>8. Ключевые аргументы – это аргументы, значение которых определяется не их расположением, а специальным словом (ключевым словом), используемым для их идентификации.</a:t>
            </a:r>
          </a:p>
          <a:p>
            <a:r>
              <a:rPr lang="ru-RU" sz="1600" dirty="0"/>
              <a:t>9. Параметры </a:t>
            </a:r>
            <a:r>
              <a:rPr lang="en-US" sz="1600" dirty="0"/>
              <a:t>end </a:t>
            </a:r>
            <a:r>
              <a:rPr lang="ru-RU" sz="1600" dirty="0"/>
              <a:t>и </a:t>
            </a:r>
            <a:r>
              <a:rPr lang="en-US" sz="1600" dirty="0" err="1"/>
              <a:t>sep</a:t>
            </a:r>
            <a:r>
              <a:rPr lang="en-US" sz="1600" dirty="0"/>
              <a:t> </a:t>
            </a:r>
            <a:r>
              <a:rPr lang="ru-RU" sz="1600" dirty="0"/>
              <a:t>можно использовать для форматирования вывода функции </a:t>
            </a:r>
            <a:r>
              <a:rPr lang="en-US" sz="1600" dirty="0"/>
              <a:t>print(). </a:t>
            </a:r>
            <a:r>
              <a:rPr lang="ru-RU" sz="1600" dirty="0"/>
              <a:t>Параметр </a:t>
            </a:r>
            <a:r>
              <a:rPr lang="en-US" sz="1600" dirty="0" err="1"/>
              <a:t>sep</a:t>
            </a:r>
            <a:r>
              <a:rPr lang="en-US" sz="1600" dirty="0"/>
              <a:t> </a:t>
            </a:r>
            <a:r>
              <a:rPr lang="ru-RU" sz="1600" dirty="0"/>
              <a:t>указывает разделитель между выводимыми аргументами (например, </a:t>
            </a:r>
            <a:r>
              <a:rPr lang="en-US" sz="1600" dirty="0"/>
              <a:t>print("H", "E", "L", "L", "O", </a:t>
            </a:r>
            <a:r>
              <a:rPr lang="en-US" sz="1600" dirty="0" err="1"/>
              <a:t>sep</a:t>
            </a:r>
            <a:r>
              <a:rPr lang="en-US" sz="1600" dirty="0"/>
              <a:t>="-")), </a:t>
            </a:r>
            <a:r>
              <a:rPr lang="ru-RU" sz="1600" dirty="0"/>
              <a:t>тогда как параметр </a:t>
            </a:r>
            <a:r>
              <a:rPr lang="en-US" sz="1600" dirty="0"/>
              <a:t>end </a:t>
            </a:r>
            <a:r>
              <a:rPr lang="ru-RU" sz="1600" dirty="0"/>
              <a:t>указывает, что печатать в конце оператора печати.</a:t>
            </a:r>
            <a:endParaRPr lang="en-TJ" sz="1600" dirty="0"/>
          </a:p>
        </p:txBody>
      </p:sp>
    </p:spTree>
    <p:extLst>
      <p:ext uri="{BB962C8B-B14F-4D97-AF65-F5344CB8AC3E}">
        <p14:creationId xmlns:p14="http://schemas.microsoft.com/office/powerpoint/2010/main" val="23609893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D3116-8531-364D-9EA6-026581690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J" dirty="0"/>
              <a:t> </a:t>
            </a:r>
            <a:r>
              <a:rPr lang="en-US" b="1" dirty="0" err="1"/>
              <a:t>Литералы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586F1-A3FB-F047-AC3C-5A5B0B321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0352" lvl="1" indent="0">
              <a:buNone/>
            </a:pPr>
            <a:r>
              <a:rPr lang="en-US" sz="2800" i="0" dirty="0">
                <a:latin typeface="Consolas" panose="020B0609020204030204" pitchFamily="49" charset="0"/>
                <a:cs typeface="Consolas" panose="020B0609020204030204" pitchFamily="49" charset="0"/>
              </a:rPr>
              <a:t>print("2")</a:t>
            </a:r>
          </a:p>
          <a:p>
            <a:pPr marL="530352" lvl="1" indent="0">
              <a:buNone/>
            </a:pPr>
            <a:r>
              <a:rPr lang="en-US" sz="2800" i="0" dirty="0">
                <a:latin typeface="Consolas" panose="020B0609020204030204" pitchFamily="49" charset="0"/>
                <a:cs typeface="Consolas" panose="020B0609020204030204" pitchFamily="49" charset="0"/>
              </a:rPr>
              <a:t>print(2)</a:t>
            </a:r>
          </a:p>
          <a:p>
            <a:pPr marL="530352" lvl="1" indent="0">
              <a:buNone/>
            </a:pPr>
            <a:endParaRPr lang="en-US" i="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800" dirty="0" err="1">
                <a:solidFill>
                  <a:schemeClr val="tx1"/>
                </a:solidFill>
              </a:rPr>
              <a:t>Первая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строка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которою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вы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уже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знаете</a:t>
            </a:r>
            <a:r>
              <a:rPr lang="en-US" sz="1800" dirty="0">
                <a:solidFill>
                  <a:schemeClr val="tx1"/>
                </a:solidFill>
              </a:rPr>
              <a:t>,</a:t>
            </a:r>
          </a:p>
          <a:p>
            <a:r>
              <a:rPr lang="en-US" sz="1800" dirty="0" err="1">
                <a:solidFill>
                  <a:schemeClr val="tx1"/>
                </a:solidFill>
              </a:rPr>
              <a:t>Второе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целое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число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что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то</a:t>
            </a:r>
            <a:r>
              <a:rPr lang="en-US" sz="1800" dirty="0"/>
              <a:t> </a:t>
            </a:r>
            <a:r>
              <a:rPr lang="en-US" sz="1800" dirty="0" err="1"/>
              <a:t>совершенно</a:t>
            </a:r>
            <a:r>
              <a:rPr lang="en-US" sz="1800" dirty="0"/>
              <a:t> </a:t>
            </a:r>
            <a:r>
              <a:rPr lang="en-US" sz="1800" dirty="0" err="1"/>
              <a:t>новое</a:t>
            </a:r>
            <a:endParaRPr lang="en-US" sz="1800" dirty="0">
              <a:solidFill>
                <a:schemeClr val="tx1"/>
              </a:solidFill>
            </a:endParaRPr>
          </a:p>
          <a:p>
            <a:pPr marL="530352" lvl="1" indent="0">
              <a:buNone/>
            </a:pPr>
            <a:endParaRPr lang="en-TJ" i="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4945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62521-9AC2-A94D-A7FB-552D6303B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</a:t>
            </a:r>
            <a:r>
              <a:rPr lang="en-TJ" dirty="0"/>
              <a:t>ипы данных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90B90-1FC3-3640-ADB5-99C4B2E20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TJ" dirty="0"/>
              <a:t>Integer- 2, 134 ,56 ,0</a:t>
            </a:r>
          </a:p>
          <a:p>
            <a:r>
              <a:rPr lang="en-TJ" dirty="0"/>
              <a:t>Float- 2.3, 0.5, 0.0001</a:t>
            </a:r>
          </a:p>
        </p:txBody>
      </p:sp>
    </p:spTree>
    <p:extLst>
      <p:ext uri="{BB962C8B-B14F-4D97-AF65-F5344CB8AC3E}">
        <p14:creationId xmlns:p14="http://schemas.microsoft.com/office/powerpoint/2010/main" val="25186760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E34F6-0B95-5F4B-958F-84CAE11EE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</a:t>
            </a:r>
            <a:r>
              <a:rPr lang="en-TJ" dirty="0"/>
              <a:t>воичные число</a:t>
            </a:r>
          </a:p>
        </p:txBody>
      </p:sp>
      <p:pic>
        <p:nvPicPr>
          <p:cNvPr id="5" name="Picture 4" descr="Table, calendar&#10;&#10;Description automatically generated">
            <a:extLst>
              <a:ext uri="{FF2B5EF4-FFF2-40B4-BE49-F238E27FC236}">
                <a16:creationId xmlns:a16="http://schemas.microsoft.com/office/drawing/2014/main" id="{C55D1CC1-0CAF-6946-A8CE-AFC9ED4F93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0200" y="2622550"/>
            <a:ext cx="64516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4513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6544-0BD9-3C4E-96FA-9224C868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Б</a:t>
            </a:r>
            <a:r>
              <a:rPr lang="en-US" b="1" dirty="0" err="1"/>
              <a:t>улевы</a:t>
            </a:r>
            <a:r>
              <a:rPr lang="en-US" b="1" dirty="0"/>
              <a:t> </a:t>
            </a:r>
            <a:r>
              <a:rPr lang="en-US" b="1" dirty="0" err="1"/>
              <a:t>значения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6C957-04D2-0647-9DC9-B557D04EB6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print(True &gt; False) </a:t>
            </a:r>
          </a:p>
          <a:p>
            <a:pPr marL="0" indent="0">
              <a:buNone/>
            </a:pPr>
            <a:r>
              <a:rPr lang="en-US" sz="2400" dirty="0"/>
              <a:t>print</a:t>
            </a:r>
            <a:r>
              <a:rPr lang="en-US" dirty="0"/>
              <a:t>(True &lt; False)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6222802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EE4E5-C50E-D343-A5BC-D764A023E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строки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4FD97-72CE-544B-B023-EE7548081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I'm Monty Python.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print('I\'m Monty Python.’)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 err="1"/>
              <a:t>или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print("I'm Monty Python.")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423113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D3116-8531-364D-9EA6-026581690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J" dirty="0"/>
              <a:t> Функции в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586F1-A3FB-F047-AC3C-5A5B0B321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Функция</a:t>
            </a:r>
            <a:r>
              <a:rPr lang="en-US" dirty="0"/>
              <a:t> (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контексте</a:t>
            </a:r>
            <a:r>
              <a:rPr lang="en-US" dirty="0"/>
              <a:t>) </a:t>
            </a:r>
            <a:r>
              <a:rPr lang="ru-RU" dirty="0"/>
              <a:t>это отдельная часть компьютерного кода, способная: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TJ" dirty="0"/>
              <a:t> </a:t>
            </a:r>
            <a:r>
              <a:rPr lang="ru-RU" dirty="0"/>
              <a:t>вызвать какой-либо эффект (например, </a:t>
            </a:r>
            <a:r>
              <a:rPr lang="en-TJ" dirty="0"/>
              <a:t>вывести</a:t>
            </a:r>
            <a:r>
              <a:rPr lang="ru-RU" dirty="0"/>
              <a:t> текст на терминал, создать файл, нарисовать изображение, воспроизвести звук и т. д.); это нечто совершенно неслыханное в мире математики;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TJ" dirty="0"/>
              <a:t> </a:t>
            </a:r>
            <a:r>
              <a:rPr lang="ru-RU" dirty="0"/>
              <a:t>оценить значение или несколько значений (например, квадратный корень значения или длину заданного текста); это то, что делает функции </a:t>
            </a:r>
            <a:r>
              <a:rPr lang="en-US" dirty="0"/>
              <a:t>Python </a:t>
            </a:r>
            <a:r>
              <a:rPr lang="ru-RU" dirty="0"/>
              <a:t>родственниками математических понятий.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TJ" dirty="0"/>
              <a:t> </a:t>
            </a:r>
            <a:r>
              <a:rPr lang="ru-RU" dirty="0"/>
              <a:t>Более того, многие функции </a:t>
            </a:r>
            <a:r>
              <a:rPr lang="en-US" dirty="0"/>
              <a:t>Python </a:t>
            </a:r>
            <a:r>
              <a:rPr lang="ru-RU" dirty="0"/>
              <a:t>могут делать две вышеупомянутые вещи вместе.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2569086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26301-1F33-4541-B5EC-702FD2A53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J" altLang="en-TJ" dirty="0">
                <a:solidFill>
                  <a:srgbClr val="264166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Сценарий для </a:t>
            </a:r>
            <a:r>
              <a:rPr lang="en-US" altLang="en-TJ" dirty="0" err="1">
                <a:solidFill>
                  <a:srgbClr val="264166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лаб</a:t>
            </a:r>
            <a:r>
              <a:rPr lang="en-US" altLang="en-TJ" dirty="0">
                <a:solidFill>
                  <a:srgbClr val="264166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3BF92-8705-FB4E-9697-2227AF60C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Напишите однострочный фрагмент кода, используя функцию </a:t>
            </a:r>
            <a:r>
              <a:rPr lang="en-US" dirty="0"/>
              <a:t>print(), </a:t>
            </a:r>
            <a:r>
              <a:rPr lang="ru-RU" dirty="0"/>
              <a:t>а также символы новой строки и </a:t>
            </a:r>
            <a:r>
              <a:rPr lang="en-US" dirty="0"/>
              <a:t>escape-</a:t>
            </a:r>
            <a:r>
              <a:rPr lang="ru-RU" dirty="0"/>
              <a:t>символы, чтобы соответствовать ожидаемому результату, выводимому в трех строках.</a:t>
            </a:r>
            <a:endParaRPr lang="en-TJ" dirty="0"/>
          </a:p>
          <a:p>
            <a:pPr marL="0" indent="0">
              <a:buNone/>
            </a:pPr>
            <a:r>
              <a:rPr lang="en-US" b="1" dirty="0" err="1"/>
              <a:t>Ожидаемый</a:t>
            </a:r>
            <a:r>
              <a:rPr lang="en-US" b="1" dirty="0"/>
              <a:t> </a:t>
            </a:r>
            <a:r>
              <a:rPr lang="en-US" b="1" dirty="0" err="1"/>
              <a:t>вывод</a:t>
            </a:r>
            <a:endParaRPr lang="en-US" b="1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"I’m"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""learning""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"""Python"""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/>
              <a:t>print(</a:t>
            </a:r>
            <a:r>
              <a:rPr lang="en-US" b="1" dirty="0">
                <a:solidFill>
                  <a:srgbClr val="FF0000"/>
                </a:solidFill>
              </a:rPr>
              <a:t>"</a:t>
            </a:r>
            <a:r>
              <a:rPr lang="en-US" b="1" dirty="0"/>
              <a:t>\"I'm\"\n\"\"learning\"\"\n\"\"\"Python\"\"\"</a:t>
            </a:r>
            <a:r>
              <a:rPr lang="en-US" b="1" dirty="0">
                <a:solidFill>
                  <a:srgbClr val="FF0000"/>
                </a:solidFill>
              </a:rPr>
              <a:t>"</a:t>
            </a:r>
            <a:r>
              <a:rPr lang="en-US" b="1" dirty="0"/>
              <a:t>)</a:t>
            </a:r>
          </a:p>
          <a:p>
            <a:pPr marL="0" indent="0">
              <a:buNone/>
            </a:pPr>
            <a:r>
              <a:rPr lang="en-US" b="1" dirty="0"/>
              <a:t>print(</a:t>
            </a:r>
            <a:r>
              <a:rPr lang="en-US" b="1" dirty="0">
                <a:solidFill>
                  <a:srgbClr val="FF0000"/>
                </a:solidFill>
              </a:rPr>
              <a:t>‘</a:t>
            </a:r>
            <a:r>
              <a:rPr lang="en-US" b="1" dirty="0"/>
              <a:t>"I\’m”\</a:t>
            </a:r>
            <a:r>
              <a:rPr lang="en-US" b="1" dirty="0" err="1"/>
              <a:t>n””learning</a:t>
            </a:r>
            <a:r>
              <a:rPr lang="en-US" b="1" dirty="0"/>
              <a:t>””\</a:t>
            </a:r>
            <a:r>
              <a:rPr lang="en-US" b="1" dirty="0" err="1"/>
              <a:t>n”””Python</a:t>
            </a:r>
            <a:r>
              <a:rPr lang="en-US" b="1" dirty="0"/>
              <a:t>”””</a:t>
            </a:r>
            <a:r>
              <a:rPr lang="en-US" b="1" dirty="0">
                <a:solidFill>
                  <a:srgbClr val="FF0000"/>
                </a:solidFill>
              </a:rPr>
              <a:t>’</a:t>
            </a:r>
            <a:r>
              <a:rPr lang="en-US" b="1" dirty="0"/>
              <a:t>)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595214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57E0C-6BD2-1B4E-A44F-B11FC357C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3515" y="141514"/>
            <a:ext cx="10889556" cy="3581400"/>
          </a:xfrm>
        </p:spPr>
        <p:txBody>
          <a:bodyPr>
            <a:noAutofit/>
          </a:bodyPr>
          <a:lstStyle/>
          <a:p>
            <a:r>
              <a:rPr lang="ru-RU" sz="1800" dirty="0"/>
              <a:t> </a:t>
            </a:r>
            <a:r>
              <a:rPr lang="ru-RU" sz="1800" b="1" dirty="0"/>
              <a:t>Основные выводы </a:t>
            </a:r>
            <a:endParaRPr lang="en-TJ" sz="1800" b="1" dirty="0"/>
          </a:p>
          <a:p>
            <a:r>
              <a:rPr lang="ru-RU" sz="1800" dirty="0"/>
              <a:t>1. Литералы — это обозначения для представления некоторых фиксированных значений в коде. В </a:t>
            </a:r>
            <a:r>
              <a:rPr lang="en-US" sz="1800" dirty="0"/>
              <a:t>Python </a:t>
            </a:r>
            <a:r>
              <a:rPr lang="ru-RU" sz="1800" dirty="0"/>
              <a:t>есть различные типы литералов. Например, литерал может быть числом (числовые литералы, например, 123) или строкой (строковые литералы, например, "Я литерал"). </a:t>
            </a:r>
            <a:endParaRPr lang="en-TJ" sz="1800" dirty="0"/>
          </a:p>
          <a:p>
            <a:r>
              <a:rPr lang="ru-RU" sz="1800" dirty="0"/>
              <a:t>2. Двоичная система – это система чисел, в основе которой – 2. Поэтому двоичное число состоит только из нулей и единиц, например, 1010 – это 10 в десятичном формате. </a:t>
            </a:r>
            <a:endParaRPr lang="en-TJ" sz="1800" dirty="0"/>
          </a:p>
          <a:p>
            <a:r>
              <a:rPr lang="ru-RU" sz="1800" dirty="0"/>
              <a:t>3. Целые числа (или просто целые числа) — это один из числовых типов, поддерживаемых </a:t>
            </a:r>
            <a:r>
              <a:rPr lang="en-US" sz="1800" dirty="0"/>
              <a:t>Python. </a:t>
            </a:r>
            <a:r>
              <a:rPr lang="ru-RU" sz="1800" dirty="0"/>
              <a:t>Это числа, записанные без дробной части, например 256 или -1 (отрицательные целые числа). </a:t>
            </a:r>
            <a:endParaRPr lang="en-TJ" sz="1800" dirty="0"/>
          </a:p>
          <a:p>
            <a:r>
              <a:rPr lang="ru-RU" sz="1800" dirty="0"/>
              <a:t>4. Числа с плавающей запятой (или просто числа с плавающей запятой) — еще один числовой тип, поддерживаемый </a:t>
            </a:r>
            <a:r>
              <a:rPr lang="en-US" sz="1800" dirty="0"/>
              <a:t>Python. </a:t>
            </a:r>
            <a:r>
              <a:rPr lang="ru-RU" sz="1800" dirty="0"/>
              <a:t>Это числа, которые содержат (или могут содержать) дробную часть, например 1,27. </a:t>
            </a:r>
            <a:endParaRPr lang="en-TJ" sz="1800" dirty="0"/>
          </a:p>
          <a:p>
            <a:r>
              <a:rPr lang="ru-RU" sz="1800" dirty="0"/>
              <a:t>5. Чтобы закодировать апостроф или кавычку внутри строки, вы можете либо использовать </a:t>
            </a:r>
            <a:r>
              <a:rPr lang="en-US" sz="1800" dirty="0"/>
              <a:t>escape-</a:t>
            </a:r>
            <a:r>
              <a:rPr lang="ru-RU" sz="1800" dirty="0"/>
              <a:t>символ, например, </a:t>
            </a:r>
            <a:r>
              <a:rPr lang="en-US" sz="1800" dirty="0"/>
              <a:t> 'I\'m happy.'</a:t>
            </a:r>
            <a:r>
              <a:rPr lang="ru-RU" sz="1800" dirty="0"/>
              <a:t>, либо открывать и закрывать строку, используя набор символов, противоположный тому, который вы хотите закодировать. , например: </a:t>
            </a:r>
            <a:r>
              <a:rPr lang="en-US" sz="1800" dirty="0"/>
              <a:t>"I'm happy."</a:t>
            </a:r>
            <a:r>
              <a:rPr lang="ru-RU" sz="1800" dirty="0"/>
              <a:t> для кодирования апострофа и </a:t>
            </a:r>
            <a:r>
              <a:rPr lang="en-US" sz="1800" dirty="0"/>
              <a:t>'He said "Python", not "typhoon” '</a:t>
            </a:r>
            <a:r>
              <a:rPr lang="ru-RU" sz="1800" dirty="0"/>
              <a:t> для кодирования (двойной) кавычки. </a:t>
            </a:r>
            <a:endParaRPr lang="en-TJ" sz="1800" dirty="0"/>
          </a:p>
          <a:p>
            <a:r>
              <a:rPr lang="ru-RU" sz="1800" dirty="0"/>
              <a:t>6. Булевы значения — это два постоянных объекта </a:t>
            </a:r>
            <a:r>
              <a:rPr lang="en-US" sz="1800" dirty="0"/>
              <a:t>True </a:t>
            </a:r>
            <a:r>
              <a:rPr lang="ru-RU" sz="1800" dirty="0"/>
              <a:t>и </a:t>
            </a:r>
            <a:r>
              <a:rPr lang="en-US" sz="1800" dirty="0"/>
              <a:t>False, </a:t>
            </a:r>
            <a:r>
              <a:rPr lang="ru-RU" sz="1800" dirty="0"/>
              <a:t>используемые для представления значений истинности (в числовом контексте 1 — это </a:t>
            </a:r>
            <a:r>
              <a:rPr lang="en-US" sz="1800" dirty="0"/>
              <a:t>True, </a:t>
            </a:r>
            <a:r>
              <a:rPr lang="ru-RU" sz="1800" dirty="0"/>
              <a:t>а 0 — </a:t>
            </a:r>
            <a:r>
              <a:rPr lang="en-US" sz="1800" dirty="0"/>
              <a:t>False. </a:t>
            </a:r>
          </a:p>
          <a:p>
            <a:r>
              <a:rPr lang="ru-RU" sz="1800" b="1" dirty="0"/>
              <a:t>ДОПОЛНИТЕЛЬНЫЙ </a:t>
            </a:r>
            <a:endParaRPr lang="en-TJ" sz="1800" b="1" dirty="0"/>
          </a:p>
          <a:p>
            <a:r>
              <a:rPr lang="ru-RU" sz="1800" dirty="0"/>
              <a:t>В </a:t>
            </a:r>
            <a:r>
              <a:rPr lang="en-US" sz="1800" dirty="0"/>
              <a:t>Python </a:t>
            </a:r>
            <a:r>
              <a:rPr lang="ru-RU" sz="1800" dirty="0"/>
              <a:t>используется еще один специальный литерал: литерал </a:t>
            </a:r>
            <a:r>
              <a:rPr lang="en-US" sz="1800" dirty="0"/>
              <a:t>None. </a:t>
            </a:r>
            <a:r>
              <a:rPr lang="ru-RU" sz="1800" dirty="0"/>
              <a:t>Этот литерал является так называемым объектом </a:t>
            </a:r>
            <a:r>
              <a:rPr lang="en-US" sz="1800" dirty="0" err="1"/>
              <a:t>NoneType</a:t>
            </a:r>
            <a:r>
              <a:rPr lang="en-US" sz="1800" dirty="0"/>
              <a:t> </a:t>
            </a:r>
            <a:r>
              <a:rPr lang="ru-RU" sz="1800" dirty="0"/>
              <a:t>и используется для представления отсутствия значения. </a:t>
            </a:r>
            <a:endParaRPr lang="en-TJ" sz="1800" dirty="0"/>
          </a:p>
        </p:txBody>
      </p:sp>
    </p:spTree>
    <p:extLst>
      <p:ext uri="{BB962C8B-B14F-4D97-AF65-F5344CB8AC3E}">
        <p14:creationId xmlns:p14="http://schemas.microsoft.com/office/powerpoint/2010/main" val="14064699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EE6BF-DAE1-7D43-81DC-CACB1847B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J" dirty="0"/>
              <a:t>оцените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C2047-D27B-454C-8391-C8D1CDCCDC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Какими</a:t>
            </a:r>
            <a:r>
              <a:rPr lang="en-US" dirty="0"/>
              <a:t> </a:t>
            </a:r>
            <a:r>
              <a:rPr lang="en-US" dirty="0" err="1"/>
              <a:t>видами</a:t>
            </a:r>
            <a:r>
              <a:rPr lang="en-US" dirty="0"/>
              <a:t> </a:t>
            </a:r>
            <a:r>
              <a:rPr lang="en-US" dirty="0" err="1"/>
              <a:t>литералов</a:t>
            </a:r>
            <a:r>
              <a:rPr lang="en-US" dirty="0"/>
              <a:t> </a:t>
            </a:r>
            <a:r>
              <a:rPr lang="en-US" dirty="0" err="1"/>
              <a:t>являются</a:t>
            </a:r>
            <a:r>
              <a:rPr lang="en-US" dirty="0"/>
              <a:t> </a:t>
            </a:r>
            <a:r>
              <a:rPr lang="en-US" dirty="0" err="1"/>
              <a:t>эти</a:t>
            </a:r>
            <a:r>
              <a:rPr lang="en-US" dirty="0"/>
              <a:t>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примера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"Hello ", "007”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Какими</a:t>
            </a:r>
            <a:r>
              <a:rPr lang="en-US" dirty="0"/>
              <a:t> </a:t>
            </a:r>
            <a:r>
              <a:rPr lang="en-US" dirty="0" err="1"/>
              <a:t>видами</a:t>
            </a:r>
            <a:r>
              <a:rPr lang="en-US" dirty="0"/>
              <a:t> </a:t>
            </a:r>
            <a:r>
              <a:rPr lang="en-US" dirty="0" err="1"/>
              <a:t>литералов</a:t>
            </a:r>
            <a:r>
              <a:rPr lang="en-US" dirty="0"/>
              <a:t> </a:t>
            </a:r>
            <a:r>
              <a:rPr lang="en-US" dirty="0" err="1"/>
              <a:t>являются</a:t>
            </a:r>
            <a:r>
              <a:rPr lang="en-US" dirty="0"/>
              <a:t> </a:t>
            </a:r>
            <a:r>
              <a:rPr lang="en-US" dirty="0" err="1"/>
              <a:t>эти</a:t>
            </a:r>
            <a:r>
              <a:rPr lang="en-US" dirty="0"/>
              <a:t> </a:t>
            </a:r>
            <a:r>
              <a:rPr lang="en-US" dirty="0" err="1"/>
              <a:t>четыре</a:t>
            </a:r>
            <a:r>
              <a:rPr lang="en-US" dirty="0"/>
              <a:t> </a:t>
            </a:r>
            <a:r>
              <a:rPr lang="en-US" dirty="0" err="1"/>
              <a:t>примера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	"1.5", 2.0, 528, False</a:t>
            </a:r>
          </a:p>
          <a:p>
            <a:pPr marL="0" indent="0">
              <a:buNone/>
            </a:pPr>
            <a:r>
              <a:rPr lang="en-US" dirty="0"/>
              <a:t>3.  </a:t>
            </a:r>
            <a:r>
              <a:rPr lang="en-US" dirty="0" err="1"/>
              <a:t>Каково</a:t>
            </a:r>
            <a:r>
              <a:rPr lang="en-US" dirty="0"/>
              <a:t>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число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десятичном</a:t>
            </a:r>
            <a:r>
              <a:rPr lang="en-US" dirty="0"/>
              <a:t> </a:t>
            </a:r>
            <a:r>
              <a:rPr lang="en-US" dirty="0" err="1"/>
              <a:t>исчислении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	1011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988599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C905D-651D-6042-8070-E92DAE4B7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547386" cy="1499616"/>
          </a:xfrm>
        </p:spPr>
        <p:txBody>
          <a:bodyPr>
            <a:normAutofit/>
          </a:bodyPr>
          <a:lstStyle/>
          <a:p>
            <a:r>
              <a:rPr lang="ru-RU" b="1" dirty="0"/>
              <a:t>А</a:t>
            </a:r>
            <a:r>
              <a:rPr lang="en-US" b="1" dirty="0" err="1"/>
              <a:t>рифметические</a:t>
            </a:r>
            <a:r>
              <a:rPr lang="en-US" b="1" dirty="0"/>
              <a:t> </a:t>
            </a:r>
            <a:r>
              <a:rPr lang="en-US" b="1" dirty="0" err="1"/>
              <a:t>операции</a:t>
            </a:r>
            <a:r>
              <a:rPr lang="en-US" b="1" dirty="0"/>
              <a:t>: </a:t>
            </a:r>
            <a:r>
              <a:rPr lang="en-US" b="1" dirty="0" err="1"/>
              <a:t>возведение</a:t>
            </a:r>
            <a:r>
              <a:rPr lang="en-US" b="1" dirty="0"/>
              <a:t> </a:t>
            </a:r>
            <a:r>
              <a:rPr lang="en-US" b="1" dirty="0" err="1"/>
              <a:t>в</a:t>
            </a:r>
            <a:r>
              <a:rPr lang="en-US" b="1" dirty="0"/>
              <a:t> </a:t>
            </a:r>
            <a:r>
              <a:rPr lang="en-US" b="1" dirty="0" err="1"/>
              <a:t>степень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395CD-DCED-9448-993D-3A3568216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657" y="2247131"/>
            <a:ext cx="9601200" cy="2211049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print(2 ** 3)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print(2 ** 3.)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print(2. ** 3)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print(2. ** </a:t>
            </a:r>
            <a:r>
              <a:rPr lang="en-US" dirty="0"/>
              <a:t>3.)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22A951-46C9-9245-8361-23947C16D582}"/>
              </a:ext>
            </a:extLst>
          </p:cNvPr>
          <p:cNvSpPr/>
          <p:nvPr/>
        </p:nvSpPr>
        <p:spPr>
          <a:xfrm>
            <a:off x="1175657" y="4821648"/>
            <a:ext cx="943880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2222"/>
                </a:solidFill>
                <a:latin typeface="Open Sans" panose="020B0606030504020204" pitchFamily="34" charset="0"/>
              </a:rPr>
              <a:t>Помните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222222"/>
                </a:solidFill>
                <a:latin typeface="Open Sans" panose="020B0606030504020204" pitchFamily="34" charset="0"/>
              </a:rPr>
              <a:t> 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когда оба ** аргумента являются целыми числами, результат также является целым числом;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  когда по крайней мере один ** аргумент является числом с плавающей запятой, результат также является числом с плавающей запятой.</a:t>
            </a:r>
            <a:br>
              <a:rPr lang="en-US" dirty="0"/>
            </a:b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1337340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B2F19-5769-1944-BC9F-8BCDE8A1E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А</a:t>
            </a:r>
            <a:r>
              <a:rPr lang="en-US" b="1" dirty="0" err="1"/>
              <a:t>рифметические</a:t>
            </a:r>
            <a:r>
              <a:rPr lang="en-US" b="1" dirty="0"/>
              <a:t> </a:t>
            </a:r>
            <a:r>
              <a:rPr lang="en-US" b="1" dirty="0" err="1"/>
              <a:t>операции</a:t>
            </a:r>
            <a:r>
              <a:rPr lang="en-US" b="1" dirty="0"/>
              <a:t>: </a:t>
            </a:r>
            <a:r>
              <a:rPr lang="en-US" b="1" dirty="0" err="1"/>
              <a:t>умножение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2941C-EE02-2B48-A05F-2DD4CF6D0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print(2 * 3)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print(2 * 3.)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print(2. * 3)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</a:t>
            </a:r>
            <a:r>
              <a:rPr lang="en-US" dirty="0"/>
              <a:t>(2. * 3.)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9979585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1EF0E-06B3-914D-AD28-B602746D6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А</a:t>
            </a:r>
            <a:r>
              <a:rPr lang="en-US" b="1" dirty="0" err="1"/>
              <a:t>рифметические</a:t>
            </a:r>
            <a:r>
              <a:rPr lang="en-US" b="1" dirty="0"/>
              <a:t> </a:t>
            </a:r>
            <a:r>
              <a:rPr lang="en-US" b="1" dirty="0" err="1"/>
              <a:t>операции</a:t>
            </a:r>
            <a:r>
              <a:rPr lang="en-US" b="1" dirty="0"/>
              <a:t> : </a:t>
            </a:r>
            <a:r>
              <a:rPr lang="en-US" b="1" dirty="0" err="1"/>
              <a:t>деление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E3404-BFFF-914B-BF5C-48349E78E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print(6 / 3)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print(6 / 3.)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print(6. / 3)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print(6. / 3.)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5993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32842-C354-644A-A66C-0148EE595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А</a:t>
            </a:r>
            <a:r>
              <a:rPr lang="en-US" b="1" dirty="0" err="1"/>
              <a:t>рифметические</a:t>
            </a:r>
            <a:r>
              <a:rPr lang="en-US" b="1" dirty="0"/>
              <a:t> </a:t>
            </a:r>
            <a:r>
              <a:rPr lang="en-US" b="1" dirty="0" err="1"/>
              <a:t>операции</a:t>
            </a:r>
            <a:r>
              <a:rPr lang="en-US" b="1" dirty="0"/>
              <a:t> : </a:t>
            </a:r>
            <a:r>
              <a:rPr lang="en-US" b="1" dirty="0" err="1"/>
              <a:t>целочисленное</a:t>
            </a:r>
            <a:r>
              <a:rPr lang="en-US" b="1" dirty="0"/>
              <a:t> </a:t>
            </a:r>
            <a:r>
              <a:rPr lang="en-US" b="1" dirty="0" err="1"/>
              <a:t>деление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9DEB7-A09E-6B47-A81F-42800ACD0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print(6 // 3)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print(6 // 3.)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print(6. // 3)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print(6. // 3.)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6942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A6BE1-A244-004C-86C0-BB0136B70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операторы</a:t>
            </a:r>
            <a:r>
              <a:rPr lang="en-US" b="1" dirty="0"/>
              <a:t>: </a:t>
            </a:r>
            <a:r>
              <a:rPr lang="en-US" b="1" dirty="0" err="1"/>
              <a:t>остаток</a:t>
            </a:r>
            <a:r>
              <a:rPr lang="en-US" b="1" dirty="0"/>
              <a:t> </a:t>
            </a:r>
            <a:r>
              <a:rPr lang="en-US" b="1" dirty="0" err="1"/>
              <a:t>от</a:t>
            </a:r>
            <a:r>
              <a:rPr lang="en-US" b="1" dirty="0"/>
              <a:t> </a:t>
            </a:r>
            <a:r>
              <a:rPr lang="en-US" b="1" dirty="0" err="1"/>
              <a:t>деления</a:t>
            </a:r>
            <a:r>
              <a:rPr lang="en-US" b="1" dirty="0"/>
              <a:t> (</a:t>
            </a:r>
            <a:r>
              <a:rPr lang="en-US" b="1" dirty="0" err="1"/>
              <a:t>модуло</a:t>
            </a:r>
            <a:r>
              <a:rPr lang="en-US" b="1" dirty="0"/>
              <a:t>)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85BAC-E2A0-474E-A962-7C3BC71A3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print(14 % 4)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вы</a:t>
            </a:r>
            <a:r>
              <a:rPr lang="en-US" dirty="0"/>
              <a:t> </a:t>
            </a:r>
            <a:r>
              <a:rPr lang="en-US" dirty="0" err="1"/>
              <a:t>видите</a:t>
            </a:r>
            <a:r>
              <a:rPr lang="en-US" dirty="0"/>
              <a:t> </a:t>
            </a:r>
            <a:r>
              <a:rPr lang="en-US" dirty="0" err="1"/>
              <a:t>результатом</a:t>
            </a:r>
            <a:r>
              <a:rPr lang="en-US" dirty="0"/>
              <a:t>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число</a:t>
            </a:r>
            <a:r>
              <a:rPr lang="en-US" dirty="0"/>
              <a:t> 2. </a:t>
            </a:r>
            <a:r>
              <a:rPr lang="en-US" dirty="0" err="1"/>
              <a:t>Вот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:</a:t>
            </a:r>
          </a:p>
          <a:p>
            <a:r>
              <a:rPr lang="en-US" dirty="0"/>
              <a:t>14 // 4 </a:t>
            </a:r>
            <a:r>
              <a:rPr lang="en-US" dirty="0" err="1"/>
              <a:t>равняется</a:t>
            </a:r>
            <a:r>
              <a:rPr lang="en-US" dirty="0"/>
              <a:t> 3 </a:t>
            </a:r>
          </a:p>
          <a:p>
            <a:r>
              <a:rPr lang="en-US" dirty="0"/>
              <a:t>3 * 4 </a:t>
            </a:r>
            <a:r>
              <a:rPr lang="en-US" dirty="0" err="1"/>
              <a:t>равняется</a:t>
            </a:r>
            <a:r>
              <a:rPr lang="en-US" dirty="0"/>
              <a:t> 12 </a:t>
            </a:r>
          </a:p>
          <a:p>
            <a:r>
              <a:rPr lang="en-US" dirty="0"/>
              <a:t>14 - 12 </a:t>
            </a:r>
            <a:r>
              <a:rPr lang="en-US" dirty="0" err="1"/>
              <a:t>равняется</a:t>
            </a:r>
            <a:r>
              <a:rPr lang="en-US" dirty="0"/>
              <a:t> 2 →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остаток</a:t>
            </a:r>
            <a:endParaRPr lang="en-US" dirty="0"/>
          </a:p>
          <a:p>
            <a:pPr marL="0" indent="0">
              <a:buNone/>
            </a:pP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5B9FBD-791E-A546-BA4D-6B636EE3E0F9}"/>
              </a:ext>
            </a:extLst>
          </p:cNvPr>
          <p:cNvSpPr/>
          <p:nvPr/>
        </p:nvSpPr>
        <p:spPr>
          <a:xfrm>
            <a:off x="1024128" y="5525869"/>
            <a:ext cx="87794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b="1" dirty="0">
                <a:latin typeface="Open Sans" panose="020B0606030504020204" pitchFamily="34" charset="0"/>
              </a:rPr>
              <a:t>К</a:t>
            </a:r>
            <a:r>
              <a:rPr lang="ru-RU" b="1" dirty="0" err="1">
                <a:latin typeface="Open Sans" panose="020B0606030504020204" pitchFamily="34" charset="0"/>
              </a:rPr>
              <a:t>ак</a:t>
            </a:r>
            <a:r>
              <a:rPr lang="ru-RU" b="1" dirty="0">
                <a:latin typeface="Open Sans" panose="020B0606030504020204" pitchFamily="34" charset="0"/>
              </a:rPr>
              <a:t> не</a:t>
            </a:r>
            <a:r>
              <a:rPr lang="en-TJ" b="1" dirty="0">
                <a:latin typeface="Open Sans" panose="020B0606030504020204" pitchFamily="34" charset="0"/>
              </a:rPr>
              <a:t>льзя</a:t>
            </a:r>
            <a:r>
              <a:rPr lang="ru-RU" b="1" dirty="0">
                <a:latin typeface="Open Sans" panose="020B0606030504020204" pitchFamily="34" charset="0"/>
              </a:rPr>
              <a:t> делить</a:t>
            </a:r>
          </a:p>
          <a:p>
            <a:r>
              <a:rPr lang="ru-RU" dirty="0">
                <a:latin typeface="Open Sans" panose="020B0606030504020204" pitchFamily="34" charset="0"/>
              </a:rPr>
              <a:t>Как вы, наверное, знаете, деление на ноль не работает</a:t>
            </a:r>
            <a:r>
              <a:rPr lang="en-US" dirty="0">
                <a:latin typeface="Open Sans" panose="020B0606030504020204" pitchFamily="34" charset="0"/>
              </a:rPr>
              <a:t>.</a:t>
            </a:r>
            <a:endParaRPr lang="en-US" i="0" u="none" strike="noStrike" dirty="0"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3621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4FC7D-36E0-8A4C-A286-97F8EB9F9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СПИСОК ПРИОРИТЕТОВ</a:t>
            </a:r>
            <a:endParaRPr lang="en-TJ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E194B06-2964-4347-B55C-216A50B18A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880927"/>
              </p:ext>
            </p:extLst>
          </p:nvPr>
        </p:nvGraphicFramePr>
        <p:xfrm>
          <a:off x="1328056" y="2227218"/>
          <a:ext cx="5606144" cy="1463040"/>
        </p:xfrm>
        <a:graphic>
          <a:graphicData uri="http://schemas.openxmlformats.org/drawingml/2006/table">
            <a:tbl>
              <a:tblPr/>
              <a:tblGrid>
                <a:gridCol w="2803072">
                  <a:extLst>
                    <a:ext uri="{9D8B030D-6E8A-4147-A177-3AD203B41FA5}">
                      <a16:colId xmlns:a16="http://schemas.microsoft.com/office/drawing/2014/main" val="2413559949"/>
                    </a:ext>
                  </a:extLst>
                </a:gridCol>
                <a:gridCol w="2803072">
                  <a:extLst>
                    <a:ext uri="{9D8B030D-6E8A-4147-A177-3AD203B41FA5}">
                      <a16:colId xmlns:a16="http://schemas.microsoft.com/office/drawing/2014/main" val="7617682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dirty="0" err="1">
                          <a:solidFill>
                            <a:srgbClr val="222222"/>
                          </a:solidFill>
                          <a:effectLst/>
                        </a:rPr>
                        <a:t>приоритет</a:t>
                      </a:r>
                      <a:endParaRPr lang="en-US" dirty="0">
                        <a:solidFill>
                          <a:srgbClr val="222222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>
                          <a:solidFill>
                            <a:srgbClr val="222222"/>
                          </a:solidFill>
                          <a:effectLst/>
                        </a:rPr>
                        <a:t>оператор</a:t>
                      </a:r>
                      <a:endParaRPr lang="en-US" dirty="0">
                        <a:solidFill>
                          <a:srgbClr val="222222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8996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TJ">
                          <a:solidFill>
                            <a:srgbClr val="222222"/>
                          </a:solidFill>
                          <a:effectLst/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TJ" dirty="0">
                          <a:solidFill>
                            <a:srgbClr val="222222"/>
                          </a:solidFill>
                          <a:effectLst/>
                        </a:rPr>
                        <a:t>**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893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TJ">
                          <a:solidFill>
                            <a:srgbClr val="222222"/>
                          </a:solidFill>
                          <a:effectLst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TJ" dirty="0">
                          <a:solidFill>
                            <a:srgbClr val="222222"/>
                          </a:solidFill>
                          <a:effectLst/>
                        </a:rPr>
                        <a:t>*, /, 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95354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TJ">
                          <a:solidFill>
                            <a:srgbClr val="222222"/>
                          </a:solidFill>
                          <a:effectLst/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TJ" dirty="0">
                          <a:solidFill>
                            <a:srgbClr val="222222"/>
                          </a:solidFill>
                          <a:effectLst/>
                        </a:rPr>
                        <a:t>+, -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41418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7203AE17-396C-2B43-A011-CDF68B0D574D}"/>
              </a:ext>
            </a:extLst>
          </p:cNvPr>
          <p:cNvSpPr/>
          <p:nvPr/>
        </p:nvSpPr>
        <p:spPr>
          <a:xfrm>
            <a:off x="1219200" y="4339828"/>
            <a:ext cx="81496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print((5 * ((25 % 13) + 100) / (2 * 13)) // 2)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Print(2**3**2)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3318897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57E0C-6BD2-1B4E-A44F-B11FC357C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3514" y="141514"/>
            <a:ext cx="10862661" cy="3581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900" b="1" dirty="0"/>
              <a:t>Основные выводы</a:t>
            </a:r>
          </a:p>
          <a:p>
            <a:pPr marL="0" indent="0">
              <a:buNone/>
            </a:pPr>
            <a:r>
              <a:rPr lang="ru-RU" sz="1900" dirty="0"/>
              <a:t>1. Выражение — это комбинация значений (или переменных, операторов, вызовов функций — вы скоро узнаете о них), которая оценивается как значение, например 1 + 2.</a:t>
            </a:r>
          </a:p>
          <a:p>
            <a:pPr marL="0" indent="0">
              <a:buNone/>
            </a:pPr>
            <a:r>
              <a:rPr lang="ru-RU" sz="1900" dirty="0"/>
              <a:t>2. Операторы – это специальные символы или ключевые слова, которые могут работать со значениями и выполнять (математические) операции, например, оператор * умножает два значения: </a:t>
            </a:r>
            <a:r>
              <a:rPr lang="en-US" sz="1900" dirty="0"/>
              <a:t>x * y.</a:t>
            </a:r>
          </a:p>
          <a:p>
            <a:pPr marL="0" indent="0">
              <a:buNone/>
            </a:pPr>
            <a:r>
              <a:rPr lang="en-US" sz="1900" dirty="0"/>
              <a:t>3. </a:t>
            </a:r>
            <a:r>
              <a:rPr lang="ru-RU" sz="1900" dirty="0"/>
              <a:t>Арифметические операторы в </a:t>
            </a:r>
            <a:r>
              <a:rPr lang="en-US" sz="1900" dirty="0"/>
              <a:t>Python: + (</a:t>
            </a:r>
            <a:r>
              <a:rPr lang="ru-RU" sz="1900" dirty="0"/>
              <a:t>сложение), - (вычитание), * (умножение), /(классическое деление – возвращает число с плавающей запятой, если одно из значений имеет тип </a:t>
            </a:r>
            <a:r>
              <a:rPr lang="en-US" sz="1900" dirty="0"/>
              <a:t>float), % (</a:t>
            </a:r>
            <a:r>
              <a:rPr lang="ru-RU" sz="1900" dirty="0"/>
              <a:t>модуль – делит левый операнд на правый операнд и возвращает остаток операции, например, 5 % 2 = 1), ** (возведение в степень – левый операнд возведен в степень правого операнда, например, 2 ** 3 = 2 * 2 * 2 = 8), / / (полное/целочисленное деление — возвращает число, полученное в результате деления, но округленное до ближайшего целого числа в меньшую сторону, например 3 // 2,0 = 1,0)</a:t>
            </a:r>
          </a:p>
          <a:p>
            <a:pPr marL="0" indent="0">
              <a:buNone/>
            </a:pPr>
            <a:r>
              <a:rPr lang="ru-RU" sz="1900" dirty="0"/>
              <a:t>4. Унарный оператор — это оператор только с одним операндом, например, -1 или +3.</a:t>
            </a:r>
          </a:p>
          <a:p>
            <a:pPr marL="0" indent="0">
              <a:buNone/>
            </a:pPr>
            <a:r>
              <a:rPr lang="ru-RU" sz="1900" dirty="0"/>
              <a:t>5. Бинарный оператор — это оператор с двумя операндами, например, 4 + 5 или 12 % 5.</a:t>
            </a:r>
          </a:p>
          <a:p>
            <a:pPr marL="0" indent="0">
              <a:buNone/>
            </a:pPr>
            <a:r>
              <a:rPr lang="ru-RU" sz="1900" dirty="0"/>
              <a:t>6. Одни операторы действуют раньше других - иерархия приоритетов:</a:t>
            </a:r>
          </a:p>
          <a:p>
            <a:pPr marL="0" indent="0">
              <a:buNone/>
            </a:pPr>
            <a:r>
              <a:rPr lang="ru-RU" sz="1900" dirty="0"/>
              <a:t>унарные + и - имеют наивысший приоритет</a:t>
            </a:r>
          </a:p>
          <a:p>
            <a:pPr marL="0" indent="0">
              <a:buNone/>
            </a:pPr>
            <a:r>
              <a:rPr lang="ru-RU" sz="1900" dirty="0"/>
              <a:t>затем: **, затем: *, / и %, а затем самый низкий приоритет: двоичные + и -.</a:t>
            </a:r>
          </a:p>
          <a:p>
            <a:pPr marL="0" indent="0">
              <a:buNone/>
            </a:pPr>
            <a:r>
              <a:rPr lang="ru-RU" sz="1900" dirty="0"/>
              <a:t>7. Подвыражения в скобках всегда вычисляются первыми, например, 15 - 1 * (5 * (1 + 2)) = 0.</a:t>
            </a:r>
          </a:p>
          <a:p>
            <a:pPr marL="0" indent="0">
              <a:buNone/>
            </a:pPr>
            <a:r>
              <a:rPr lang="ru-RU" sz="1900" dirty="0"/>
              <a:t>8. Оператор возведения в степень использует правостороннее связывание, например, 2 ** 2 ** 3 = 256.</a:t>
            </a:r>
            <a:endParaRPr lang="en-TJ" sz="1900" dirty="0"/>
          </a:p>
        </p:txBody>
      </p:sp>
    </p:spTree>
    <p:extLst>
      <p:ext uri="{BB962C8B-B14F-4D97-AF65-F5344CB8AC3E}">
        <p14:creationId xmlns:p14="http://schemas.microsoft.com/office/powerpoint/2010/main" val="1174582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64678-C851-214B-8F8A-4EBD29149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TJ" sz="3800" dirty="0"/>
              <a:t>откуда берутся функции в </a:t>
            </a:r>
            <a:r>
              <a:rPr lang="en-US" sz="3800" dirty="0"/>
              <a:t>Python?</a:t>
            </a:r>
            <a:endParaRPr lang="en-TJ" sz="3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3D2B9-A7E7-9846-8B57-2E107A5DC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TJ" dirty="0"/>
              <a:t> </a:t>
            </a:r>
            <a:r>
              <a:rPr lang="ru-RU" dirty="0"/>
              <a:t>Они могут исходить из самого </a:t>
            </a:r>
            <a:r>
              <a:rPr lang="en-US" dirty="0"/>
              <a:t>Python; </a:t>
            </a:r>
            <a:r>
              <a:rPr lang="ru-RU" dirty="0"/>
              <a:t>функция </a:t>
            </a:r>
            <a:r>
              <a:rPr lang="en-TJ" dirty="0"/>
              <a:t>print</a:t>
            </a:r>
            <a:r>
              <a:rPr lang="ru-RU" dirty="0"/>
              <a:t> является одной из таких; такая функция является </a:t>
            </a:r>
            <a:r>
              <a:rPr lang="en-TJ" dirty="0"/>
              <a:t>встроенной</a:t>
            </a:r>
            <a:r>
              <a:rPr lang="ru-RU" dirty="0"/>
              <a:t>, вместе с </a:t>
            </a:r>
            <a:r>
              <a:rPr lang="en-US" dirty="0"/>
              <a:t>Python</a:t>
            </a:r>
            <a:r>
              <a:rPr lang="ru-RU" dirty="0"/>
              <a:t>; вам не нужно делать ничего особенного (например, просить кого-либо о чем-либо), если вы хотите этим воспользоваться;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TJ" dirty="0"/>
              <a:t> </a:t>
            </a:r>
            <a:r>
              <a:rPr lang="ru-RU" dirty="0"/>
              <a:t>они могут исходить из одного или нескольких надстроек </a:t>
            </a:r>
            <a:r>
              <a:rPr lang="en-US" dirty="0"/>
              <a:t>Python, </a:t>
            </a:r>
            <a:r>
              <a:rPr lang="ru-RU" dirty="0"/>
              <a:t>называемых модулями; некоторые модули поставляются с </a:t>
            </a:r>
            <a:r>
              <a:rPr lang="en-US" dirty="0"/>
              <a:t>Python, </a:t>
            </a:r>
            <a:r>
              <a:rPr lang="ru-RU" dirty="0"/>
              <a:t>другие могут потребовать отдельной установки — в любом случае, все они должны быть явно связаны с вашим кодом </a:t>
            </a:r>
            <a:r>
              <a:rPr lang="en-TJ" dirty="0"/>
              <a:t>(</a:t>
            </a:r>
            <a:r>
              <a:rPr lang="ru-RU" dirty="0"/>
              <a:t>скоро </a:t>
            </a:r>
            <a:r>
              <a:rPr lang="en-TJ" dirty="0"/>
              <a:t>вы научитесь</a:t>
            </a:r>
            <a:r>
              <a:rPr lang="ru-RU" dirty="0"/>
              <a:t>, как это сделать);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TJ" dirty="0"/>
              <a:t> </a:t>
            </a:r>
            <a:r>
              <a:rPr lang="ru-RU" dirty="0"/>
              <a:t>вы можете написать их самостоятельно, поместив в свою программу столько функций, сколько хотите и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ru-RU" dirty="0"/>
              <a:t>нужно, чтобы сделать </a:t>
            </a:r>
            <a:r>
              <a:rPr lang="en-TJ" dirty="0"/>
              <a:t>ваш код</a:t>
            </a:r>
            <a:r>
              <a:rPr lang="ru-RU" dirty="0"/>
              <a:t> проще, понятнее и элегантнее.</a:t>
            </a:r>
          </a:p>
          <a:p>
            <a:r>
              <a:rPr lang="ru-RU" dirty="0"/>
              <a:t>Имя функции должно быть значимым (имя функции </a:t>
            </a:r>
            <a:r>
              <a:rPr lang="en-TJ" dirty="0"/>
              <a:t>print</a:t>
            </a:r>
            <a:r>
              <a:rPr lang="ru-RU" dirty="0"/>
              <a:t> самоочевидно).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7053342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8D6FB-41A4-0D45-9EA7-5D9A27DF8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J" dirty="0"/>
              <a:t>ОЦЕНИТЕ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0AA11-1C26-E546-AEC7-58025727E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ru-RU" dirty="0"/>
              <a:t>К</a:t>
            </a:r>
            <a:r>
              <a:rPr lang="en-US" dirty="0" err="1"/>
              <a:t>аков</a:t>
            </a:r>
            <a:r>
              <a:rPr lang="en-US" dirty="0"/>
              <a:t> </a:t>
            </a:r>
            <a:r>
              <a:rPr lang="en-US" dirty="0" err="1"/>
              <a:t>вывод</a:t>
            </a:r>
            <a:r>
              <a:rPr lang="en-US" dirty="0"/>
              <a:t> </a:t>
            </a:r>
            <a:r>
              <a:rPr lang="en-US" dirty="0" err="1"/>
              <a:t>следующего</a:t>
            </a:r>
            <a:r>
              <a:rPr lang="en-US" dirty="0"/>
              <a:t> </a:t>
            </a:r>
            <a:r>
              <a:rPr lang="en-US" dirty="0" err="1"/>
              <a:t>фрагмента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print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(2 ** 4), (2 * 4.), (2 * 4)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ru-RU" dirty="0"/>
              <a:t>К</a:t>
            </a:r>
            <a:r>
              <a:rPr lang="en-US" dirty="0" err="1"/>
              <a:t>аков</a:t>
            </a:r>
            <a:r>
              <a:rPr lang="en-US" dirty="0"/>
              <a:t> </a:t>
            </a:r>
            <a:r>
              <a:rPr lang="en-US" dirty="0" err="1"/>
              <a:t>вывод</a:t>
            </a:r>
            <a:r>
              <a:rPr lang="en-US" dirty="0"/>
              <a:t> </a:t>
            </a:r>
            <a:r>
              <a:rPr lang="en-US" dirty="0" err="1"/>
              <a:t>следующего</a:t>
            </a:r>
            <a:r>
              <a:rPr lang="en-US" dirty="0"/>
              <a:t> </a:t>
            </a:r>
            <a:r>
              <a:rPr lang="en-US" dirty="0" err="1"/>
              <a:t>фрагмента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print((-2 / 4), (2 / 4), (2 // 4), (-2 // 4))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ru-RU" dirty="0"/>
              <a:t>К</a:t>
            </a:r>
            <a:r>
              <a:rPr lang="en-US" dirty="0" err="1"/>
              <a:t>аков</a:t>
            </a:r>
            <a:r>
              <a:rPr lang="en-US" dirty="0"/>
              <a:t> </a:t>
            </a:r>
            <a:r>
              <a:rPr lang="en-US" dirty="0" err="1"/>
              <a:t>вывод</a:t>
            </a:r>
            <a:r>
              <a:rPr lang="en-US" dirty="0"/>
              <a:t> </a:t>
            </a:r>
            <a:r>
              <a:rPr lang="en-US" dirty="0" err="1"/>
              <a:t>следующего</a:t>
            </a:r>
            <a:r>
              <a:rPr lang="en-US" dirty="0"/>
              <a:t> </a:t>
            </a:r>
            <a:r>
              <a:rPr lang="en-US" dirty="0" err="1"/>
              <a:t>фрагмента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print((2 % -4), (2 % 4), (2 ** 3 ** 2))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7584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068CF-B275-DF46-A6C3-51F8FACF6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К</a:t>
            </a:r>
            <a:r>
              <a:rPr lang="en-US" b="1" dirty="0" err="1"/>
              <a:t>омментарии</a:t>
            </a:r>
            <a:r>
              <a:rPr lang="en-US" b="1" dirty="0"/>
              <a:t> </a:t>
            </a:r>
            <a:r>
              <a:rPr lang="en-US" b="1" dirty="0" err="1"/>
              <a:t>в</a:t>
            </a:r>
            <a:r>
              <a:rPr lang="en-US" b="1" dirty="0"/>
              <a:t> </a:t>
            </a:r>
            <a:r>
              <a:rPr lang="en-US" b="1" dirty="0" err="1"/>
              <a:t>коде</a:t>
            </a:r>
            <a:r>
              <a:rPr lang="en-US" b="1" dirty="0"/>
              <a:t>: </a:t>
            </a:r>
            <a:r>
              <a:rPr lang="en-US" b="1" dirty="0" err="1"/>
              <a:t>зачем</a:t>
            </a:r>
            <a:r>
              <a:rPr lang="en-US" b="1" dirty="0"/>
              <a:t>, </a:t>
            </a:r>
            <a:r>
              <a:rPr lang="en-US" b="1" dirty="0" err="1"/>
              <a:t>как</a:t>
            </a:r>
            <a:r>
              <a:rPr lang="en-US" b="1" dirty="0"/>
              <a:t>, </a:t>
            </a:r>
            <a:r>
              <a:rPr lang="en-US" b="1" dirty="0" err="1"/>
              <a:t>и</a:t>
            </a:r>
            <a:r>
              <a:rPr lang="en-US" b="1" dirty="0"/>
              <a:t> </a:t>
            </a:r>
            <a:r>
              <a:rPr lang="en-US" b="1" dirty="0" err="1"/>
              <a:t>когда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2FC9E-C2F4-D64B-A60D-FF4735816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32466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#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этот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код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находит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гипотенузу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c.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# a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и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b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длина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катетов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.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print((a ** 2 + b ** 2) ** 0.5)  #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Мы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используем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**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вместо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квадратного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корня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.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ru-RU" b="1" dirty="0"/>
              <a:t>ПОДСКАЗКА</a:t>
            </a:r>
          </a:p>
          <a:p>
            <a:pPr marL="0" indent="0">
              <a:buNone/>
            </a:pPr>
            <a:r>
              <a:rPr lang="ru-RU" dirty="0"/>
              <a:t>Если вы хотите быстро прокомментировать или </a:t>
            </a:r>
            <a:r>
              <a:rPr lang="ru-RU" dirty="0" err="1"/>
              <a:t>раскомментировать</a:t>
            </a:r>
            <a:r>
              <a:rPr lang="ru-RU" dirty="0"/>
              <a:t> несколько строк кода, выберите строки, которые вы хотите изменить, и используйте следующую комбинацию клавиш: </a:t>
            </a:r>
            <a:r>
              <a:rPr lang="en-US" dirty="0"/>
              <a:t>CTRL + / (Windows) </a:t>
            </a:r>
            <a:r>
              <a:rPr lang="ru-RU" dirty="0"/>
              <a:t>или </a:t>
            </a:r>
            <a:r>
              <a:rPr lang="en-US" dirty="0"/>
              <a:t>CMD + / (Mac OS). </a:t>
            </a:r>
            <a:r>
              <a:rPr lang="ru-RU" dirty="0"/>
              <a:t>Это очень полезный трюк, не правда ли?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1443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F0665A8-CE1E-CA4E-B948-8816EE4C25E0}"/>
              </a:ext>
            </a:extLst>
          </p:cNvPr>
          <p:cNvSpPr/>
          <p:nvPr/>
        </p:nvSpPr>
        <p:spPr>
          <a:xfrm>
            <a:off x="936171" y="322451"/>
            <a:ext cx="1105988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Open Sans" panose="020B0606030504020204" pitchFamily="34" charset="0"/>
              </a:rPr>
              <a:t>Основные выводы</a:t>
            </a:r>
          </a:p>
          <a:p>
            <a:r>
              <a:rPr lang="ru-RU" dirty="0">
                <a:latin typeface="Open Sans" panose="020B0606030504020204" pitchFamily="34" charset="0"/>
              </a:rPr>
              <a:t>1. Комментарии можно использовать, чтобы оставить дополнительную информацию в коде. Они опускаются во время выполнения. Информация, оставленная в исходном коде, адресована читателям. В </a:t>
            </a:r>
            <a:r>
              <a:rPr lang="en-US" dirty="0">
                <a:latin typeface="Open Sans" panose="020B0606030504020204" pitchFamily="34" charset="0"/>
              </a:rPr>
              <a:t>Python </a:t>
            </a:r>
            <a:r>
              <a:rPr lang="ru-RU" dirty="0">
                <a:latin typeface="Open Sans" panose="020B0606030504020204" pitchFamily="34" charset="0"/>
              </a:rPr>
              <a:t>комментарий – это фрагмент текста, начинающийся с #. Комментарий распространяется до конца строки.</a:t>
            </a:r>
          </a:p>
          <a:p>
            <a:r>
              <a:rPr lang="ru-RU" dirty="0">
                <a:latin typeface="Open Sans" panose="020B0606030504020204" pitchFamily="34" charset="0"/>
              </a:rPr>
              <a:t>2. Если вы хотите разместить комментарий, который занимает несколько строк, вам нужно поставить # перед всеми ними. Кроме того, вы можете использовать комментарий, чтобы пометить фрагмент кода, который в данный момент не нужен (см. последнюю строку фрагмента ниже), например:</a:t>
            </a:r>
          </a:p>
          <a:p>
            <a:r>
              <a:rPr lang="ru-RU" dirty="0">
                <a:latin typeface="Open Sans" panose="020B0606030504020204" pitchFamily="34" charset="0"/>
              </a:rPr>
              <a:t># Эта программа печатает</a:t>
            </a:r>
          </a:p>
          <a:p>
            <a:r>
              <a:rPr lang="ru-RU" dirty="0">
                <a:latin typeface="Open Sans" panose="020B0606030504020204" pitchFamily="34" charset="0"/>
              </a:rPr>
              <a:t># введение в экран.</a:t>
            </a:r>
            <a:r>
              <a:rPr lang="en-TJ" dirty="0">
                <a:latin typeface="Open Sans" panose="020B0606030504020204" pitchFamily="34" charset="0"/>
              </a:rPr>
              <a:t> print</a:t>
            </a:r>
            <a:r>
              <a:rPr lang="ru-RU" dirty="0">
                <a:latin typeface="Open Sans" panose="020B0606030504020204" pitchFamily="34" charset="0"/>
              </a:rPr>
              <a:t>("Привет!")</a:t>
            </a:r>
          </a:p>
          <a:p>
            <a:r>
              <a:rPr lang="ru-RU" dirty="0">
                <a:latin typeface="Open Sans" panose="020B0606030504020204" pitchFamily="34" charset="0"/>
              </a:rPr>
              <a:t># Вызов функции </a:t>
            </a:r>
            <a:r>
              <a:rPr lang="en-US" dirty="0">
                <a:latin typeface="Open Sans" panose="020B0606030504020204" pitchFamily="34" charset="0"/>
              </a:rPr>
              <a:t>print()</a:t>
            </a:r>
          </a:p>
          <a:p>
            <a:r>
              <a:rPr lang="en-US" dirty="0">
                <a:latin typeface="Open Sans" panose="020B0606030504020204" pitchFamily="34" charset="0"/>
              </a:rPr>
              <a:t># print("I'm Python.”)</a:t>
            </a:r>
          </a:p>
          <a:p>
            <a:r>
              <a:rPr lang="en-US" dirty="0">
                <a:latin typeface="Open Sans" panose="020B0606030504020204" pitchFamily="34" charset="0"/>
              </a:rPr>
              <a:t>3. </a:t>
            </a:r>
            <a:r>
              <a:rPr lang="ru-RU" dirty="0">
                <a:latin typeface="Open Sans" panose="020B0606030504020204" pitchFamily="34" charset="0"/>
              </a:rPr>
              <a:t>Когда это возможно и оправдано, вы должны давать переменным </a:t>
            </a:r>
            <a:r>
              <a:rPr lang="ru-RU" dirty="0" err="1">
                <a:latin typeface="Open Sans" panose="020B0606030504020204" pitchFamily="34" charset="0"/>
              </a:rPr>
              <a:t>самокомментирующие</a:t>
            </a:r>
            <a:r>
              <a:rPr lang="ru-RU" dirty="0">
                <a:latin typeface="Open Sans" panose="020B0606030504020204" pitchFamily="34" charset="0"/>
              </a:rPr>
              <a:t> имена, например, если вы используете две переменные для хранения длины и ширины чего-либо, имена переменных длина и ширина может быть лучшим выбором, чем </a:t>
            </a:r>
            <a:r>
              <a:rPr lang="en-US" dirty="0">
                <a:latin typeface="Open Sans" panose="020B0606030504020204" pitchFamily="34" charset="0"/>
              </a:rPr>
              <a:t>myvar1 </a:t>
            </a:r>
            <a:r>
              <a:rPr lang="ru-RU" dirty="0">
                <a:latin typeface="Open Sans" panose="020B0606030504020204" pitchFamily="34" charset="0"/>
              </a:rPr>
              <a:t>и </a:t>
            </a:r>
            <a:r>
              <a:rPr lang="en-US" dirty="0">
                <a:latin typeface="Open Sans" panose="020B0606030504020204" pitchFamily="34" charset="0"/>
              </a:rPr>
              <a:t>myvar2.</a:t>
            </a:r>
          </a:p>
          <a:p>
            <a:r>
              <a:rPr lang="en-US" dirty="0">
                <a:latin typeface="Open Sans" panose="020B0606030504020204" pitchFamily="34" charset="0"/>
              </a:rPr>
              <a:t>4. </a:t>
            </a:r>
            <a:r>
              <a:rPr lang="ru-RU" dirty="0">
                <a:latin typeface="Open Sans" panose="020B0606030504020204" pitchFamily="34" charset="0"/>
              </a:rPr>
              <a:t>Важно использовать комментарии, чтобы облегчить понимание программы, а также использовать в коде читаемые и осмысленные имена переменных. Однако не менее важно не использовать имена переменных, которые сбивают с толку, и не оставлять комментарии, содержащие неверную или неправильную информацию!</a:t>
            </a:r>
          </a:p>
          <a:p>
            <a:r>
              <a:rPr lang="ru-RU" dirty="0">
                <a:latin typeface="Open Sans" panose="020B0606030504020204" pitchFamily="34" charset="0"/>
              </a:rPr>
              <a:t>5. Комментарии могут быть важны, когда вы читаете свой собственный код через некоторое время (поверьте нам, разработчики забывают, что делает их собственный код) и когда другие читают ваш код (могут помочь им понять, что и как делают ваши программы). это быстрее).</a:t>
            </a:r>
            <a:endParaRPr lang="en-US" i="0" u="none" strike="noStrike" dirty="0"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3056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B9125-236A-2544-8A62-FFFD9977E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J" dirty="0"/>
              <a:t>оцените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319C6-48E8-8547-86F7-8BBCFE614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/>
              <a:t>Пример</a:t>
            </a:r>
            <a:r>
              <a:rPr lang="en-US" b="1" dirty="0"/>
              <a:t> 1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К</a:t>
            </a:r>
            <a:r>
              <a:rPr lang="en-US" dirty="0" err="1"/>
              <a:t>аков</a:t>
            </a:r>
            <a:r>
              <a:rPr lang="en-US" dirty="0"/>
              <a:t> </a:t>
            </a:r>
            <a:r>
              <a:rPr lang="en-US" dirty="0" err="1"/>
              <a:t>вывод</a:t>
            </a:r>
            <a:r>
              <a:rPr lang="en-US" dirty="0"/>
              <a:t> </a:t>
            </a:r>
            <a:r>
              <a:rPr lang="en-US" dirty="0" err="1"/>
              <a:t>следующего</a:t>
            </a:r>
            <a:r>
              <a:rPr lang="en-US" dirty="0"/>
              <a:t> </a:t>
            </a:r>
            <a:r>
              <a:rPr lang="en-US" dirty="0" err="1"/>
              <a:t>фрагмента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# print("String #1")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print("String #2")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 err="1"/>
              <a:t>Пример</a:t>
            </a:r>
            <a:r>
              <a:rPr lang="en-US" b="1" dirty="0"/>
              <a:t> 2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Ч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произойдет</a:t>
            </a:r>
            <a:r>
              <a:rPr lang="en-US" dirty="0"/>
              <a:t> </a:t>
            </a:r>
            <a:r>
              <a:rPr lang="en-US" dirty="0" err="1"/>
              <a:t>когда</a:t>
            </a:r>
            <a:r>
              <a:rPr lang="en-US" dirty="0"/>
              <a:t> </a:t>
            </a:r>
            <a:r>
              <a:rPr lang="en-US" dirty="0" err="1"/>
              <a:t>вы</a:t>
            </a:r>
            <a:r>
              <a:rPr lang="en-US" dirty="0"/>
              <a:t> </a:t>
            </a:r>
            <a:r>
              <a:rPr lang="en-US" dirty="0" err="1"/>
              <a:t>выполните</a:t>
            </a:r>
            <a:r>
              <a:rPr lang="en-US" dirty="0"/>
              <a:t> </a:t>
            </a:r>
            <a:r>
              <a:rPr lang="en-US" dirty="0" err="1"/>
              <a:t>следующий</a:t>
            </a:r>
            <a:r>
              <a:rPr lang="en-US" dirty="0"/>
              <a:t> </a:t>
            </a:r>
            <a:r>
              <a:rPr lang="en-US" dirty="0" err="1"/>
              <a:t>код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#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Это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многострочный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комментарий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. #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print("Hello!")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337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10ADD-0F67-9D4D-9199-198DC2864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Функция</a:t>
            </a:r>
            <a:r>
              <a:rPr lang="en-US" b="1" dirty="0"/>
              <a:t> print()</a:t>
            </a:r>
            <a:br>
              <a:rPr lang="en-US" b="1" dirty="0"/>
            </a:b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97DA0-924B-F94B-ACDD-428FD933E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21971"/>
            <a:ext cx="9601200" cy="49747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Функция</a:t>
            </a:r>
            <a:r>
              <a:rPr lang="en-US" dirty="0"/>
              <a:t>:</a:t>
            </a:r>
          </a:p>
          <a:p>
            <a:r>
              <a:rPr lang="ru-RU" dirty="0"/>
              <a:t>В</a:t>
            </a:r>
            <a:r>
              <a:rPr lang="en-US" dirty="0" err="1"/>
              <a:t>ыполняет</a:t>
            </a:r>
            <a:r>
              <a:rPr lang="en-US" dirty="0"/>
              <a:t> </a:t>
            </a:r>
            <a:r>
              <a:rPr lang="en-US" dirty="0" err="1"/>
              <a:t>действие</a:t>
            </a:r>
            <a:r>
              <a:rPr lang="en-US" dirty="0"/>
              <a:t>;</a:t>
            </a:r>
          </a:p>
          <a:p>
            <a:r>
              <a:rPr lang="ru-RU" dirty="0"/>
              <a:t>В</a:t>
            </a:r>
            <a:r>
              <a:rPr lang="en-US" dirty="0" err="1"/>
              <a:t>озвращяет</a:t>
            </a:r>
            <a:r>
              <a:rPr lang="en-US" dirty="0"/>
              <a:t> </a:t>
            </a:r>
            <a:r>
              <a:rPr lang="en-US" dirty="0" err="1"/>
              <a:t>результат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Есть</a:t>
            </a:r>
            <a:r>
              <a:rPr lang="en-US" dirty="0"/>
              <a:t> </a:t>
            </a:r>
            <a:r>
              <a:rPr lang="en-US" dirty="0" err="1"/>
              <a:t>так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 </a:t>
            </a:r>
            <a:r>
              <a:rPr lang="en-US" dirty="0" err="1"/>
              <a:t>третий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мало</a:t>
            </a:r>
            <a:r>
              <a:rPr lang="en-US" dirty="0"/>
              <a:t> </a:t>
            </a:r>
            <a:r>
              <a:rPr lang="en-US" dirty="0" err="1"/>
              <a:t>важный</a:t>
            </a:r>
            <a:r>
              <a:rPr lang="en-US" dirty="0"/>
              <a:t> </a:t>
            </a:r>
            <a:r>
              <a:rPr lang="en-US" dirty="0" err="1"/>
              <a:t>компонент</a:t>
            </a:r>
            <a:r>
              <a:rPr lang="en-US" dirty="0"/>
              <a:t> –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b="1" dirty="0" err="1"/>
              <a:t>аргумент</a:t>
            </a:r>
            <a:r>
              <a:rPr lang="en-US" dirty="0"/>
              <a:t>(ы)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"Hello, World!"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TJ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TJ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ru-RU" b="1" dirty="0"/>
              <a:t>Примечание. </a:t>
            </a:r>
            <a:r>
              <a:rPr lang="ru-RU" dirty="0"/>
              <a:t>Чтобы отличить обычные слова от имен функций, поместите пару пустых скобок после их имен, даже если соответствующая функция требует один и</a:t>
            </a:r>
            <a:r>
              <a:rPr lang="en-TJ" dirty="0"/>
              <a:t> </a:t>
            </a:r>
            <a:r>
              <a:rPr lang="ru-RU" dirty="0"/>
              <a:t>несколько аргументов</a:t>
            </a:r>
            <a:r>
              <a:rPr lang="en-TJ" dirty="0"/>
              <a:t> или неимеет вообще</a:t>
            </a:r>
            <a:r>
              <a:rPr lang="ru-RU" dirty="0"/>
              <a:t>. Это стандартная конвенция.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897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348C4-83BF-2149-B0B7-5191F716D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J" altLang="en-TJ" dirty="0">
                <a:solidFill>
                  <a:srgbClr val="264166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Сценарий для </a:t>
            </a:r>
            <a:r>
              <a:rPr lang="en-US" altLang="en-TJ" dirty="0" err="1">
                <a:solidFill>
                  <a:srgbClr val="264166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лаб</a:t>
            </a:r>
            <a:r>
              <a:rPr lang="en-US" altLang="en-TJ" dirty="0">
                <a:solidFill>
                  <a:srgbClr val="264166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TJ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707F922-5E44-AA4E-BE0D-EC8B7E750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084832"/>
            <a:ext cx="9601200" cy="41256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Команда </a:t>
            </a:r>
            <a:r>
              <a:rPr lang="en-US" dirty="0"/>
              <a:t>print(), </a:t>
            </a:r>
            <a:r>
              <a:rPr lang="ru-RU" dirty="0"/>
              <a:t>которая является одной из самых простых директив в </a:t>
            </a:r>
            <a:r>
              <a:rPr lang="en-US" dirty="0"/>
              <a:t>Python, </a:t>
            </a:r>
            <a:r>
              <a:rPr lang="ru-RU" dirty="0"/>
              <a:t>просто выводит строку на экран.</a:t>
            </a:r>
          </a:p>
          <a:p>
            <a:pPr marL="0" indent="0">
              <a:buNone/>
            </a:pPr>
            <a:r>
              <a:rPr lang="ru-RU" dirty="0"/>
              <a:t>В вашей первой </a:t>
            </a:r>
            <a:r>
              <a:rPr lang="ru-RU" dirty="0" err="1"/>
              <a:t>лаборатор</a:t>
            </a:r>
            <a:r>
              <a:rPr lang="en-TJ" dirty="0"/>
              <a:t>ке</a:t>
            </a:r>
            <a:r>
              <a:rPr lang="ru-RU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dirty="0"/>
              <a:t>используйте функцию </a:t>
            </a:r>
            <a:r>
              <a:rPr lang="en-US" dirty="0"/>
              <a:t>print(), </a:t>
            </a:r>
            <a:r>
              <a:rPr lang="ru-RU" dirty="0"/>
              <a:t>чтобы напечатать строку </a:t>
            </a:r>
            <a:r>
              <a:rPr lang="en-US" dirty="0"/>
              <a:t>Hello, Python! </a:t>
            </a:r>
            <a:r>
              <a:rPr lang="ru-RU" dirty="0"/>
              <a:t>на экран. Используйте двойные кавычки вокруг строки;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dirty="0"/>
              <a:t>Сделав это, снова используйте функцию </a:t>
            </a:r>
            <a:r>
              <a:rPr lang="en-US" dirty="0"/>
              <a:t>print(), </a:t>
            </a:r>
            <a:r>
              <a:rPr lang="ru-RU" dirty="0"/>
              <a:t>но на этот раз напечатайте свое имя;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dirty="0"/>
              <a:t>удалите двойные кавычки и запустите свой код. Посмотрите на реакцию Питона. Что за ошибка </a:t>
            </a:r>
            <a:r>
              <a:rPr lang="en-TJ" dirty="0"/>
              <a:t>появляется</a:t>
            </a:r>
            <a:endParaRPr lang="ru-RU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ru-RU" dirty="0"/>
              <a:t>затем удалите круглые скобки, верните двойные кавычки и снова запустите свой код. Какая ошибка </a:t>
            </a:r>
            <a:r>
              <a:rPr lang="en-TJ" dirty="0"/>
              <a:t>появилась </a:t>
            </a:r>
            <a:r>
              <a:rPr lang="ru-RU" dirty="0"/>
              <a:t>на этот раз?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dirty="0"/>
              <a:t>экспериментируйте сколько сможете. Замените двойные кавычки на одинарные, используйте несколько функций </a:t>
            </a:r>
            <a:r>
              <a:rPr lang="en-US" dirty="0"/>
              <a:t>print() </a:t>
            </a:r>
            <a:r>
              <a:rPr lang="ru-RU" dirty="0"/>
              <a:t>в одной и той же строке, а затем в разных строках. Посмотрите, что происходит.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2660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B1E91-9178-E24B-BFB9-BDCA6C2CF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Функия</a:t>
            </a:r>
            <a:r>
              <a:rPr lang="en-US" b="1" dirty="0"/>
              <a:t> print() 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1F021-3982-A742-A500-EECE28FCC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TJ" dirty="0"/>
              <a:t>Нам надо </a:t>
            </a:r>
            <a:r>
              <a:rPr lang="ru-RU" dirty="0"/>
              <a:t>ответить на три важных вопроса:</a:t>
            </a:r>
          </a:p>
          <a:p>
            <a:pPr marL="0" indent="0">
              <a:buNone/>
            </a:pPr>
            <a:r>
              <a:rPr lang="ru-RU" b="1" dirty="0" err="1"/>
              <a:t>Како</a:t>
            </a:r>
            <a:r>
              <a:rPr lang="en-TJ" b="1" dirty="0"/>
              <a:t>е</a:t>
            </a:r>
            <a:r>
              <a:rPr lang="ru-RU" b="1" dirty="0"/>
              <a:t> </a:t>
            </a:r>
            <a:r>
              <a:rPr lang="en-TJ" b="1" dirty="0"/>
              <a:t>действие </a:t>
            </a:r>
            <a:r>
              <a:rPr lang="ru-RU" b="1" dirty="0"/>
              <a:t>вы</a:t>
            </a:r>
            <a:r>
              <a:rPr lang="en-TJ" b="1" dirty="0"/>
              <a:t>полняет </a:t>
            </a:r>
            <a:r>
              <a:rPr lang="ru-RU" b="1" dirty="0"/>
              <a:t>функция </a:t>
            </a:r>
            <a:r>
              <a:rPr lang="en-US" b="1" dirty="0"/>
              <a:t>print()?</a:t>
            </a:r>
          </a:p>
          <a:p>
            <a:pPr marL="0" indent="0">
              <a:buNone/>
            </a:pPr>
            <a:r>
              <a:rPr lang="ru-RU" b="1" dirty="0"/>
              <a:t>Какие аргументы ожидает функция </a:t>
            </a:r>
            <a:r>
              <a:rPr lang="en-US" b="1" dirty="0"/>
              <a:t>print()?</a:t>
            </a:r>
          </a:p>
          <a:p>
            <a:pPr marL="0" indent="0">
              <a:buNone/>
            </a:pPr>
            <a:r>
              <a:rPr lang="ru-RU" b="1" dirty="0"/>
              <a:t>Как</a:t>
            </a:r>
            <a:r>
              <a:rPr lang="en-TJ" b="1" dirty="0"/>
              <a:t> </a:t>
            </a:r>
            <a:r>
              <a:rPr lang="ru-RU" b="1" dirty="0"/>
              <a:t>оценивает значение функция </a:t>
            </a:r>
            <a:r>
              <a:rPr lang="en-US" b="1" dirty="0"/>
              <a:t>print()?</a:t>
            </a:r>
            <a:endParaRPr lang="en-TJ" b="1" dirty="0"/>
          </a:p>
        </p:txBody>
      </p:sp>
    </p:spTree>
    <p:extLst>
      <p:ext uri="{BB962C8B-B14F-4D97-AF65-F5344CB8AC3E}">
        <p14:creationId xmlns:p14="http://schemas.microsoft.com/office/powerpoint/2010/main" val="4075523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7A30D-08A6-8849-B00C-9742A6EF7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1091672" cy="1499616"/>
          </a:xfrm>
        </p:spPr>
        <p:txBody>
          <a:bodyPr>
            <a:normAutofit/>
          </a:bodyPr>
          <a:lstStyle/>
          <a:p>
            <a:r>
              <a:rPr lang="en-US" b="1" dirty="0" err="1"/>
              <a:t>Функция</a:t>
            </a:r>
            <a:r>
              <a:rPr lang="en-US" b="1" dirty="0"/>
              <a:t> print()  - escape-</a:t>
            </a:r>
            <a:r>
              <a:rPr lang="ru-RU" b="1" dirty="0"/>
              <a:t>символы и символы новой строки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42D03-D381-1B4D-AC60-96199D165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1701"/>
            <a:ext cx="9601200" cy="44903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print("The itsy bitsy spider")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print("climbed up the waterspout.")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или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print("The itsy bitsy spider\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nclimbed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up the waterspout.")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ru-RU" dirty="0">
                <a:latin typeface="Consolas" panose="020B0609020204030204" pitchFamily="49" charset="0"/>
                <a:cs typeface="Consolas" panose="020B0609020204030204" pitchFamily="49" charset="0"/>
              </a:rPr>
              <a:t>В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ывод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следующий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highlight>
                  <a:srgbClr val="C0C0C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	The itsy bitsy spider </a:t>
            </a:r>
          </a:p>
          <a:p>
            <a:pPr marL="0" indent="0">
              <a:buNone/>
            </a:pPr>
            <a:r>
              <a:rPr lang="en-US" dirty="0">
                <a:highlight>
                  <a:srgbClr val="C0C0C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	climbed up the waterspout.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Примечание</a:t>
            </a:r>
            <a:r>
              <a:rPr lang="en-US" dirty="0"/>
              <a:t>: </a:t>
            </a:r>
            <a:r>
              <a:rPr lang="en-US" dirty="0" err="1"/>
              <a:t>следующая</a:t>
            </a:r>
            <a:r>
              <a:rPr lang="en-US" dirty="0"/>
              <a:t> </a:t>
            </a:r>
            <a:r>
              <a:rPr lang="en-US" dirty="0" err="1"/>
              <a:t>строка</a:t>
            </a:r>
            <a:r>
              <a:rPr lang="en-US" dirty="0"/>
              <a:t> </a:t>
            </a:r>
            <a:r>
              <a:rPr lang="en-US" dirty="0" err="1"/>
              <a:t>возвратит</a:t>
            </a:r>
            <a:r>
              <a:rPr lang="en-US" dirty="0"/>
              <a:t> </a:t>
            </a:r>
            <a:r>
              <a:rPr lang="en-US" dirty="0" err="1"/>
              <a:t>ошибку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print("\")</a:t>
            </a:r>
            <a:endParaRPr lang="en-TJ" dirty="0">
              <a:highlight>
                <a:srgbClr val="C0C0C0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highlight>
                <a:srgbClr val="C0C0C0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834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2650E-91CA-464F-A8A5-D6928B265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Функция</a:t>
            </a:r>
            <a:r>
              <a:rPr lang="en-US" b="1" dirty="0"/>
              <a:t> print()  - </a:t>
            </a:r>
            <a:r>
              <a:rPr lang="en-US" b="1" dirty="0" err="1"/>
              <a:t>использование</a:t>
            </a:r>
            <a:r>
              <a:rPr lang="en-US" b="1" dirty="0"/>
              <a:t> </a:t>
            </a:r>
            <a:r>
              <a:rPr lang="en-US" b="1" dirty="0" err="1"/>
              <a:t>нескольких</a:t>
            </a:r>
            <a:r>
              <a:rPr lang="en-US" b="1" dirty="0"/>
              <a:t> </a:t>
            </a:r>
            <a:r>
              <a:rPr lang="en-US" b="1" dirty="0" err="1"/>
              <a:t>аргументов</a:t>
            </a:r>
            <a:br>
              <a:rPr lang="en-US" b="1" dirty="0"/>
            </a:b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A0E6F-8AC1-8C40-A18F-77F971E5A8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print("The itsy bitsy spider" , "climbed up" , "the waterspout.")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ru-RU" dirty="0"/>
              <a:t>Из этого примера следуют два вывода: </a:t>
            </a:r>
            <a:endParaRPr lang="en-TJ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ru-RU" dirty="0"/>
              <a:t>функция </a:t>
            </a:r>
            <a:r>
              <a:rPr lang="en-US" dirty="0"/>
              <a:t>print(), </a:t>
            </a:r>
            <a:r>
              <a:rPr lang="ru-RU" dirty="0"/>
              <a:t>вызванная с более чем одним аргументом, выводит их все в одну строку; </a:t>
            </a:r>
            <a:endParaRPr lang="en-TJ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ru-RU" dirty="0"/>
              <a:t>функция </a:t>
            </a:r>
            <a:r>
              <a:rPr lang="en-US" dirty="0"/>
              <a:t>print() </a:t>
            </a:r>
            <a:r>
              <a:rPr lang="ru-RU" dirty="0"/>
              <a:t>по собственной инициативе помещает пробел между выводимыми аргументами. </a:t>
            </a:r>
          </a:p>
          <a:p>
            <a:pPr marL="128016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TJ" dirty="0"/>
              <a:t>Предположите </a:t>
            </a:r>
            <a:r>
              <a:rPr lang="ru-RU" dirty="0"/>
              <a:t>вывод без запуска кода в редакторе</a:t>
            </a:r>
            <a:endParaRPr lang="en-TJ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print("My name is", "Python.")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print("Monty Python.")</a:t>
            </a:r>
          </a:p>
          <a:p>
            <a:pPr marL="0" indent="0">
              <a:buNone/>
            </a:pP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986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31B43-83A7-1042-AEBE-426B6596F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Функция</a:t>
            </a:r>
            <a:r>
              <a:rPr lang="en-US" b="1" dirty="0"/>
              <a:t> print()  - </a:t>
            </a:r>
            <a:r>
              <a:rPr lang="en-US" b="1" dirty="0" err="1"/>
              <a:t>аргумент</a:t>
            </a:r>
            <a:r>
              <a:rPr lang="en-US" b="1" dirty="0"/>
              <a:t> </a:t>
            </a:r>
            <a:r>
              <a:rPr lang="en-US" b="1" dirty="0" err="1"/>
              <a:t>в</a:t>
            </a:r>
            <a:r>
              <a:rPr lang="en-US" b="1" dirty="0"/>
              <a:t> </a:t>
            </a:r>
            <a:r>
              <a:rPr lang="en-US" b="1" dirty="0" err="1"/>
              <a:t>виде</a:t>
            </a:r>
            <a:r>
              <a:rPr lang="en-US" b="1" dirty="0"/>
              <a:t> </a:t>
            </a:r>
            <a:r>
              <a:rPr lang="en-US" b="1" dirty="0" err="1"/>
              <a:t>ключевого</a:t>
            </a:r>
            <a:r>
              <a:rPr lang="en-US" b="1" dirty="0"/>
              <a:t> </a:t>
            </a:r>
            <a:r>
              <a:rPr lang="en-US" b="1" dirty="0" err="1"/>
              <a:t>слова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B6F56-12F5-1544-B214-195C5AA0B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print("My name is", "Python.", end=" ")</a:t>
            </a:r>
          </a:p>
          <a:p>
            <a:pPr marL="0" indent="0">
              <a:buNone/>
            </a:pPr>
            <a:r>
              <a:rPr lang="en-US" dirty="0"/>
              <a:t>print("Monty Python.")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u-RU" dirty="0"/>
              <a:t>Для того, чтобы им пользоваться, необходимо знать некоторые правила: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TJ" dirty="0"/>
              <a:t> </a:t>
            </a:r>
            <a:r>
              <a:rPr lang="ru-RU" dirty="0"/>
              <a:t>Аргумент ключевого слова состоит из трех элементов: ключевого слова, определяющего аргумент (конец здесь); знак равенства (=); и значение, присвоенное этому аргументу;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TJ" dirty="0"/>
              <a:t> </a:t>
            </a:r>
            <a:r>
              <a:rPr lang="ru-RU" dirty="0"/>
              <a:t>любые аргументы ключевого слова должны быть помещены после последнего позиционного аргумента (это очень важно)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634396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1510</TotalTime>
  <Words>3289</Words>
  <Application>Microsoft Macintosh PowerPoint</Application>
  <PresentationFormat>Widescreen</PresentationFormat>
  <Paragraphs>287</Paragraphs>
  <Slides>33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Arial</vt:lpstr>
      <vt:lpstr>Calibri</vt:lpstr>
      <vt:lpstr>Consolas</vt:lpstr>
      <vt:lpstr>Courier New</vt:lpstr>
      <vt:lpstr>Open Sans</vt:lpstr>
      <vt:lpstr>Tw Cen MT</vt:lpstr>
      <vt:lpstr>Tw Cen MT Condensed</vt:lpstr>
      <vt:lpstr>Wingdings 3</vt:lpstr>
      <vt:lpstr>Integral</vt:lpstr>
      <vt:lpstr>Основы программи-рования на Python Урок 2.</vt:lpstr>
      <vt:lpstr> Функции в Python</vt:lpstr>
      <vt:lpstr>откуда берутся функции в Python?</vt:lpstr>
      <vt:lpstr>Функция print() </vt:lpstr>
      <vt:lpstr>Сценарий для лаб 1</vt:lpstr>
      <vt:lpstr>Функия print() </vt:lpstr>
      <vt:lpstr>Функция print()  - escape-символы и символы новой строки</vt:lpstr>
      <vt:lpstr>Функция print()  - использование нескольких аргументов </vt:lpstr>
      <vt:lpstr>Функция print()  - аргумент в виде ключевого слова</vt:lpstr>
      <vt:lpstr>Функция print()  - аргумент в виде ключевого слова</vt:lpstr>
      <vt:lpstr>Функция print()  - аргумент в виде ключевого слова</vt:lpstr>
      <vt:lpstr>Сценарий для лаб 2</vt:lpstr>
      <vt:lpstr>Сценарий для лаб 3</vt:lpstr>
      <vt:lpstr>PowerPoint Presentation</vt:lpstr>
      <vt:lpstr> Литералы</vt:lpstr>
      <vt:lpstr>Типы данных</vt:lpstr>
      <vt:lpstr>Двоичные число</vt:lpstr>
      <vt:lpstr>Булевы значения</vt:lpstr>
      <vt:lpstr>строки</vt:lpstr>
      <vt:lpstr>Сценарий для лаб 4</vt:lpstr>
      <vt:lpstr>PowerPoint Presentation</vt:lpstr>
      <vt:lpstr>оцените</vt:lpstr>
      <vt:lpstr>Арифметические операции: возведение в степень</vt:lpstr>
      <vt:lpstr>Арифметические операции: умножение</vt:lpstr>
      <vt:lpstr>Арифметические операции : деление</vt:lpstr>
      <vt:lpstr>Арифметические операции : целочисленное деление</vt:lpstr>
      <vt:lpstr>операторы: остаток от деления (модуло)</vt:lpstr>
      <vt:lpstr>СПИСОК ПРИОРИТЕТОВ</vt:lpstr>
      <vt:lpstr>PowerPoint Presentation</vt:lpstr>
      <vt:lpstr>ОЦЕНИТЕ</vt:lpstr>
      <vt:lpstr>Комментарии в коде: зачем, как, и когда</vt:lpstr>
      <vt:lpstr>PowerPoint Presentation</vt:lpstr>
      <vt:lpstr>оцените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программирования на Python Урок 2.</dc:title>
  <dc:creator>Firuz Kosimov</dc:creator>
  <cp:lastModifiedBy>Firuz Kosimov</cp:lastModifiedBy>
  <cp:revision>6</cp:revision>
  <dcterms:created xsi:type="dcterms:W3CDTF">2022-01-17T06:10:16Z</dcterms:created>
  <dcterms:modified xsi:type="dcterms:W3CDTF">2022-01-18T07:22:53Z</dcterms:modified>
</cp:coreProperties>
</file>