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41"/>
  </p:notesMasterIdLst>
  <p:sldIdLst>
    <p:sldId id="256" r:id="rId2"/>
    <p:sldId id="257" r:id="rId3"/>
    <p:sldId id="258" r:id="rId4"/>
    <p:sldId id="291" r:id="rId5"/>
    <p:sldId id="292" r:id="rId6"/>
    <p:sldId id="293" r:id="rId7"/>
    <p:sldId id="294" r:id="rId8"/>
    <p:sldId id="295" r:id="rId9"/>
    <p:sldId id="296" r:id="rId10"/>
    <p:sldId id="297" r:id="rId11"/>
    <p:sldId id="298" r:id="rId12"/>
    <p:sldId id="299" r:id="rId13"/>
    <p:sldId id="301" r:id="rId14"/>
    <p:sldId id="302" r:id="rId15"/>
    <p:sldId id="303" r:id="rId16"/>
    <p:sldId id="304" r:id="rId17"/>
    <p:sldId id="305" r:id="rId18"/>
    <p:sldId id="311" r:id="rId19"/>
    <p:sldId id="312" r:id="rId20"/>
    <p:sldId id="313" r:id="rId21"/>
    <p:sldId id="314" r:id="rId22"/>
    <p:sldId id="315" r:id="rId23"/>
    <p:sldId id="306" r:id="rId24"/>
    <p:sldId id="310" r:id="rId25"/>
    <p:sldId id="316" r:id="rId26"/>
    <p:sldId id="317" r:id="rId27"/>
    <p:sldId id="318" r:id="rId28"/>
    <p:sldId id="319" r:id="rId29"/>
    <p:sldId id="320" r:id="rId30"/>
    <p:sldId id="321" r:id="rId31"/>
    <p:sldId id="322" r:id="rId32"/>
    <p:sldId id="323" r:id="rId33"/>
    <p:sldId id="324" r:id="rId34"/>
    <p:sldId id="325" r:id="rId35"/>
    <p:sldId id="288" r:id="rId36"/>
    <p:sldId id="289" r:id="rId37"/>
    <p:sldId id="307" r:id="rId38"/>
    <p:sldId id="308" r:id="rId39"/>
    <p:sldId id="309"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292"/>
    <p:restoredTop sz="96197"/>
  </p:normalViewPr>
  <p:slideViewPr>
    <p:cSldViewPr snapToGrid="0" snapToObjects="1">
      <p:cViewPr>
        <p:scale>
          <a:sx n="92" d="100"/>
          <a:sy n="92" d="100"/>
        </p:scale>
        <p:origin x="144"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TJ"/>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36A090-F076-EE4D-B7B1-95580F25A2E3}" type="datetimeFigureOut">
              <a:rPr lang="en-TJ" smtClean="0"/>
              <a:t>26/03/22</a:t>
            </a:fld>
            <a:endParaRPr lang="en-TJ"/>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TJ"/>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J"/>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TJ"/>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DE70A8-6CFD-F647-A67E-30CC6E51097D}" type="slidenum">
              <a:rPr lang="en-TJ" smtClean="0"/>
              <a:t>‹#›</a:t>
            </a:fld>
            <a:endParaRPr lang="en-TJ"/>
          </a:p>
        </p:txBody>
      </p:sp>
    </p:spTree>
    <p:extLst>
      <p:ext uri="{BB962C8B-B14F-4D97-AF65-F5344CB8AC3E}">
        <p14:creationId xmlns:p14="http://schemas.microsoft.com/office/powerpoint/2010/main" val="805812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F4C866C-5C94-0940-855F-AD518AA395C0}" type="datetimeFigureOut">
              <a:rPr lang="en-TJ" smtClean="0"/>
              <a:t>26/03/22</a:t>
            </a:fld>
            <a:endParaRPr lang="en-TJ"/>
          </a:p>
        </p:txBody>
      </p:sp>
      <p:sp>
        <p:nvSpPr>
          <p:cNvPr id="5" name="Footer Placeholder 4"/>
          <p:cNvSpPr>
            <a:spLocks noGrp="1"/>
          </p:cNvSpPr>
          <p:nvPr>
            <p:ph type="ftr" sz="quarter" idx="11"/>
          </p:nvPr>
        </p:nvSpPr>
        <p:spPr/>
        <p:txBody>
          <a:bodyPr/>
          <a:lstStyle/>
          <a:p>
            <a:endParaRPr lang="en-TJ"/>
          </a:p>
        </p:txBody>
      </p:sp>
      <p:sp>
        <p:nvSpPr>
          <p:cNvPr id="6" name="Slide Number Placeholder 5"/>
          <p:cNvSpPr>
            <a:spLocks noGrp="1"/>
          </p:cNvSpPr>
          <p:nvPr>
            <p:ph type="sldNum" sz="quarter" idx="12"/>
          </p:nvPr>
        </p:nvSpPr>
        <p:spPr/>
        <p:txBody>
          <a:bodyPr/>
          <a:lstStyle/>
          <a:p>
            <a:fld id="{4EA52913-5ADB-5A48-BCF0-CAD5617AAD46}" type="slidenum">
              <a:rPr lang="en-TJ" smtClean="0"/>
              <a:t>‹#›</a:t>
            </a:fld>
            <a:endParaRPr lang="en-TJ"/>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0294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4C866C-5C94-0940-855F-AD518AA395C0}" type="datetimeFigureOut">
              <a:rPr lang="en-TJ" smtClean="0"/>
              <a:t>26/03/22</a:t>
            </a:fld>
            <a:endParaRPr lang="en-TJ"/>
          </a:p>
        </p:txBody>
      </p:sp>
      <p:sp>
        <p:nvSpPr>
          <p:cNvPr id="5" name="Footer Placeholder 4"/>
          <p:cNvSpPr>
            <a:spLocks noGrp="1"/>
          </p:cNvSpPr>
          <p:nvPr>
            <p:ph type="ftr" sz="quarter" idx="11"/>
          </p:nvPr>
        </p:nvSpPr>
        <p:spPr/>
        <p:txBody>
          <a:bodyPr/>
          <a:lstStyle/>
          <a:p>
            <a:endParaRPr lang="en-TJ"/>
          </a:p>
        </p:txBody>
      </p:sp>
      <p:sp>
        <p:nvSpPr>
          <p:cNvPr id="6" name="Slide Number Placeholder 5"/>
          <p:cNvSpPr>
            <a:spLocks noGrp="1"/>
          </p:cNvSpPr>
          <p:nvPr>
            <p:ph type="sldNum" sz="quarter" idx="12"/>
          </p:nvPr>
        </p:nvSpPr>
        <p:spPr/>
        <p:txBody>
          <a:bodyPr/>
          <a:lstStyle/>
          <a:p>
            <a:fld id="{4EA52913-5ADB-5A48-BCF0-CAD5617AAD46}" type="slidenum">
              <a:rPr lang="en-TJ" smtClean="0"/>
              <a:t>‹#›</a:t>
            </a:fld>
            <a:endParaRPr lang="en-TJ"/>
          </a:p>
        </p:txBody>
      </p:sp>
    </p:spTree>
    <p:extLst>
      <p:ext uri="{BB962C8B-B14F-4D97-AF65-F5344CB8AC3E}">
        <p14:creationId xmlns:p14="http://schemas.microsoft.com/office/powerpoint/2010/main" val="3528976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4C866C-5C94-0940-855F-AD518AA395C0}" type="datetimeFigureOut">
              <a:rPr lang="en-TJ" smtClean="0"/>
              <a:t>26/03/22</a:t>
            </a:fld>
            <a:endParaRPr lang="en-TJ"/>
          </a:p>
        </p:txBody>
      </p:sp>
      <p:sp>
        <p:nvSpPr>
          <p:cNvPr id="5" name="Footer Placeholder 4"/>
          <p:cNvSpPr>
            <a:spLocks noGrp="1"/>
          </p:cNvSpPr>
          <p:nvPr>
            <p:ph type="ftr" sz="quarter" idx="11"/>
          </p:nvPr>
        </p:nvSpPr>
        <p:spPr/>
        <p:txBody>
          <a:bodyPr/>
          <a:lstStyle/>
          <a:p>
            <a:endParaRPr lang="en-TJ"/>
          </a:p>
        </p:txBody>
      </p:sp>
      <p:sp>
        <p:nvSpPr>
          <p:cNvPr id="6" name="Slide Number Placeholder 5"/>
          <p:cNvSpPr>
            <a:spLocks noGrp="1"/>
          </p:cNvSpPr>
          <p:nvPr>
            <p:ph type="sldNum" sz="quarter" idx="12"/>
          </p:nvPr>
        </p:nvSpPr>
        <p:spPr/>
        <p:txBody>
          <a:bodyPr/>
          <a:lstStyle/>
          <a:p>
            <a:fld id="{4EA52913-5ADB-5A48-BCF0-CAD5617AAD46}" type="slidenum">
              <a:rPr lang="en-TJ" smtClean="0"/>
              <a:t>‹#›</a:t>
            </a:fld>
            <a:endParaRPr lang="en-TJ"/>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0772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4C866C-5C94-0940-855F-AD518AA395C0}" type="datetimeFigureOut">
              <a:rPr lang="en-TJ" smtClean="0"/>
              <a:t>26/03/22</a:t>
            </a:fld>
            <a:endParaRPr lang="en-TJ"/>
          </a:p>
        </p:txBody>
      </p:sp>
      <p:sp>
        <p:nvSpPr>
          <p:cNvPr id="5" name="Footer Placeholder 4"/>
          <p:cNvSpPr>
            <a:spLocks noGrp="1"/>
          </p:cNvSpPr>
          <p:nvPr>
            <p:ph type="ftr" sz="quarter" idx="11"/>
          </p:nvPr>
        </p:nvSpPr>
        <p:spPr/>
        <p:txBody>
          <a:bodyPr/>
          <a:lstStyle/>
          <a:p>
            <a:endParaRPr lang="en-TJ"/>
          </a:p>
        </p:txBody>
      </p:sp>
      <p:sp>
        <p:nvSpPr>
          <p:cNvPr id="6" name="Slide Number Placeholder 5"/>
          <p:cNvSpPr>
            <a:spLocks noGrp="1"/>
          </p:cNvSpPr>
          <p:nvPr>
            <p:ph type="sldNum" sz="quarter" idx="12"/>
          </p:nvPr>
        </p:nvSpPr>
        <p:spPr/>
        <p:txBody>
          <a:bodyPr/>
          <a:lstStyle/>
          <a:p>
            <a:fld id="{4EA52913-5ADB-5A48-BCF0-CAD5617AAD46}" type="slidenum">
              <a:rPr lang="en-TJ" smtClean="0"/>
              <a:t>‹#›</a:t>
            </a:fld>
            <a:endParaRPr lang="en-TJ"/>
          </a:p>
        </p:txBody>
      </p:sp>
    </p:spTree>
    <p:extLst>
      <p:ext uri="{BB962C8B-B14F-4D97-AF65-F5344CB8AC3E}">
        <p14:creationId xmlns:p14="http://schemas.microsoft.com/office/powerpoint/2010/main" val="19245258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4C866C-5C94-0940-855F-AD518AA395C0}" type="datetimeFigureOut">
              <a:rPr lang="en-TJ" smtClean="0"/>
              <a:t>26/03/22</a:t>
            </a:fld>
            <a:endParaRPr lang="en-TJ"/>
          </a:p>
        </p:txBody>
      </p:sp>
      <p:sp>
        <p:nvSpPr>
          <p:cNvPr id="5" name="Footer Placeholder 4"/>
          <p:cNvSpPr>
            <a:spLocks noGrp="1"/>
          </p:cNvSpPr>
          <p:nvPr>
            <p:ph type="ftr" sz="quarter" idx="11"/>
          </p:nvPr>
        </p:nvSpPr>
        <p:spPr/>
        <p:txBody>
          <a:bodyPr/>
          <a:lstStyle/>
          <a:p>
            <a:endParaRPr lang="en-TJ"/>
          </a:p>
        </p:txBody>
      </p:sp>
      <p:sp>
        <p:nvSpPr>
          <p:cNvPr id="6" name="Slide Number Placeholder 5"/>
          <p:cNvSpPr>
            <a:spLocks noGrp="1"/>
          </p:cNvSpPr>
          <p:nvPr>
            <p:ph type="sldNum" sz="quarter" idx="12"/>
          </p:nvPr>
        </p:nvSpPr>
        <p:spPr/>
        <p:txBody>
          <a:bodyPr/>
          <a:lstStyle/>
          <a:p>
            <a:fld id="{4EA52913-5ADB-5A48-BCF0-CAD5617AAD46}" type="slidenum">
              <a:rPr lang="en-TJ" smtClean="0"/>
              <a:t>‹#›</a:t>
            </a:fld>
            <a:endParaRPr lang="en-TJ"/>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9976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F4C866C-5C94-0940-855F-AD518AA395C0}" type="datetimeFigureOut">
              <a:rPr lang="en-TJ" smtClean="0"/>
              <a:t>26/03/22</a:t>
            </a:fld>
            <a:endParaRPr lang="en-TJ"/>
          </a:p>
        </p:txBody>
      </p:sp>
      <p:sp>
        <p:nvSpPr>
          <p:cNvPr id="6" name="Footer Placeholder 5"/>
          <p:cNvSpPr>
            <a:spLocks noGrp="1"/>
          </p:cNvSpPr>
          <p:nvPr>
            <p:ph type="ftr" sz="quarter" idx="11"/>
          </p:nvPr>
        </p:nvSpPr>
        <p:spPr/>
        <p:txBody>
          <a:bodyPr/>
          <a:lstStyle/>
          <a:p>
            <a:endParaRPr lang="en-TJ"/>
          </a:p>
        </p:txBody>
      </p:sp>
      <p:sp>
        <p:nvSpPr>
          <p:cNvPr id="7" name="Slide Number Placeholder 6"/>
          <p:cNvSpPr>
            <a:spLocks noGrp="1"/>
          </p:cNvSpPr>
          <p:nvPr>
            <p:ph type="sldNum" sz="quarter" idx="12"/>
          </p:nvPr>
        </p:nvSpPr>
        <p:spPr/>
        <p:txBody>
          <a:bodyPr/>
          <a:lstStyle/>
          <a:p>
            <a:fld id="{4EA52913-5ADB-5A48-BCF0-CAD5617AAD46}" type="slidenum">
              <a:rPr lang="en-TJ" smtClean="0"/>
              <a:t>‹#›</a:t>
            </a:fld>
            <a:endParaRPr lang="en-TJ"/>
          </a:p>
        </p:txBody>
      </p:sp>
    </p:spTree>
    <p:extLst>
      <p:ext uri="{BB962C8B-B14F-4D97-AF65-F5344CB8AC3E}">
        <p14:creationId xmlns:p14="http://schemas.microsoft.com/office/powerpoint/2010/main" val="1715783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F4C866C-5C94-0940-855F-AD518AA395C0}" type="datetimeFigureOut">
              <a:rPr lang="en-TJ" smtClean="0"/>
              <a:t>26/03/22</a:t>
            </a:fld>
            <a:endParaRPr lang="en-TJ"/>
          </a:p>
        </p:txBody>
      </p:sp>
      <p:sp>
        <p:nvSpPr>
          <p:cNvPr id="8" name="Footer Placeholder 7"/>
          <p:cNvSpPr>
            <a:spLocks noGrp="1"/>
          </p:cNvSpPr>
          <p:nvPr>
            <p:ph type="ftr" sz="quarter" idx="11"/>
          </p:nvPr>
        </p:nvSpPr>
        <p:spPr/>
        <p:txBody>
          <a:bodyPr/>
          <a:lstStyle/>
          <a:p>
            <a:endParaRPr lang="en-TJ"/>
          </a:p>
        </p:txBody>
      </p:sp>
      <p:sp>
        <p:nvSpPr>
          <p:cNvPr id="9" name="Slide Number Placeholder 8"/>
          <p:cNvSpPr>
            <a:spLocks noGrp="1"/>
          </p:cNvSpPr>
          <p:nvPr>
            <p:ph type="sldNum" sz="quarter" idx="12"/>
          </p:nvPr>
        </p:nvSpPr>
        <p:spPr/>
        <p:txBody>
          <a:bodyPr/>
          <a:lstStyle/>
          <a:p>
            <a:fld id="{4EA52913-5ADB-5A48-BCF0-CAD5617AAD46}" type="slidenum">
              <a:rPr lang="en-TJ" smtClean="0"/>
              <a:t>‹#›</a:t>
            </a:fld>
            <a:endParaRPr lang="en-TJ"/>
          </a:p>
        </p:txBody>
      </p:sp>
    </p:spTree>
    <p:extLst>
      <p:ext uri="{BB962C8B-B14F-4D97-AF65-F5344CB8AC3E}">
        <p14:creationId xmlns:p14="http://schemas.microsoft.com/office/powerpoint/2010/main" val="2460191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F4C866C-5C94-0940-855F-AD518AA395C0}" type="datetimeFigureOut">
              <a:rPr lang="en-TJ" smtClean="0"/>
              <a:t>26/03/22</a:t>
            </a:fld>
            <a:endParaRPr lang="en-TJ"/>
          </a:p>
        </p:txBody>
      </p:sp>
      <p:sp>
        <p:nvSpPr>
          <p:cNvPr id="4" name="Footer Placeholder 3"/>
          <p:cNvSpPr>
            <a:spLocks noGrp="1"/>
          </p:cNvSpPr>
          <p:nvPr>
            <p:ph type="ftr" sz="quarter" idx="11"/>
          </p:nvPr>
        </p:nvSpPr>
        <p:spPr/>
        <p:txBody>
          <a:bodyPr/>
          <a:lstStyle/>
          <a:p>
            <a:endParaRPr lang="en-TJ"/>
          </a:p>
        </p:txBody>
      </p:sp>
      <p:sp>
        <p:nvSpPr>
          <p:cNvPr id="5" name="Slide Number Placeholder 4"/>
          <p:cNvSpPr>
            <a:spLocks noGrp="1"/>
          </p:cNvSpPr>
          <p:nvPr>
            <p:ph type="sldNum" sz="quarter" idx="12"/>
          </p:nvPr>
        </p:nvSpPr>
        <p:spPr/>
        <p:txBody>
          <a:bodyPr/>
          <a:lstStyle/>
          <a:p>
            <a:fld id="{4EA52913-5ADB-5A48-BCF0-CAD5617AAD46}" type="slidenum">
              <a:rPr lang="en-TJ" smtClean="0"/>
              <a:t>‹#›</a:t>
            </a:fld>
            <a:endParaRPr lang="en-TJ"/>
          </a:p>
        </p:txBody>
      </p:sp>
    </p:spTree>
    <p:extLst>
      <p:ext uri="{BB962C8B-B14F-4D97-AF65-F5344CB8AC3E}">
        <p14:creationId xmlns:p14="http://schemas.microsoft.com/office/powerpoint/2010/main" val="3039120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4C866C-5C94-0940-855F-AD518AA395C0}" type="datetimeFigureOut">
              <a:rPr lang="en-TJ" smtClean="0"/>
              <a:t>26/03/22</a:t>
            </a:fld>
            <a:endParaRPr lang="en-TJ"/>
          </a:p>
        </p:txBody>
      </p:sp>
      <p:sp>
        <p:nvSpPr>
          <p:cNvPr id="3" name="Footer Placeholder 2"/>
          <p:cNvSpPr>
            <a:spLocks noGrp="1"/>
          </p:cNvSpPr>
          <p:nvPr>
            <p:ph type="ftr" sz="quarter" idx="11"/>
          </p:nvPr>
        </p:nvSpPr>
        <p:spPr/>
        <p:txBody>
          <a:bodyPr/>
          <a:lstStyle/>
          <a:p>
            <a:endParaRPr lang="en-TJ"/>
          </a:p>
        </p:txBody>
      </p:sp>
      <p:sp>
        <p:nvSpPr>
          <p:cNvPr id="4" name="Slide Number Placeholder 3"/>
          <p:cNvSpPr>
            <a:spLocks noGrp="1"/>
          </p:cNvSpPr>
          <p:nvPr>
            <p:ph type="sldNum" sz="quarter" idx="12"/>
          </p:nvPr>
        </p:nvSpPr>
        <p:spPr/>
        <p:txBody>
          <a:bodyPr/>
          <a:lstStyle/>
          <a:p>
            <a:fld id="{4EA52913-5ADB-5A48-BCF0-CAD5617AAD46}" type="slidenum">
              <a:rPr lang="en-TJ" smtClean="0"/>
              <a:t>‹#›</a:t>
            </a:fld>
            <a:endParaRPr lang="en-TJ"/>
          </a:p>
        </p:txBody>
      </p:sp>
    </p:spTree>
    <p:extLst>
      <p:ext uri="{BB962C8B-B14F-4D97-AF65-F5344CB8AC3E}">
        <p14:creationId xmlns:p14="http://schemas.microsoft.com/office/powerpoint/2010/main" val="2296089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F4C866C-5C94-0940-855F-AD518AA395C0}" type="datetimeFigureOut">
              <a:rPr lang="en-TJ" smtClean="0"/>
              <a:t>26/03/22</a:t>
            </a:fld>
            <a:endParaRPr lang="en-TJ"/>
          </a:p>
        </p:txBody>
      </p:sp>
      <p:sp>
        <p:nvSpPr>
          <p:cNvPr id="6" name="Footer Placeholder 5"/>
          <p:cNvSpPr>
            <a:spLocks noGrp="1"/>
          </p:cNvSpPr>
          <p:nvPr>
            <p:ph type="ftr" sz="quarter" idx="11"/>
          </p:nvPr>
        </p:nvSpPr>
        <p:spPr/>
        <p:txBody>
          <a:bodyPr/>
          <a:lstStyle/>
          <a:p>
            <a:endParaRPr lang="en-TJ"/>
          </a:p>
        </p:txBody>
      </p:sp>
      <p:sp>
        <p:nvSpPr>
          <p:cNvPr id="7" name="Slide Number Placeholder 6"/>
          <p:cNvSpPr>
            <a:spLocks noGrp="1"/>
          </p:cNvSpPr>
          <p:nvPr>
            <p:ph type="sldNum" sz="quarter" idx="12"/>
          </p:nvPr>
        </p:nvSpPr>
        <p:spPr/>
        <p:txBody>
          <a:bodyPr/>
          <a:lstStyle/>
          <a:p>
            <a:fld id="{4EA52913-5ADB-5A48-BCF0-CAD5617AAD46}" type="slidenum">
              <a:rPr lang="en-TJ" smtClean="0"/>
              <a:t>‹#›</a:t>
            </a:fld>
            <a:endParaRPr lang="en-TJ"/>
          </a:p>
        </p:txBody>
      </p:sp>
    </p:spTree>
    <p:extLst>
      <p:ext uri="{BB962C8B-B14F-4D97-AF65-F5344CB8AC3E}">
        <p14:creationId xmlns:p14="http://schemas.microsoft.com/office/powerpoint/2010/main" val="1633751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F4C866C-5C94-0940-855F-AD518AA395C0}" type="datetimeFigureOut">
              <a:rPr lang="en-TJ" smtClean="0"/>
              <a:t>26/03/22</a:t>
            </a:fld>
            <a:endParaRPr lang="en-TJ"/>
          </a:p>
        </p:txBody>
      </p:sp>
      <p:sp>
        <p:nvSpPr>
          <p:cNvPr id="6" name="Footer Placeholder 5"/>
          <p:cNvSpPr>
            <a:spLocks noGrp="1"/>
          </p:cNvSpPr>
          <p:nvPr>
            <p:ph type="ftr" sz="quarter" idx="11"/>
          </p:nvPr>
        </p:nvSpPr>
        <p:spPr/>
        <p:txBody>
          <a:bodyPr/>
          <a:lstStyle/>
          <a:p>
            <a:endParaRPr lang="en-TJ"/>
          </a:p>
        </p:txBody>
      </p:sp>
      <p:sp>
        <p:nvSpPr>
          <p:cNvPr id="7" name="Slide Number Placeholder 6"/>
          <p:cNvSpPr>
            <a:spLocks noGrp="1"/>
          </p:cNvSpPr>
          <p:nvPr>
            <p:ph type="sldNum" sz="quarter" idx="12"/>
          </p:nvPr>
        </p:nvSpPr>
        <p:spPr/>
        <p:txBody>
          <a:bodyPr/>
          <a:lstStyle/>
          <a:p>
            <a:fld id="{4EA52913-5ADB-5A48-BCF0-CAD5617AAD46}" type="slidenum">
              <a:rPr lang="en-TJ" smtClean="0"/>
              <a:t>‹#›</a:t>
            </a:fld>
            <a:endParaRPr lang="en-TJ"/>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241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F4C866C-5C94-0940-855F-AD518AA395C0}" type="datetimeFigureOut">
              <a:rPr lang="en-TJ" smtClean="0"/>
              <a:t>26/03/22</a:t>
            </a:fld>
            <a:endParaRPr lang="en-TJ"/>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TJ"/>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EA52913-5ADB-5A48-BCF0-CAD5617AAD46}" type="slidenum">
              <a:rPr lang="en-TJ" smtClean="0"/>
              <a:t>‹#›</a:t>
            </a:fld>
            <a:endParaRPr lang="en-TJ"/>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58616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tcl.tk/man/tcl8.4/TkCmd/colors.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pypi.org/"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tcl.tk/man/tcl8.4/TkCmd/cursors.html"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pygame.or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BA28970-3E8F-46CD-A302-42EE83668B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23EA531-4EA7-5948-8A07-AC3D61A6DFD2}"/>
              </a:ext>
            </a:extLst>
          </p:cNvPr>
          <p:cNvSpPr>
            <a:spLocks noGrp="1"/>
          </p:cNvSpPr>
          <p:nvPr>
            <p:ph type="ctrTitle"/>
          </p:nvPr>
        </p:nvSpPr>
        <p:spPr>
          <a:xfrm>
            <a:off x="643467" y="643467"/>
            <a:ext cx="7164674" cy="5571066"/>
          </a:xfrm>
        </p:spPr>
        <p:txBody>
          <a:bodyPr>
            <a:normAutofit/>
          </a:bodyPr>
          <a:lstStyle/>
          <a:p>
            <a:r>
              <a:rPr lang="en-US" sz="6600" b="1" dirty="0" err="1">
                <a:solidFill>
                  <a:schemeClr val="tx1">
                    <a:alpha val="80000"/>
                  </a:schemeClr>
                </a:solidFill>
              </a:rPr>
              <a:t>Основы</a:t>
            </a:r>
            <a:r>
              <a:rPr lang="en-US" sz="6600" b="1" dirty="0">
                <a:solidFill>
                  <a:schemeClr val="tx1">
                    <a:alpha val="80000"/>
                  </a:schemeClr>
                </a:solidFill>
              </a:rPr>
              <a:t> </a:t>
            </a:r>
            <a:r>
              <a:rPr lang="en-US" sz="6600" b="1" dirty="0" err="1">
                <a:solidFill>
                  <a:schemeClr val="tx1">
                    <a:alpha val="80000"/>
                  </a:schemeClr>
                </a:solidFill>
              </a:rPr>
              <a:t>программиро-вания</a:t>
            </a:r>
            <a:r>
              <a:rPr lang="en-US" sz="6600" b="1" dirty="0">
                <a:solidFill>
                  <a:schemeClr val="tx1">
                    <a:alpha val="80000"/>
                  </a:schemeClr>
                </a:solidFill>
              </a:rPr>
              <a:t> </a:t>
            </a:r>
            <a:r>
              <a:rPr lang="en-US" sz="6600" b="1" dirty="0" err="1">
                <a:solidFill>
                  <a:schemeClr val="tx1">
                    <a:alpha val="80000"/>
                  </a:schemeClr>
                </a:solidFill>
              </a:rPr>
              <a:t>на</a:t>
            </a:r>
            <a:r>
              <a:rPr lang="en-US" sz="6600" b="1" dirty="0">
                <a:solidFill>
                  <a:schemeClr val="tx1">
                    <a:alpha val="80000"/>
                  </a:schemeClr>
                </a:solidFill>
              </a:rPr>
              <a:t> python</a:t>
            </a:r>
            <a:br>
              <a:rPr lang="en-TJ" sz="6600" dirty="0">
                <a:solidFill>
                  <a:schemeClr val="tx1">
                    <a:alpha val="80000"/>
                  </a:schemeClr>
                </a:solidFill>
              </a:rPr>
            </a:br>
            <a:r>
              <a:rPr lang="en-TJ" sz="6600" dirty="0">
                <a:solidFill>
                  <a:schemeClr val="tx1">
                    <a:alpha val="80000"/>
                  </a:schemeClr>
                </a:solidFill>
              </a:rPr>
              <a:t>Урок 11</a:t>
            </a:r>
          </a:p>
        </p:txBody>
      </p:sp>
      <p:sp>
        <p:nvSpPr>
          <p:cNvPr id="3" name="Subtitle 2">
            <a:extLst>
              <a:ext uri="{FF2B5EF4-FFF2-40B4-BE49-F238E27FC236}">
                <a16:creationId xmlns:a16="http://schemas.microsoft.com/office/drawing/2014/main" id="{5C5A3FF5-62E1-BF49-BD9A-AE45E7752342}"/>
              </a:ext>
            </a:extLst>
          </p:cNvPr>
          <p:cNvSpPr>
            <a:spLocks noGrp="1"/>
          </p:cNvSpPr>
          <p:nvPr>
            <p:ph type="subTitle" idx="1"/>
          </p:nvPr>
        </p:nvSpPr>
        <p:spPr>
          <a:xfrm>
            <a:off x="8451608" y="643467"/>
            <a:ext cx="3096926" cy="5571066"/>
          </a:xfrm>
        </p:spPr>
        <p:txBody>
          <a:bodyPr>
            <a:normAutofit/>
          </a:bodyPr>
          <a:lstStyle/>
          <a:p>
            <a:r>
              <a:rPr lang="ru-RU" sz="2000" dirty="0"/>
              <a:t>Установщик пакетов </a:t>
            </a:r>
            <a:r>
              <a:rPr lang="en-GB" sz="2000" dirty="0"/>
              <a:t>Python, </a:t>
            </a:r>
            <a:r>
              <a:rPr lang="en-GB" sz="2000" dirty="0" err="1"/>
              <a:t>использование</a:t>
            </a:r>
            <a:r>
              <a:rPr lang="en-GB" sz="2000" dirty="0"/>
              <a:t> pip; </a:t>
            </a:r>
            <a:r>
              <a:rPr lang="en-GB" sz="2000" dirty="0" err="1"/>
              <a:t>модули</a:t>
            </a:r>
            <a:r>
              <a:rPr lang="en-GB" sz="2000" dirty="0"/>
              <a:t> </a:t>
            </a:r>
            <a:r>
              <a:rPr lang="en-GB" sz="2000" dirty="0" err="1"/>
              <a:t>TkInter</a:t>
            </a:r>
            <a:r>
              <a:rPr lang="en-GB" sz="2000" dirty="0"/>
              <a:t> </a:t>
            </a:r>
            <a:r>
              <a:rPr lang="en-GB" sz="2000" dirty="0" err="1"/>
              <a:t>и</a:t>
            </a:r>
            <a:r>
              <a:rPr lang="en-GB" sz="2000" dirty="0"/>
              <a:t> </a:t>
            </a:r>
            <a:r>
              <a:rPr lang="en-GB" sz="2000" dirty="0" err="1"/>
              <a:t>PyGame</a:t>
            </a:r>
            <a:endParaRPr lang="en-TJ" sz="2000" dirty="0"/>
          </a:p>
        </p:txBody>
      </p:sp>
      <p:cxnSp>
        <p:nvCxnSpPr>
          <p:cNvPr id="10" name="Straight Connector 9">
            <a:extLst>
              <a:ext uri="{FF2B5EF4-FFF2-40B4-BE49-F238E27FC236}">
                <a16:creationId xmlns:a16="http://schemas.microsoft.com/office/drawing/2014/main" id="{47AE7893-212D-45CB-A5B0-AE377389AB3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39605"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41629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1196182-3B85-354D-B077-786AF39C7241}"/>
              </a:ext>
            </a:extLst>
          </p:cNvPr>
          <p:cNvSpPr>
            <a:spLocks noGrp="1"/>
          </p:cNvSpPr>
          <p:nvPr>
            <p:ph idx="1"/>
          </p:nvPr>
        </p:nvSpPr>
        <p:spPr>
          <a:xfrm>
            <a:off x="1024128" y="399393"/>
            <a:ext cx="9720073" cy="1545021"/>
          </a:xfrm>
        </p:spPr>
        <p:txBody>
          <a:bodyPr/>
          <a:lstStyle/>
          <a:p>
            <a:r>
              <a:rPr lang="en-US" dirty="0"/>
              <a:t>pip install </a:t>
            </a:r>
            <a:r>
              <a:rPr lang="ru-RU" dirty="0"/>
              <a:t>имеет две важные дополнительные возможности:</a:t>
            </a:r>
          </a:p>
          <a:p>
            <a:pPr>
              <a:buFont typeface="Arial" panose="020B0604020202020204" pitchFamily="34" charset="0"/>
              <a:buChar char="•"/>
            </a:pPr>
            <a:r>
              <a:rPr lang="en-US" dirty="0"/>
              <a:t> </a:t>
            </a:r>
            <a:r>
              <a:rPr lang="ru-RU" dirty="0"/>
              <a:t>он может обновить локально установленный пакет — например, если вы хотите убедиться, что используете последнюю версию определенного пакета, вы можете запустить следующую команду:</a:t>
            </a:r>
            <a:endParaRPr lang="en-US" dirty="0"/>
          </a:p>
          <a:p>
            <a:pPr marL="0" indent="0">
              <a:buNone/>
            </a:pPr>
            <a:endParaRPr lang="en-TJ" dirty="0"/>
          </a:p>
        </p:txBody>
      </p:sp>
      <p:sp>
        <p:nvSpPr>
          <p:cNvPr id="5" name="TextBox 4">
            <a:extLst>
              <a:ext uri="{FF2B5EF4-FFF2-40B4-BE49-F238E27FC236}">
                <a16:creationId xmlns:a16="http://schemas.microsoft.com/office/drawing/2014/main" id="{B7C0B7DF-B55D-1245-AAC7-B899CE2A9401}"/>
              </a:ext>
            </a:extLst>
          </p:cNvPr>
          <p:cNvSpPr txBox="1"/>
          <p:nvPr/>
        </p:nvSpPr>
        <p:spPr>
          <a:xfrm>
            <a:off x="1313793" y="1944414"/>
            <a:ext cx="6096000" cy="369332"/>
          </a:xfrm>
          <a:prstGeom prst="rect">
            <a:avLst/>
          </a:prstGeom>
          <a:noFill/>
        </p:spPr>
        <p:txBody>
          <a:bodyPr wrap="square">
            <a:spAutoFit/>
          </a:bodyPr>
          <a:lstStyle/>
          <a:p>
            <a:r>
              <a:rPr lang="en-US" b="0" i="0" u="none" strike="noStrike" dirty="0">
                <a:solidFill>
                  <a:srgbClr val="000000"/>
                </a:solidFill>
                <a:effectLst/>
                <a:latin typeface="Courier New" panose="02070309020205020404" pitchFamily="49" charset="0"/>
              </a:rPr>
              <a:t>pip install </a:t>
            </a:r>
            <a:r>
              <a:rPr lang="en-US" b="0" i="0" u="none" strike="noStrike" dirty="0">
                <a:solidFill>
                  <a:srgbClr val="687687"/>
                </a:solidFill>
                <a:effectLst/>
                <a:latin typeface="Courier New" panose="02070309020205020404" pitchFamily="49" charset="0"/>
              </a:rPr>
              <a:t>-</a:t>
            </a:r>
            <a:r>
              <a:rPr lang="en-US" b="0" i="0" u="none" strike="noStrike" dirty="0">
                <a:solidFill>
                  <a:srgbClr val="000000"/>
                </a:solidFill>
                <a:effectLst/>
                <a:latin typeface="Courier New" panose="02070309020205020404" pitchFamily="49" charset="0"/>
              </a:rPr>
              <a:t>U </a:t>
            </a:r>
            <a:r>
              <a:rPr lang="en-US" b="0" i="0" u="none" strike="noStrike" dirty="0" err="1">
                <a:solidFill>
                  <a:srgbClr val="000000"/>
                </a:solidFill>
                <a:effectLst/>
                <a:latin typeface="Courier New" panose="02070309020205020404" pitchFamily="49" charset="0"/>
              </a:rPr>
              <a:t>package_name</a:t>
            </a:r>
            <a:endParaRPr lang="en-TJ" dirty="0"/>
          </a:p>
        </p:txBody>
      </p:sp>
      <p:sp>
        <p:nvSpPr>
          <p:cNvPr id="7" name="TextBox 6">
            <a:extLst>
              <a:ext uri="{FF2B5EF4-FFF2-40B4-BE49-F238E27FC236}">
                <a16:creationId xmlns:a16="http://schemas.microsoft.com/office/drawing/2014/main" id="{9B0A3B14-FDE7-6C49-A08F-2CD11E092946}"/>
              </a:ext>
            </a:extLst>
          </p:cNvPr>
          <p:cNvSpPr txBox="1"/>
          <p:nvPr/>
        </p:nvSpPr>
        <p:spPr>
          <a:xfrm>
            <a:off x="1024127" y="2658438"/>
            <a:ext cx="10053775" cy="923330"/>
          </a:xfrm>
          <a:prstGeom prst="rect">
            <a:avLst/>
          </a:prstGeom>
          <a:noFill/>
        </p:spPr>
        <p:txBody>
          <a:bodyPr wrap="square">
            <a:spAutoFit/>
          </a:bodyPr>
          <a:lstStyle/>
          <a:p>
            <a:pPr marL="285750" indent="-285750">
              <a:buFont typeface="Arial" panose="020B0604020202020204" pitchFamily="34" charset="0"/>
              <a:buChar char="•"/>
            </a:pPr>
            <a:r>
              <a:rPr lang="ru-RU" dirty="0">
                <a:solidFill>
                  <a:srgbClr val="222222"/>
                </a:solidFill>
                <a:latin typeface="Open Sans" panose="020B0606030504020204" pitchFamily="34" charset="0"/>
              </a:rPr>
              <a:t>О</a:t>
            </a:r>
            <a:r>
              <a:rPr lang="en-US" dirty="0" err="1">
                <a:solidFill>
                  <a:srgbClr val="222222"/>
                </a:solidFill>
                <a:latin typeface="Open Sans" panose="020B0606030504020204" pitchFamily="34" charset="0"/>
              </a:rPr>
              <a:t>н</a:t>
            </a:r>
            <a:r>
              <a:rPr lang="en-US" dirty="0">
                <a:solidFill>
                  <a:srgbClr val="222222"/>
                </a:solidFill>
                <a:latin typeface="Open Sans" panose="020B0606030504020204" pitchFamily="34" charset="0"/>
              </a:rPr>
              <a:t> </a:t>
            </a:r>
            <a:r>
              <a:rPr lang="en-US" dirty="0" err="1">
                <a:solidFill>
                  <a:srgbClr val="222222"/>
                </a:solidFill>
                <a:latin typeface="Open Sans" panose="020B0606030504020204" pitchFamily="34" charset="0"/>
              </a:rPr>
              <a:t>может</a:t>
            </a:r>
            <a:r>
              <a:rPr lang="en-US" dirty="0">
                <a:solidFill>
                  <a:srgbClr val="222222"/>
                </a:solidFill>
                <a:latin typeface="Open Sans" panose="020B0606030504020204" pitchFamily="34" charset="0"/>
              </a:rPr>
              <a:t> </a:t>
            </a:r>
            <a:r>
              <a:rPr lang="en-US" dirty="0" err="1">
                <a:solidFill>
                  <a:srgbClr val="222222"/>
                </a:solidFill>
                <a:latin typeface="Open Sans" panose="020B0606030504020204" pitchFamily="34" charset="0"/>
              </a:rPr>
              <a:t>установить</a:t>
            </a:r>
            <a:r>
              <a:rPr lang="en-US" dirty="0">
                <a:solidFill>
                  <a:srgbClr val="222222"/>
                </a:solidFill>
                <a:latin typeface="Open Sans" panose="020B0606030504020204" pitchFamily="34" charset="0"/>
              </a:rPr>
              <a:t> </a:t>
            </a:r>
            <a:r>
              <a:rPr lang="en-US" dirty="0" err="1">
                <a:solidFill>
                  <a:srgbClr val="222222"/>
                </a:solidFill>
                <a:latin typeface="Open Sans" panose="020B0606030504020204" pitchFamily="34" charset="0"/>
              </a:rPr>
              <a:t>определенную</a:t>
            </a:r>
            <a:r>
              <a:rPr lang="en-US" dirty="0">
                <a:solidFill>
                  <a:srgbClr val="222222"/>
                </a:solidFill>
                <a:latin typeface="Open Sans" panose="020B0606030504020204" pitchFamily="34" charset="0"/>
              </a:rPr>
              <a:t> </a:t>
            </a:r>
            <a:r>
              <a:rPr lang="en-US" dirty="0" err="1">
                <a:solidFill>
                  <a:srgbClr val="222222"/>
                </a:solidFill>
                <a:latin typeface="Open Sans" panose="020B0606030504020204" pitchFamily="34" charset="0"/>
              </a:rPr>
              <a:t>версию</a:t>
            </a:r>
            <a:r>
              <a:rPr lang="en-US" dirty="0">
                <a:solidFill>
                  <a:srgbClr val="222222"/>
                </a:solidFill>
                <a:latin typeface="Open Sans" panose="020B0606030504020204" pitchFamily="34" charset="0"/>
              </a:rPr>
              <a:t> </a:t>
            </a:r>
            <a:r>
              <a:rPr lang="en-US" dirty="0" err="1">
                <a:solidFill>
                  <a:srgbClr val="222222"/>
                </a:solidFill>
                <a:latin typeface="Open Sans" panose="020B0606030504020204" pitchFamily="34" charset="0"/>
              </a:rPr>
              <a:t>нужную</a:t>
            </a:r>
            <a:r>
              <a:rPr lang="en-US" dirty="0">
                <a:solidFill>
                  <a:srgbClr val="222222"/>
                </a:solidFill>
                <a:latin typeface="Open Sans" panose="020B0606030504020204" pitchFamily="34" charset="0"/>
              </a:rPr>
              <a:t> </a:t>
            </a:r>
            <a:r>
              <a:rPr lang="en-US" dirty="0" err="1">
                <a:solidFill>
                  <a:srgbClr val="222222"/>
                </a:solidFill>
                <a:latin typeface="Open Sans" panose="020B0606030504020204" pitchFamily="34" charset="0"/>
              </a:rPr>
              <a:t>для</a:t>
            </a:r>
            <a:r>
              <a:rPr lang="en-US" dirty="0">
                <a:solidFill>
                  <a:srgbClr val="222222"/>
                </a:solidFill>
                <a:latin typeface="Open Sans" panose="020B0606030504020204" pitchFamily="34" charset="0"/>
              </a:rPr>
              <a:t> </a:t>
            </a:r>
            <a:r>
              <a:rPr lang="en-US" dirty="0" err="1">
                <a:solidFill>
                  <a:srgbClr val="222222"/>
                </a:solidFill>
                <a:latin typeface="Open Sans" panose="020B0606030504020204" pitchFamily="34" charset="0"/>
              </a:rPr>
              <a:t>пользователя</a:t>
            </a:r>
            <a:r>
              <a:rPr lang="en-US" dirty="0">
                <a:solidFill>
                  <a:srgbClr val="222222"/>
                </a:solidFill>
                <a:latin typeface="Open Sans" panose="020B0606030504020204" pitchFamily="34" charset="0"/>
              </a:rPr>
              <a:t> ( </a:t>
            </a:r>
            <a:r>
              <a:rPr lang="en-US" dirty="0" err="1">
                <a:solidFill>
                  <a:srgbClr val="222222"/>
                </a:solidFill>
                <a:latin typeface="Open Sans" panose="020B0606030504020204" pitchFamily="34" charset="0"/>
              </a:rPr>
              <a:t>по</a:t>
            </a:r>
            <a:r>
              <a:rPr lang="en-US" dirty="0">
                <a:solidFill>
                  <a:srgbClr val="222222"/>
                </a:solidFill>
                <a:latin typeface="Open Sans" panose="020B0606030504020204" pitchFamily="34" charset="0"/>
              </a:rPr>
              <a:t> </a:t>
            </a:r>
            <a:r>
              <a:rPr lang="en-US" dirty="0" err="1">
                <a:solidFill>
                  <a:srgbClr val="222222"/>
                </a:solidFill>
                <a:latin typeface="Open Sans" panose="020B0606030504020204" pitchFamily="34" charset="0"/>
              </a:rPr>
              <a:t>умолчанию</a:t>
            </a:r>
            <a:r>
              <a:rPr lang="en-US" dirty="0">
                <a:solidFill>
                  <a:srgbClr val="222222"/>
                </a:solidFill>
                <a:latin typeface="Open Sans" panose="020B0606030504020204" pitchFamily="34" charset="0"/>
              </a:rPr>
              <a:t> </a:t>
            </a:r>
            <a:r>
              <a:rPr lang="en-US" dirty="0" err="1">
                <a:solidFill>
                  <a:srgbClr val="222222"/>
                </a:solidFill>
                <a:latin typeface="Open Sans" panose="020B0606030504020204" pitchFamily="34" charset="0"/>
              </a:rPr>
              <a:t>он</a:t>
            </a:r>
            <a:r>
              <a:rPr lang="en-US" dirty="0">
                <a:solidFill>
                  <a:srgbClr val="222222"/>
                </a:solidFill>
                <a:latin typeface="Open Sans" panose="020B0606030504020204" pitchFamily="34" charset="0"/>
              </a:rPr>
              <a:t> </a:t>
            </a:r>
            <a:r>
              <a:rPr lang="en-US" dirty="0" err="1">
                <a:solidFill>
                  <a:srgbClr val="222222"/>
                </a:solidFill>
                <a:latin typeface="Open Sans" panose="020B0606030504020204" pitchFamily="34" charset="0"/>
              </a:rPr>
              <a:t>устанавливает</a:t>
            </a:r>
            <a:r>
              <a:rPr lang="en-US" dirty="0">
                <a:solidFill>
                  <a:srgbClr val="222222"/>
                </a:solidFill>
                <a:latin typeface="Open Sans" panose="020B0606030504020204" pitchFamily="34" charset="0"/>
              </a:rPr>
              <a:t> </a:t>
            </a:r>
            <a:r>
              <a:rPr lang="en-US" dirty="0" err="1">
                <a:solidFill>
                  <a:srgbClr val="222222"/>
                </a:solidFill>
                <a:latin typeface="Open Sans" panose="020B0606030504020204" pitchFamily="34" charset="0"/>
              </a:rPr>
              <a:t>самую</a:t>
            </a:r>
            <a:r>
              <a:rPr lang="en-US" dirty="0">
                <a:solidFill>
                  <a:srgbClr val="222222"/>
                </a:solidFill>
                <a:latin typeface="Open Sans" panose="020B0606030504020204" pitchFamily="34" charset="0"/>
              </a:rPr>
              <a:t> </a:t>
            </a:r>
            <a:r>
              <a:rPr lang="en-US" dirty="0" err="1">
                <a:solidFill>
                  <a:srgbClr val="222222"/>
                </a:solidFill>
                <a:latin typeface="Open Sans" panose="020B0606030504020204" pitchFamily="34" charset="0"/>
              </a:rPr>
              <a:t>последнюю</a:t>
            </a:r>
            <a:r>
              <a:rPr lang="en-US" dirty="0">
                <a:solidFill>
                  <a:srgbClr val="222222"/>
                </a:solidFill>
                <a:latin typeface="Open Sans" panose="020B0606030504020204" pitchFamily="34" charset="0"/>
              </a:rPr>
              <a:t> </a:t>
            </a:r>
            <a:r>
              <a:rPr lang="en-US" dirty="0" err="1">
                <a:solidFill>
                  <a:srgbClr val="222222"/>
                </a:solidFill>
                <a:latin typeface="Open Sans" panose="020B0606030504020204" pitchFamily="34" charset="0"/>
              </a:rPr>
              <a:t>версию</a:t>
            </a:r>
            <a:r>
              <a:rPr lang="en-US" dirty="0">
                <a:solidFill>
                  <a:srgbClr val="222222"/>
                </a:solidFill>
                <a:latin typeface="Open Sans" panose="020B0606030504020204" pitchFamily="34" charset="0"/>
              </a:rPr>
              <a:t>)</a:t>
            </a:r>
            <a:r>
              <a:rPr lang="en-US" b="0" i="0" u="none" strike="noStrike" dirty="0">
                <a:solidFill>
                  <a:srgbClr val="222222"/>
                </a:solidFill>
                <a:effectLst/>
                <a:latin typeface="Open Sans" panose="020B0606030504020204" pitchFamily="34" charset="0"/>
              </a:rPr>
              <a:t>. </a:t>
            </a:r>
            <a:r>
              <a:rPr lang="en-US" dirty="0" err="1">
                <a:solidFill>
                  <a:srgbClr val="222222"/>
                </a:solidFill>
                <a:latin typeface="Open Sans" panose="020B0606030504020204" pitchFamily="34" charset="0"/>
              </a:rPr>
              <a:t>Дл</a:t>
            </a:r>
            <a:r>
              <a:rPr lang="en-US" b="0" i="0" u="none" strike="noStrike" dirty="0" err="1">
                <a:solidFill>
                  <a:srgbClr val="222222"/>
                </a:solidFill>
                <a:effectLst/>
                <a:latin typeface="Open Sans" panose="020B0606030504020204" pitchFamily="34" charset="0"/>
              </a:rPr>
              <a:t>я</a:t>
            </a:r>
            <a:r>
              <a:rPr lang="en-US" b="0" i="0" u="none" strike="noStrike" dirty="0">
                <a:solidFill>
                  <a:srgbClr val="222222"/>
                </a:solidFill>
                <a:effectLst/>
                <a:latin typeface="Open Sans" panose="020B0606030504020204" pitchFamily="34" charset="0"/>
              </a:rPr>
              <a:t> </a:t>
            </a:r>
            <a:r>
              <a:rPr lang="en-US" b="0" i="0" u="none" strike="noStrike" dirty="0" err="1">
                <a:solidFill>
                  <a:srgbClr val="222222"/>
                </a:solidFill>
                <a:effectLst/>
                <a:latin typeface="Open Sans" panose="020B0606030504020204" pitchFamily="34" charset="0"/>
              </a:rPr>
              <a:t>этого</a:t>
            </a:r>
            <a:r>
              <a:rPr lang="en-US" b="0" i="0" u="none" strike="noStrike" dirty="0">
                <a:solidFill>
                  <a:srgbClr val="222222"/>
                </a:solidFill>
                <a:effectLst/>
                <a:latin typeface="Open Sans" panose="020B0606030504020204" pitchFamily="34" charset="0"/>
              </a:rPr>
              <a:t> </a:t>
            </a:r>
            <a:r>
              <a:rPr lang="en-US" b="0" i="0" u="none" strike="noStrike" dirty="0" err="1">
                <a:solidFill>
                  <a:srgbClr val="222222"/>
                </a:solidFill>
                <a:effectLst/>
                <a:latin typeface="Open Sans" panose="020B0606030504020204" pitchFamily="34" charset="0"/>
              </a:rPr>
              <a:t>нудно</a:t>
            </a:r>
            <a:r>
              <a:rPr lang="en-US" b="0" i="0" u="none" strike="noStrike" dirty="0">
                <a:solidFill>
                  <a:srgbClr val="222222"/>
                </a:solidFill>
                <a:effectLst/>
                <a:latin typeface="Open Sans" panose="020B0606030504020204" pitchFamily="34" charset="0"/>
              </a:rPr>
              <a:t> </a:t>
            </a:r>
            <a:r>
              <a:rPr lang="en-US" b="0" i="0" u="none" strike="noStrike" dirty="0" err="1">
                <a:solidFill>
                  <a:srgbClr val="222222"/>
                </a:solidFill>
                <a:effectLst/>
                <a:latin typeface="Open Sans" panose="020B0606030504020204" pitchFamily="34" charset="0"/>
              </a:rPr>
              <a:t>мспользовать</a:t>
            </a:r>
            <a:r>
              <a:rPr lang="en-US" b="0" i="0" u="none" strike="noStrike" dirty="0">
                <a:solidFill>
                  <a:srgbClr val="222222"/>
                </a:solidFill>
                <a:effectLst/>
                <a:latin typeface="Open Sans" panose="020B0606030504020204" pitchFamily="34" charset="0"/>
              </a:rPr>
              <a:t> </a:t>
            </a:r>
            <a:r>
              <a:rPr lang="en-US" b="0" i="0" u="none" strike="noStrike" dirty="0" err="1">
                <a:solidFill>
                  <a:srgbClr val="222222"/>
                </a:solidFill>
                <a:effectLst/>
                <a:latin typeface="Open Sans" panose="020B0606030504020204" pitchFamily="34" charset="0"/>
              </a:rPr>
              <a:t>следующий</a:t>
            </a:r>
            <a:r>
              <a:rPr lang="en-US" b="0" i="0" u="none" strike="noStrike" dirty="0">
                <a:solidFill>
                  <a:srgbClr val="222222"/>
                </a:solidFill>
                <a:effectLst/>
                <a:latin typeface="Open Sans" panose="020B0606030504020204" pitchFamily="34" charset="0"/>
              </a:rPr>
              <a:t> </a:t>
            </a:r>
            <a:r>
              <a:rPr lang="en-US" b="0" i="0" u="none" strike="noStrike" dirty="0" err="1">
                <a:solidFill>
                  <a:srgbClr val="222222"/>
                </a:solidFill>
                <a:effectLst/>
                <a:latin typeface="Open Sans" panose="020B0606030504020204" pitchFamily="34" charset="0"/>
              </a:rPr>
              <a:t>синтаксис</a:t>
            </a:r>
            <a:r>
              <a:rPr lang="en-US" dirty="0">
                <a:solidFill>
                  <a:srgbClr val="222222"/>
                </a:solidFill>
                <a:latin typeface="Open Sans" panose="020B0606030504020204" pitchFamily="34" charset="0"/>
              </a:rPr>
              <a:t>:</a:t>
            </a:r>
            <a:endParaRPr lang="en-TJ" dirty="0"/>
          </a:p>
        </p:txBody>
      </p:sp>
      <p:sp>
        <p:nvSpPr>
          <p:cNvPr id="9" name="TextBox 8">
            <a:extLst>
              <a:ext uri="{FF2B5EF4-FFF2-40B4-BE49-F238E27FC236}">
                <a16:creationId xmlns:a16="http://schemas.microsoft.com/office/drawing/2014/main" id="{23A0DD30-6ACE-6D42-9CC5-D5CB30AB598F}"/>
              </a:ext>
            </a:extLst>
          </p:cNvPr>
          <p:cNvSpPr txBox="1"/>
          <p:nvPr/>
        </p:nvSpPr>
        <p:spPr>
          <a:xfrm>
            <a:off x="1397876" y="3926460"/>
            <a:ext cx="6096000" cy="369332"/>
          </a:xfrm>
          <a:prstGeom prst="rect">
            <a:avLst/>
          </a:prstGeom>
          <a:noFill/>
        </p:spPr>
        <p:txBody>
          <a:bodyPr wrap="square">
            <a:spAutoFit/>
          </a:bodyPr>
          <a:lstStyle/>
          <a:p>
            <a:r>
              <a:rPr lang="en-US" b="0" i="0" u="none" strike="noStrike" dirty="0">
                <a:solidFill>
                  <a:srgbClr val="000000"/>
                </a:solidFill>
                <a:effectLst/>
                <a:latin typeface="Courier New" panose="02070309020205020404" pitchFamily="49" charset="0"/>
              </a:rPr>
              <a:t>pip install </a:t>
            </a:r>
            <a:r>
              <a:rPr lang="en-US" b="0" i="0" u="none" strike="noStrike" dirty="0" err="1">
                <a:solidFill>
                  <a:srgbClr val="000000"/>
                </a:solidFill>
                <a:effectLst/>
                <a:latin typeface="Courier New" panose="02070309020205020404" pitchFamily="49" charset="0"/>
              </a:rPr>
              <a:t>package_name</a:t>
            </a:r>
            <a:r>
              <a:rPr lang="en-US" b="0" i="0" u="none" strike="noStrike" dirty="0">
                <a:solidFill>
                  <a:srgbClr val="687687"/>
                </a:solidFill>
                <a:effectLst/>
                <a:latin typeface="Courier New" panose="02070309020205020404" pitchFamily="49" charset="0"/>
              </a:rPr>
              <a:t>==</a:t>
            </a:r>
            <a:r>
              <a:rPr lang="en-US" b="0" i="0" u="none" strike="noStrike" dirty="0" err="1">
                <a:solidFill>
                  <a:srgbClr val="000000"/>
                </a:solidFill>
                <a:effectLst/>
                <a:latin typeface="Courier New" panose="02070309020205020404" pitchFamily="49" charset="0"/>
              </a:rPr>
              <a:t>package_version</a:t>
            </a:r>
            <a:endParaRPr lang="en-TJ" dirty="0"/>
          </a:p>
        </p:txBody>
      </p:sp>
      <p:sp>
        <p:nvSpPr>
          <p:cNvPr id="11" name="TextBox 10">
            <a:extLst>
              <a:ext uri="{FF2B5EF4-FFF2-40B4-BE49-F238E27FC236}">
                <a16:creationId xmlns:a16="http://schemas.microsoft.com/office/drawing/2014/main" id="{577619B2-EC3A-AE42-BBB9-F40ACB9BB208}"/>
              </a:ext>
            </a:extLst>
          </p:cNvPr>
          <p:cNvSpPr txBox="1"/>
          <p:nvPr/>
        </p:nvSpPr>
        <p:spPr>
          <a:xfrm>
            <a:off x="1024127" y="4446326"/>
            <a:ext cx="10894604" cy="1200329"/>
          </a:xfrm>
          <a:prstGeom prst="rect">
            <a:avLst/>
          </a:prstGeom>
          <a:noFill/>
        </p:spPr>
        <p:txBody>
          <a:bodyPr wrap="square">
            <a:spAutoFit/>
          </a:bodyPr>
          <a:lstStyle/>
          <a:p>
            <a:r>
              <a:rPr lang="en-TJ" dirty="0"/>
              <a:t>Если какие-то из установленных в данный момент пакетов больше не нужны и вы хотите от них избавиться, pip тоже будет полезен. Его команда удаления выполнит все необходимые шаги.</a:t>
            </a:r>
          </a:p>
          <a:p>
            <a:endParaRPr lang="en-TJ" dirty="0"/>
          </a:p>
          <a:p>
            <a:r>
              <a:rPr lang="en-TJ" dirty="0"/>
              <a:t>Необходимый синтаксис ясен и прост:</a:t>
            </a:r>
          </a:p>
        </p:txBody>
      </p:sp>
      <p:sp>
        <p:nvSpPr>
          <p:cNvPr id="13" name="TextBox 12">
            <a:extLst>
              <a:ext uri="{FF2B5EF4-FFF2-40B4-BE49-F238E27FC236}">
                <a16:creationId xmlns:a16="http://schemas.microsoft.com/office/drawing/2014/main" id="{15033CE5-C65A-D541-A9B4-0000A821A92F}"/>
              </a:ext>
            </a:extLst>
          </p:cNvPr>
          <p:cNvSpPr txBox="1"/>
          <p:nvPr/>
        </p:nvSpPr>
        <p:spPr>
          <a:xfrm>
            <a:off x="1397876" y="5797189"/>
            <a:ext cx="6096000" cy="369332"/>
          </a:xfrm>
          <a:prstGeom prst="rect">
            <a:avLst/>
          </a:prstGeom>
          <a:noFill/>
        </p:spPr>
        <p:txBody>
          <a:bodyPr wrap="square">
            <a:spAutoFit/>
          </a:bodyPr>
          <a:lstStyle/>
          <a:p>
            <a:r>
              <a:rPr lang="en-US" b="0" i="0" u="none" strike="noStrike" dirty="0">
                <a:solidFill>
                  <a:srgbClr val="000000"/>
                </a:solidFill>
                <a:effectLst/>
                <a:latin typeface="Courier New" panose="02070309020205020404" pitchFamily="49" charset="0"/>
              </a:rPr>
              <a:t>pip uninstall </a:t>
            </a:r>
            <a:r>
              <a:rPr lang="en-US" b="0" i="0" u="none" strike="noStrike" dirty="0" err="1">
                <a:solidFill>
                  <a:srgbClr val="000000"/>
                </a:solidFill>
                <a:effectLst/>
                <a:latin typeface="Courier New" panose="02070309020205020404" pitchFamily="49" charset="0"/>
              </a:rPr>
              <a:t>package_name</a:t>
            </a:r>
            <a:endParaRPr lang="en-TJ" dirty="0"/>
          </a:p>
        </p:txBody>
      </p:sp>
    </p:spTree>
    <p:extLst>
      <p:ext uri="{BB962C8B-B14F-4D97-AF65-F5344CB8AC3E}">
        <p14:creationId xmlns:p14="http://schemas.microsoft.com/office/powerpoint/2010/main" val="31308288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F282D-BED4-6D48-808B-444D85148289}"/>
              </a:ext>
            </a:extLst>
          </p:cNvPr>
          <p:cNvSpPr>
            <a:spLocks noGrp="1"/>
          </p:cNvSpPr>
          <p:nvPr>
            <p:ph type="title"/>
          </p:nvPr>
        </p:nvSpPr>
        <p:spPr>
          <a:xfrm>
            <a:off x="1024128" y="585216"/>
            <a:ext cx="9720072" cy="644494"/>
          </a:xfrm>
        </p:spPr>
        <p:txBody>
          <a:bodyPr>
            <a:normAutofit fontScale="90000"/>
          </a:bodyPr>
          <a:lstStyle/>
          <a:p>
            <a:r>
              <a:rPr lang="en-TJ" b="1" dirty="0"/>
              <a:t>Основные выводы</a:t>
            </a:r>
          </a:p>
        </p:txBody>
      </p:sp>
      <p:sp>
        <p:nvSpPr>
          <p:cNvPr id="3" name="Content Placeholder 2">
            <a:extLst>
              <a:ext uri="{FF2B5EF4-FFF2-40B4-BE49-F238E27FC236}">
                <a16:creationId xmlns:a16="http://schemas.microsoft.com/office/drawing/2014/main" id="{580EB85B-12F3-9944-A989-A706E4F014C9}"/>
              </a:ext>
            </a:extLst>
          </p:cNvPr>
          <p:cNvSpPr>
            <a:spLocks noGrp="1"/>
          </p:cNvSpPr>
          <p:nvPr>
            <p:ph idx="1"/>
          </p:nvPr>
        </p:nvSpPr>
        <p:spPr>
          <a:xfrm>
            <a:off x="1024128" y="1397876"/>
            <a:ext cx="9720073" cy="441434"/>
          </a:xfrm>
        </p:spPr>
        <p:txBody>
          <a:bodyPr/>
          <a:lstStyle/>
          <a:p>
            <a:r>
              <a:rPr lang="en-TJ" dirty="0"/>
              <a:t>1. </a:t>
            </a:r>
            <a:r>
              <a:rPr lang="ru-RU" dirty="0"/>
              <a:t>Для проверки версии </a:t>
            </a:r>
            <a:r>
              <a:rPr lang="en-US" dirty="0"/>
              <a:t>pip </a:t>
            </a:r>
            <a:r>
              <a:rPr lang="ru-RU" dirty="0"/>
              <a:t>нужно выполнить следующие команды:</a:t>
            </a:r>
            <a:endParaRPr lang="en-TJ" dirty="0"/>
          </a:p>
        </p:txBody>
      </p:sp>
      <p:sp>
        <p:nvSpPr>
          <p:cNvPr id="5" name="TextBox 4">
            <a:extLst>
              <a:ext uri="{FF2B5EF4-FFF2-40B4-BE49-F238E27FC236}">
                <a16:creationId xmlns:a16="http://schemas.microsoft.com/office/drawing/2014/main" id="{232F1B09-B3CE-5942-BD0A-78F90D566841}"/>
              </a:ext>
            </a:extLst>
          </p:cNvPr>
          <p:cNvSpPr txBox="1"/>
          <p:nvPr/>
        </p:nvSpPr>
        <p:spPr>
          <a:xfrm>
            <a:off x="1024128" y="2090823"/>
            <a:ext cx="2328672" cy="369332"/>
          </a:xfrm>
          <a:prstGeom prst="rect">
            <a:avLst/>
          </a:prstGeom>
          <a:noFill/>
        </p:spPr>
        <p:txBody>
          <a:bodyPr wrap="square">
            <a:spAutoFit/>
          </a:bodyPr>
          <a:lstStyle/>
          <a:p>
            <a:r>
              <a:rPr lang="en-US" b="0" i="0" u="none" strike="noStrike" dirty="0">
                <a:solidFill>
                  <a:srgbClr val="333333"/>
                </a:solidFill>
                <a:effectLst/>
                <a:latin typeface="Courier New" panose="02070309020205020404" pitchFamily="49" charset="0"/>
              </a:rPr>
              <a:t>pip --version</a:t>
            </a:r>
            <a:endParaRPr lang="en-TJ" dirty="0"/>
          </a:p>
        </p:txBody>
      </p:sp>
      <p:sp>
        <p:nvSpPr>
          <p:cNvPr id="6" name="TextBox 5">
            <a:extLst>
              <a:ext uri="{FF2B5EF4-FFF2-40B4-BE49-F238E27FC236}">
                <a16:creationId xmlns:a16="http://schemas.microsoft.com/office/drawing/2014/main" id="{3D751DA4-64FD-B243-801B-0641EEA8A1D6}"/>
              </a:ext>
            </a:extLst>
          </p:cNvPr>
          <p:cNvSpPr txBox="1"/>
          <p:nvPr/>
        </p:nvSpPr>
        <p:spPr>
          <a:xfrm>
            <a:off x="4603530" y="2090823"/>
            <a:ext cx="551754" cy="369332"/>
          </a:xfrm>
          <a:prstGeom prst="rect">
            <a:avLst/>
          </a:prstGeom>
          <a:noFill/>
        </p:spPr>
        <p:txBody>
          <a:bodyPr wrap="none" rtlCol="0">
            <a:spAutoFit/>
          </a:bodyPr>
          <a:lstStyle/>
          <a:p>
            <a:r>
              <a:rPr lang="en-TJ" dirty="0"/>
              <a:t>или</a:t>
            </a:r>
          </a:p>
        </p:txBody>
      </p:sp>
      <p:sp>
        <p:nvSpPr>
          <p:cNvPr id="8" name="TextBox 7">
            <a:extLst>
              <a:ext uri="{FF2B5EF4-FFF2-40B4-BE49-F238E27FC236}">
                <a16:creationId xmlns:a16="http://schemas.microsoft.com/office/drawing/2014/main" id="{338C8A98-F7B7-3E44-BA85-A657047609CB}"/>
              </a:ext>
            </a:extLst>
          </p:cNvPr>
          <p:cNvSpPr txBox="1"/>
          <p:nvPr/>
        </p:nvSpPr>
        <p:spPr>
          <a:xfrm>
            <a:off x="6653049" y="2090823"/>
            <a:ext cx="2328672" cy="369332"/>
          </a:xfrm>
          <a:prstGeom prst="rect">
            <a:avLst/>
          </a:prstGeom>
          <a:noFill/>
        </p:spPr>
        <p:txBody>
          <a:bodyPr wrap="square">
            <a:spAutoFit/>
          </a:bodyPr>
          <a:lstStyle/>
          <a:p>
            <a:r>
              <a:rPr lang="en-US" b="0" i="0" u="none" strike="noStrike" dirty="0">
                <a:solidFill>
                  <a:srgbClr val="333333"/>
                </a:solidFill>
                <a:effectLst/>
                <a:latin typeface="Courier New" panose="02070309020205020404" pitchFamily="49" charset="0"/>
              </a:rPr>
              <a:t>pip3 --version</a:t>
            </a:r>
            <a:endParaRPr lang="en-TJ" dirty="0"/>
          </a:p>
        </p:txBody>
      </p:sp>
      <p:sp>
        <p:nvSpPr>
          <p:cNvPr id="10" name="TextBox 9">
            <a:extLst>
              <a:ext uri="{FF2B5EF4-FFF2-40B4-BE49-F238E27FC236}">
                <a16:creationId xmlns:a16="http://schemas.microsoft.com/office/drawing/2014/main" id="{B12E6657-8B7C-E74A-8BA9-AE68A20A2A92}"/>
              </a:ext>
            </a:extLst>
          </p:cNvPr>
          <p:cNvSpPr txBox="1"/>
          <p:nvPr/>
        </p:nvSpPr>
        <p:spPr>
          <a:xfrm>
            <a:off x="1024128" y="3133463"/>
            <a:ext cx="10920248" cy="3139321"/>
          </a:xfrm>
          <a:prstGeom prst="rect">
            <a:avLst/>
          </a:prstGeom>
          <a:noFill/>
        </p:spPr>
        <p:txBody>
          <a:bodyPr wrap="square">
            <a:spAutoFit/>
          </a:bodyPr>
          <a:lstStyle/>
          <a:p>
            <a:r>
              <a:rPr lang="en-TJ" dirty="0"/>
              <a:t>2. Список основных активностей пункта выглядит следующим образом:</a:t>
            </a:r>
          </a:p>
          <a:p>
            <a:endParaRPr lang="en-TJ" dirty="0"/>
          </a:p>
          <a:p>
            <a:r>
              <a:rPr lang="en-TJ" dirty="0"/>
              <a:t>pip help operation - показывает краткое описание пипа;</a:t>
            </a:r>
          </a:p>
          <a:p>
            <a:r>
              <a:rPr lang="en-TJ" dirty="0"/>
              <a:t>pip list - показывает список установленных на данный момент пакетов;</a:t>
            </a:r>
          </a:p>
          <a:p>
            <a:r>
              <a:rPr lang="en-TJ" dirty="0"/>
              <a:t>pip show package_name — показывает информацию package_name, включая зависимости пакета;</a:t>
            </a:r>
          </a:p>
          <a:p>
            <a:r>
              <a:rPr lang="en-TJ" dirty="0"/>
              <a:t>pip install name - устанавливает имя для всей системы (ожидайте проблем, если у вас нет прав администратора);</a:t>
            </a:r>
          </a:p>
          <a:p>
            <a:r>
              <a:rPr lang="en-TJ" dirty="0"/>
              <a:t>pip install --user name - установить имя только для вас; ни один другой пользователь вашей платформы не сможет его использовать;</a:t>
            </a:r>
          </a:p>
          <a:p>
            <a:r>
              <a:rPr lang="en-TJ" dirty="0"/>
              <a:t>pip install -U name — обновляет ранее установленный пакет;</a:t>
            </a:r>
          </a:p>
          <a:p>
            <a:r>
              <a:rPr lang="en-TJ" dirty="0"/>
              <a:t>pip uninstall name — удаляет ранее установленный пакет;</a:t>
            </a:r>
          </a:p>
        </p:txBody>
      </p:sp>
    </p:spTree>
    <p:extLst>
      <p:ext uri="{BB962C8B-B14F-4D97-AF65-F5344CB8AC3E}">
        <p14:creationId xmlns:p14="http://schemas.microsoft.com/office/powerpoint/2010/main" val="26496803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214D2-152B-CC40-8283-E446F65B0071}"/>
              </a:ext>
            </a:extLst>
          </p:cNvPr>
          <p:cNvSpPr>
            <a:spLocks noGrp="1"/>
          </p:cNvSpPr>
          <p:nvPr>
            <p:ph type="title"/>
          </p:nvPr>
        </p:nvSpPr>
        <p:spPr>
          <a:xfrm>
            <a:off x="1024128" y="585216"/>
            <a:ext cx="9720072" cy="697046"/>
          </a:xfrm>
        </p:spPr>
        <p:txBody>
          <a:bodyPr>
            <a:normAutofit fontScale="90000"/>
          </a:bodyPr>
          <a:lstStyle/>
          <a:p>
            <a:r>
              <a:rPr lang="en-TJ" dirty="0"/>
              <a:t>TkInter</a:t>
            </a:r>
          </a:p>
        </p:txBody>
      </p:sp>
      <p:sp>
        <p:nvSpPr>
          <p:cNvPr id="3" name="Content Placeholder 2">
            <a:extLst>
              <a:ext uri="{FF2B5EF4-FFF2-40B4-BE49-F238E27FC236}">
                <a16:creationId xmlns:a16="http://schemas.microsoft.com/office/drawing/2014/main" id="{14FB4E53-FFC4-224C-8E65-B816E4119CE7}"/>
              </a:ext>
            </a:extLst>
          </p:cNvPr>
          <p:cNvSpPr>
            <a:spLocks noGrp="1"/>
          </p:cNvSpPr>
          <p:nvPr>
            <p:ph idx="1"/>
          </p:nvPr>
        </p:nvSpPr>
        <p:spPr>
          <a:xfrm>
            <a:off x="1024127" y="1417320"/>
            <a:ext cx="9720073" cy="4023360"/>
          </a:xfrm>
        </p:spPr>
        <p:txBody>
          <a:bodyPr>
            <a:normAutofit/>
          </a:bodyPr>
          <a:lstStyle/>
          <a:p>
            <a:r>
              <a:rPr lang="en-US" dirty="0"/>
              <a:t>Python </a:t>
            </a:r>
            <a:r>
              <a:rPr lang="en-US" dirty="0" err="1"/>
              <a:t>TkInter</a:t>
            </a:r>
            <a:r>
              <a:rPr lang="en-US" dirty="0"/>
              <a:t> — </a:t>
            </a:r>
            <a:r>
              <a:rPr lang="ru-RU" dirty="0"/>
              <a:t>это пакет с именем </a:t>
            </a:r>
            <a:r>
              <a:rPr lang="en-US" dirty="0" err="1"/>
              <a:t>tkinter</a:t>
            </a:r>
            <a:r>
              <a:rPr lang="en-US" dirty="0"/>
              <a:t>. </a:t>
            </a:r>
            <a:r>
              <a:rPr lang="ru-RU" dirty="0"/>
              <a:t>Пакет содержит набор функций, констант, классов, объектов и модулей, используемых для создания приложений с графическим интерфейсом.</a:t>
            </a:r>
          </a:p>
          <a:p>
            <a:pPr marL="0" indent="0">
              <a:buNone/>
            </a:pPr>
            <a:r>
              <a:rPr lang="ru-RU" dirty="0"/>
              <a:t>Само приложение с графическим интерфейсом состоит из четырех основных элементов:</a:t>
            </a:r>
          </a:p>
          <a:p>
            <a:pPr>
              <a:buFont typeface="Arial" panose="020B0604020202020204" pitchFamily="34" charset="0"/>
              <a:buChar char="•"/>
            </a:pPr>
            <a:r>
              <a:rPr lang="en-TJ" dirty="0"/>
              <a:t> </a:t>
            </a:r>
            <a:r>
              <a:rPr lang="ru-RU" dirty="0"/>
              <a:t>импорт необходимых компонентов </a:t>
            </a:r>
            <a:r>
              <a:rPr lang="en-US" dirty="0" err="1"/>
              <a:t>tkinter</a:t>
            </a:r>
            <a:r>
              <a:rPr lang="en-US" dirty="0"/>
              <a:t>;</a:t>
            </a:r>
          </a:p>
          <a:p>
            <a:pPr>
              <a:buFont typeface="Arial" panose="020B0604020202020204" pitchFamily="34" charset="0"/>
              <a:buChar char="•"/>
            </a:pPr>
            <a:r>
              <a:rPr lang="en-TJ" dirty="0"/>
              <a:t> </a:t>
            </a:r>
            <a:r>
              <a:rPr lang="ru-RU" dirty="0"/>
              <a:t>создание главного окна приложения;</a:t>
            </a:r>
          </a:p>
          <a:p>
            <a:pPr>
              <a:buFont typeface="Arial" panose="020B0604020202020204" pitchFamily="34" charset="0"/>
              <a:buChar char="•"/>
            </a:pPr>
            <a:r>
              <a:rPr lang="en-TJ" dirty="0"/>
              <a:t> </a:t>
            </a:r>
            <a:r>
              <a:rPr lang="ru-RU" dirty="0"/>
              <a:t>добавление в окно набора необходимых </a:t>
            </a:r>
            <a:r>
              <a:rPr lang="ru-RU" dirty="0" err="1"/>
              <a:t>виджетов</a:t>
            </a:r>
            <a:r>
              <a:rPr lang="ru-RU" dirty="0"/>
              <a:t>;</a:t>
            </a:r>
          </a:p>
          <a:p>
            <a:pPr>
              <a:buFont typeface="Arial" panose="020B0604020202020204" pitchFamily="34" charset="0"/>
              <a:buChar char="•"/>
            </a:pPr>
            <a:r>
              <a:rPr lang="en-TJ" dirty="0"/>
              <a:t> </a:t>
            </a:r>
            <a:r>
              <a:rPr lang="ru-RU" dirty="0"/>
              <a:t>Запуск контроллера событий.</a:t>
            </a:r>
            <a:endParaRPr lang="en-TJ" dirty="0"/>
          </a:p>
        </p:txBody>
      </p:sp>
      <p:sp>
        <p:nvSpPr>
          <p:cNvPr id="5" name="TextBox 4">
            <a:extLst>
              <a:ext uri="{FF2B5EF4-FFF2-40B4-BE49-F238E27FC236}">
                <a16:creationId xmlns:a16="http://schemas.microsoft.com/office/drawing/2014/main" id="{451698B7-4880-0B49-AB02-7DC45F8E2124}"/>
              </a:ext>
            </a:extLst>
          </p:cNvPr>
          <p:cNvSpPr txBox="1"/>
          <p:nvPr/>
        </p:nvSpPr>
        <p:spPr>
          <a:xfrm>
            <a:off x="1103587" y="5440680"/>
            <a:ext cx="6096000" cy="369332"/>
          </a:xfrm>
          <a:prstGeom prst="rect">
            <a:avLst/>
          </a:prstGeom>
          <a:noFill/>
        </p:spPr>
        <p:txBody>
          <a:bodyPr wrap="square">
            <a:spAutoFit/>
          </a:bodyPr>
          <a:lstStyle/>
          <a:p>
            <a:r>
              <a:rPr lang="en-US" b="0" i="0" u="none" strike="noStrike" dirty="0">
                <a:solidFill>
                  <a:srgbClr val="0000FF"/>
                </a:solidFill>
                <a:effectLst/>
                <a:latin typeface="Courier New" panose="02070309020205020404" pitchFamily="49" charset="0"/>
              </a:rPr>
              <a:t>import</a:t>
            </a:r>
            <a:r>
              <a:rPr lang="en-US" b="0" i="0" u="none" strike="noStrike" dirty="0">
                <a:solidFill>
                  <a:srgbClr val="000000"/>
                </a:solidFill>
                <a:effectLst/>
                <a:latin typeface="Courier New" panose="02070309020205020404" pitchFamily="49" charset="0"/>
              </a:rPr>
              <a:t> </a:t>
            </a:r>
            <a:r>
              <a:rPr lang="en-US" b="0" i="0" u="none" strike="noStrike" dirty="0" err="1">
                <a:solidFill>
                  <a:srgbClr val="000000"/>
                </a:solidFill>
                <a:effectLst/>
                <a:latin typeface="Courier New" panose="02070309020205020404" pitchFamily="49" charset="0"/>
              </a:rPr>
              <a:t>tkinter</a:t>
            </a:r>
            <a:endParaRPr lang="en-TJ" dirty="0"/>
          </a:p>
        </p:txBody>
      </p:sp>
      <p:sp>
        <p:nvSpPr>
          <p:cNvPr id="7" name="TextBox 6">
            <a:extLst>
              <a:ext uri="{FF2B5EF4-FFF2-40B4-BE49-F238E27FC236}">
                <a16:creationId xmlns:a16="http://schemas.microsoft.com/office/drawing/2014/main" id="{3AB65E51-CD8F-4F4D-904B-EC8094BEFEF9}"/>
              </a:ext>
            </a:extLst>
          </p:cNvPr>
          <p:cNvSpPr txBox="1"/>
          <p:nvPr/>
        </p:nvSpPr>
        <p:spPr>
          <a:xfrm>
            <a:off x="1103587" y="6088118"/>
            <a:ext cx="6096000" cy="369332"/>
          </a:xfrm>
          <a:prstGeom prst="rect">
            <a:avLst/>
          </a:prstGeom>
          <a:noFill/>
        </p:spPr>
        <p:txBody>
          <a:bodyPr wrap="square">
            <a:spAutoFit/>
          </a:bodyPr>
          <a:lstStyle/>
          <a:p>
            <a:r>
              <a:rPr lang="en-US" b="0" i="0" u="none" strike="noStrike" dirty="0">
                <a:solidFill>
                  <a:srgbClr val="0000FF"/>
                </a:solidFill>
                <a:effectLst/>
                <a:latin typeface="Courier New" panose="02070309020205020404" pitchFamily="49" charset="0"/>
              </a:rPr>
              <a:t>import</a:t>
            </a:r>
            <a:r>
              <a:rPr lang="en-US" b="0" i="0" u="none" strike="noStrike" dirty="0">
                <a:solidFill>
                  <a:srgbClr val="000000"/>
                </a:solidFill>
                <a:effectLst/>
                <a:latin typeface="Courier New" panose="02070309020205020404" pitchFamily="49" charset="0"/>
              </a:rPr>
              <a:t> </a:t>
            </a:r>
            <a:r>
              <a:rPr lang="en-US" b="0" i="0" u="none" strike="noStrike" dirty="0" err="1">
                <a:solidFill>
                  <a:srgbClr val="000000"/>
                </a:solidFill>
                <a:effectLst/>
                <a:latin typeface="Courier New" panose="02070309020205020404" pitchFamily="49" charset="0"/>
              </a:rPr>
              <a:t>tkinter</a:t>
            </a:r>
            <a:r>
              <a:rPr lang="en-US" b="0" i="0" u="none" strike="noStrike" dirty="0">
                <a:solidFill>
                  <a:srgbClr val="000000"/>
                </a:solidFill>
                <a:effectLst/>
                <a:latin typeface="Courier New" panose="02070309020205020404" pitchFamily="49" charset="0"/>
              </a:rPr>
              <a:t> </a:t>
            </a:r>
            <a:r>
              <a:rPr lang="en-US" b="0" i="0" u="none" strike="noStrike" dirty="0">
                <a:solidFill>
                  <a:srgbClr val="0000FF"/>
                </a:solidFill>
                <a:effectLst/>
                <a:latin typeface="Courier New" panose="02070309020205020404" pitchFamily="49" charset="0"/>
              </a:rPr>
              <a:t>as</a:t>
            </a:r>
            <a:r>
              <a:rPr lang="en-US" b="0" i="0" u="none" strike="noStrike" dirty="0">
                <a:solidFill>
                  <a:srgbClr val="000000"/>
                </a:solidFill>
                <a:effectLst/>
                <a:latin typeface="Courier New" panose="02070309020205020404" pitchFamily="49" charset="0"/>
              </a:rPr>
              <a:t> </a:t>
            </a:r>
            <a:r>
              <a:rPr lang="en-US" b="0" i="0" u="none" strike="noStrike" dirty="0" err="1">
                <a:solidFill>
                  <a:srgbClr val="000000"/>
                </a:solidFill>
                <a:effectLst/>
                <a:latin typeface="Courier New" panose="02070309020205020404" pitchFamily="49" charset="0"/>
              </a:rPr>
              <a:t>tk</a:t>
            </a:r>
            <a:endParaRPr lang="en-TJ" dirty="0"/>
          </a:p>
        </p:txBody>
      </p:sp>
      <p:sp>
        <p:nvSpPr>
          <p:cNvPr id="9" name="TextBox 8">
            <a:extLst>
              <a:ext uri="{FF2B5EF4-FFF2-40B4-BE49-F238E27FC236}">
                <a16:creationId xmlns:a16="http://schemas.microsoft.com/office/drawing/2014/main" id="{48FE26D7-933A-E141-B394-683F429BB9CC}"/>
              </a:ext>
            </a:extLst>
          </p:cNvPr>
          <p:cNvSpPr txBox="1"/>
          <p:nvPr/>
        </p:nvSpPr>
        <p:spPr>
          <a:xfrm>
            <a:off x="6190593" y="5534120"/>
            <a:ext cx="6096000" cy="369332"/>
          </a:xfrm>
          <a:prstGeom prst="rect">
            <a:avLst/>
          </a:prstGeom>
          <a:noFill/>
        </p:spPr>
        <p:txBody>
          <a:bodyPr wrap="square">
            <a:spAutoFit/>
          </a:bodyPr>
          <a:lstStyle/>
          <a:p>
            <a:r>
              <a:rPr lang="en-US" b="0" i="0" u="none" strike="noStrike" dirty="0">
                <a:solidFill>
                  <a:srgbClr val="0000FF"/>
                </a:solidFill>
                <a:effectLst/>
                <a:latin typeface="Courier New" panose="02070309020205020404" pitchFamily="49" charset="0"/>
              </a:rPr>
              <a:t>from</a:t>
            </a:r>
            <a:r>
              <a:rPr lang="en-US" b="0" i="0" u="none" strike="noStrike" dirty="0">
                <a:solidFill>
                  <a:srgbClr val="000000"/>
                </a:solidFill>
                <a:effectLst/>
                <a:latin typeface="Courier New" panose="02070309020205020404" pitchFamily="49" charset="0"/>
              </a:rPr>
              <a:t> </a:t>
            </a:r>
            <a:r>
              <a:rPr lang="en-US" b="0" i="0" u="none" strike="noStrike" dirty="0" err="1">
                <a:solidFill>
                  <a:srgbClr val="000000"/>
                </a:solidFill>
                <a:effectLst/>
                <a:latin typeface="Courier New" panose="02070309020205020404" pitchFamily="49" charset="0"/>
              </a:rPr>
              <a:t>tkinter</a:t>
            </a:r>
            <a:r>
              <a:rPr lang="en-US" b="0" i="0" u="none" strike="noStrike" dirty="0">
                <a:solidFill>
                  <a:srgbClr val="000000"/>
                </a:solidFill>
                <a:effectLst/>
                <a:latin typeface="Courier New" panose="02070309020205020404" pitchFamily="49" charset="0"/>
              </a:rPr>
              <a:t> </a:t>
            </a:r>
            <a:r>
              <a:rPr lang="en-US" b="0" i="0" u="none" strike="noStrike" dirty="0">
                <a:solidFill>
                  <a:srgbClr val="0000FF"/>
                </a:solidFill>
                <a:effectLst/>
                <a:latin typeface="Courier New" panose="02070309020205020404" pitchFamily="49" charset="0"/>
              </a:rPr>
              <a:t>import</a:t>
            </a:r>
            <a:r>
              <a:rPr lang="en-US" b="0" i="0" u="none" strike="noStrike" dirty="0">
                <a:solidFill>
                  <a:srgbClr val="000000"/>
                </a:solidFill>
                <a:effectLst/>
                <a:latin typeface="Courier New" panose="02070309020205020404" pitchFamily="49" charset="0"/>
              </a:rPr>
              <a:t> Button</a:t>
            </a:r>
            <a:endParaRPr lang="en-TJ" dirty="0"/>
          </a:p>
        </p:txBody>
      </p:sp>
      <p:sp>
        <p:nvSpPr>
          <p:cNvPr id="11" name="TextBox 10">
            <a:extLst>
              <a:ext uri="{FF2B5EF4-FFF2-40B4-BE49-F238E27FC236}">
                <a16:creationId xmlns:a16="http://schemas.microsoft.com/office/drawing/2014/main" id="{A4F5284C-1B19-2148-B6AA-3E221EB42356}"/>
              </a:ext>
            </a:extLst>
          </p:cNvPr>
          <p:cNvSpPr txBox="1"/>
          <p:nvPr/>
        </p:nvSpPr>
        <p:spPr>
          <a:xfrm>
            <a:off x="6190593" y="6088118"/>
            <a:ext cx="6143296" cy="369332"/>
          </a:xfrm>
          <a:prstGeom prst="rect">
            <a:avLst/>
          </a:prstGeom>
          <a:noFill/>
        </p:spPr>
        <p:txBody>
          <a:bodyPr wrap="square">
            <a:spAutoFit/>
          </a:bodyPr>
          <a:lstStyle/>
          <a:p>
            <a:r>
              <a:rPr lang="en-US" b="0" i="0" u="none" strike="noStrike" dirty="0">
                <a:solidFill>
                  <a:srgbClr val="0000FF"/>
                </a:solidFill>
                <a:effectLst/>
                <a:latin typeface="Courier New" panose="02070309020205020404" pitchFamily="49" charset="0"/>
              </a:rPr>
              <a:t>from</a:t>
            </a:r>
            <a:r>
              <a:rPr lang="en-US" b="0" i="0" u="none" strike="noStrike" dirty="0">
                <a:solidFill>
                  <a:srgbClr val="000000"/>
                </a:solidFill>
                <a:effectLst/>
                <a:latin typeface="Courier New" panose="02070309020205020404" pitchFamily="49" charset="0"/>
              </a:rPr>
              <a:t> </a:t>
            </a:r>
            <a:r>
              <a:rPr lang="en-US" b="0" i="0" u="none" strike="noStrike" dirty="0" err="1">
                <a:solidFill>
                  <a:srgbClr val="000000"/>
                </a:solidFill>
                <a:effectLst/>
                <a:latin typeface="Courier New" panose="02070309020205020404" pitchFamily="49" charset="0"/>
              </a:rPr>
              <a:t>tkinter</a:t>
            </a:r>
            <a:r>
              <a:rPr lang="en-US" b="0" i="0" u="none" strike="noStrike" dirty="0">
                <a:solidFill>
                  <a:srgbClr val="000000"/>
                </a:solidFill>
                <a:effectLst/>
                <a:latin typeface="Courier New" panose="02070309020205020404" pitchFamily="49" charset="0"/>
              </a:rPr>
              <a:t> </a:t>
            </a:r>
            <a:r>
              <a:rPr lang="en-US" b="0" i="0" u="none" strike="noStrike" dirty="0">
                <a:solidFill>
                  <a:srgbClr val="0000FF"/>
                </a:solidFill>
                <a:effectLst/>
                <a:latin typeface="Courier New" panose="02070309020205020404" pitchFamily="49" charset="0"/>
              </a:rPr>
              <a:t>import</a:t>
            </a:r>
            <a:r>
              <a:rPr lang="en-US" b="0" i="0" u="none" strike="noStrike" dirty="0">
                <a:solidFill>
                  <a:srgbClr val="000000"/>
                </a:solidFill>
                <a:effectLst/>
                <a:latin typeface="Courier New" panose="02070309020205020404" pitchFamily="49" charset="0"/>
              </a:rPr>
              <a:t> </a:t>
            </a:r>
            <a:r>
              <a:rPr lang="en-US" b="0" i="0" u="none" strike="noStrike" dirty="0">
                <a:solidFill>
                  <a:srgbClr val="687687"/>
                </a:solidFill>
                <a:effectLst/>
                <a:latin typeface="Courier New" panose="02070309020205020404" pitchFamily="49" charset="0"/>
              </a:rPr>
              <a:t>*</a:t>
            </a:r>
            <a:endParaRPr lang="en-TJ" dirty="0"/>
          </a:p>
        </p:txBody>
      </p:sp>
    </p:spTree>
    <p:extLst>
      <p:ext uri="{BB962C8B-B14F-4D97-AF65-F5344CB8AC3E}">
        <p14:creationId xmlns:p14="http://schemas.microsoft.com/office/powerpoint/2010/main" val="3686556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44119-266F-BF43-AD44-CEDCA6B3817E}"/>
              </a:ext>
            </a:extLst>
          </p:cNvPr>
          <p:cNvSpPr>
            <a:spLocks noGrp="1"/>
          </p:cNvSpPr>
          <p:nvPr>
            <p:ph type="title"/>
          </p:nvPr>
        </p:nvSpPr>
        <p:spPr>
          <a:xfrm>
            <a:off x="1024128" y="585216"/>
            <a:ext cx="9720072" cy="697046"/>
          </a:xfrm>
        </p:spPr>
        <p:txBody>
          <a:bodyPr>
            <a:normAutofit fontScale="90000"/>
          </a:bodyPr>
          <a:lstStyle/>
          <a:p>
            <a:r>
              <a:rPr lang="ru-RU" dirty="0"/>
              <a:t>Р</a:t>
            </a:r>
            <a:r>
              <a:rPr lang="en-TJ" dirty="0"/>
              <a:t>азмещение виджетов</a:t>
            </a:r>
          </a:p>
        </p:txBody>
      </p:sp>
      <p:sp>
        <p:nvSpPr>
          <p:cNvPr id="3" name="Content Placeholder 2">
            <a:extLst>
              <a:ext uri="{FF2B5EF4-FFF2-40B4-BE49-F238E27FC236}">
                <a16:creationId xmlns:a16="http://schemas.microsoft.com/office/drawing/2014/main" id="{1A7A67F7-D1E7-3743-9CE9-4B8E2018F57B}"/>
              </a:ext>
            </a:extLst>
          </p:cNvPr>
          <p:cNvSpPr>
            <a:spLocks noGrp="1"/>
          </p:cNvSpPr>
          <p:nvPr>
            <p:ph idx="1"/>
          </p:nvPr>
        </p:nvSpPr>
        <p:spPr>
          <a:xfrm>
            <a:off x="1024128" y="1492469"/>
            <a:ext cx="9720073" cy="4816891"/>
          </a:xfrm>
        </p:spPr>
        <p:txBody>
          <a:bodyPr/>
          <a:lstStyle/>
          <a:p>
            <a:pPr marL="0" indent="0">
              <a:buNone/>
            </a:pPr>
            <a:r>
              <a:rPr lang="en-TJ" dirty="0"/>
              <a:t>Е</a:t>
            </a:r>
            <a:r>
              <a:rPr lang="ru-RU" dirty="0" err="1"/>
              <a:t>сть</a:t>
            </a:r>
            <a:r>
              <a:rPr lang="ru-RU" dirty="0"/>
              <a:t> три разных метода</a:t>
            </a:r>
            <a:r>
              <a:rPr lang="en-TJ" dirty="0"/>
              <a:t> размещения виджетов в окне </a:t>
            </a:r>
            <a:r>
              <a:rPr lang="ru-RU" dirty="0"/>
              <a:t>.</a:t>
            </a:r>
          </a:p>
          <a:p>
            <a:pPr marL="0" indent="0">
              <a:buNone/>
            </a:pPr>
            <a:r>
              <a:rPr lang="ru-RU" dirty="0"/>
              <a:t>Эти методы реализуются менеджерами геометрии.</a:t>
            </a:r>
            <a:endParaRPr lang="en-TJ" dirty="0"/>
          </a:p>
          <a:p>
            <a:pPr>
              <a:buFont typeface="Arial" panose="020B0604020202020204" pitchFamily="34" charset="0"/>
              <a:buChar char="•"/>
            </a:pPr>
            <a:r>
              <a:rPr lang="en-TJ" dirty="0"/>
              <a:t> Метод place- </a:t>
            </a:r>
            <a:r>
              <a:rPr lang="ru-RU" dirty="0"/>
              <a:t>сам</a:t>
            </a:r>
            <a:r>
              <a:rPr lang="en-US" dirty="0" err="1"/>
              <a:t>ый</a:t>
            </a:r>
            <a:r>
              <a:rPr lang="ru-RU" dirty="0"/>
              <a:t> </a:t>
            </a:r>
            <a:r>
              <a:rPr lang="ru-RU" dirty="0" err="1"/>
              <a:t>подробн</a:t>
            </a:r>
            <a:r>
              <a:rPr lang="en-TJ" dirty="0"/>
              <a:t>ый</a:t>
            </a:r>
            <a:r>
              <a:rPr lang="ru-RU" dirty="0"/>
              <a:t>. </a:t>
            </a:r>
            <a:r>
              <a:rPr lang="en-TJ" dirty="0"/>
              <a:t>Он</a:t>
            </a:r>
            <a:r>
              <a:rPr lang="ru-RU" dirty="0"/>
              <a:t> заставляет вас точно объявлять местоположение </a:t>
            </a:r>
            <a:r>
              <a:rPr lang="ru-RU" dirty="0" err="1"/>
              <a:t>виджета</a:t>
            </a:r>
            <a:r>
              <a:rPr lang="ru-RU" dirty="0"/>
              <a:t>, пиксель за пикселем. Однако </a:t>
            </a:r>
            <a:r>
              <a:rPr lang="en-TJ" dirty="0"/>
              <a:t>он</a:t>
            </a:r>
            <a:r>
              <a:rPr lang="ru-RU" dirty="0"/>
              <a:t> не защитит вас от некоторых распространенных ошибок, из-за которых </a:t>
            </a:r>
            <a:r>
              <a:rPr lang="ru-RU" dirty="0" err="1"/>
              <a:t>виджеты</a:t>
            </a:r>
            <a:r>
              <a:rPr lang="ru-RU" dirty="0"/>
              <a:t> накладываются друг на друга или частично или полностью помещают некоторые из них за пределы окна.</a:t>
            </a:r>
            <a:endParaRPr lang="en-TJ" dirty="0"/>
          </a:p>
          <a:p>
            <a:pPr>
              <a:buFont typeface="Arial" panose="020B0604020202020204" pitchFamily="34" charset="0"/>
              <a:buChar char="•"/>
            </a:pPr>
            <a:r>
              <a:rPr lang="en-TJ" dirty="0"/>
              <a:t> Метод pack-  если вы не хотите размещять виджеты вручную это метод сделает это за вас.</a:t>
            </a:r>
          </a:p>
          <a:p>
            <a:pPr>
              <a:buFont typeface="Arial" panose="020B0604020202020204" pitchFamily="34" charset="0"/>
              <a:buChar char="•"/>
            </a:pPr>
            <a:r>
              <a:rPr lang="en-TJ" dirty="0"/>
              <a:t> Метод grid - </a:t>
            </a:r>
            <a:r>
              <a:rPr lang="ru-RU" dirty="0"/>
              <a:t>находится посередине, между двумя другими менеджерами геометрии. Это дает вам возможность выразить свои общие пожелания и пытается развернуть </a:t>
            </a:r>
            <a:r>
              <a:rPr lang="ru-RU" dirty="0" err="1"/>
              <a:t>виджеты</a:t>
            </a:r>
            <a:r>
              <a:rPr lang="ru-RU" dirty="0"/>
              <a:t> в соответствии с ними.</a:t>
            </a:r>
            <a:endParaRPr lang="en-TJ" dirty="0"/>
          </a:p>
          <a:p>
            <a:pPr>
              <a:buFont typeface="Arial" panose="020B0604020202020204" pitchFamily="34" charset="0"/>
              <a:buChar char="•"/>
            </a:pPr>
            <a:endParaRPr lang="en-TJ" dirty="0"/>
          </a:p>
        </p:txBody>
      </p:sp>
    </p:spTree>
    <p:extLst>
      <p:ext uri="{BB962C8B-B14F-4D97-AF65-F5344CB8AC3E}">
        <p14:creationId xmlns:p14="http://schemas.microsoft.com/office/powerpoint/2010/main" val="6845281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D2777-E166-0240-9694-DB0FE87E8863}"/>
              </a:ext>
            </a:extLst>
          </p:cNvPr>
          <p:cNvSpPr>
            <a:spLocks noGrp="1"/>
          </p:cNvSpPr>
          <p:nvPr>
            <p:ph type="title"/>
          </p:nvPr>
        </p:nvSpPr>
        <p:spPr/>
        <p:txBody>
          <a:bodyPr/>
          <a:lstStyle/>
          <a:p>
            <a:r>
              <a:rPr lang="en-TJ" dirty="0"/>
              <a:t> окрас виджетов</a:t>
            </a:r>
          </a:p>
        </p:txBody>
      </p:sp>
      <p:sp>
        <p:nvSpPr>
          <p:cNvPr id="3" name="Content Placeholder 2">
            <a:extLst>
              <a:ext uri="{FF2B5EF4-FFF2-40B4-BE49-F238E27FC236}">
                <a16:creationId xmlns:a16="http://schemas.microsoft.com/office/drawing/2014/main" id="{00412F87-FCF3-8E44-854C-751AE3EE0BCB}"/>
              </a:ext>
            </a:extLst>
          </p:cNvPr>
          <p:cNvSpPr>
            <a:spLocks noGrp="1"/>
          </p:cNvSpPr>
          <p:nvPr>
            <p:ph idx="1"/>
          </p:nvPr>
        </p:nvSpPr>
        <p:spPr>
          <a:xfrm>
            <a:off x="1024128" y="1755228"/>
            <a:ext cx="9720073" cy="4554132"/>
          </a:xfrm>
        </p:spPr>
        <p:txBody>
          <a:bodyPr/>
          <a:lstStyle/>
          <a:p>
            <a:r>
              <a:rPr lang="ru-RU" dirty="0"/>
              <a:t>Почти все, что вы помещаете в свои окна, может быть цветным. У большинства </a:t>
            </a:r>
            <a:r>
              <a:rPr lang="ru-RU" dirty="0" err="1"/>
              <a:t>виджетов</a:t>
            </a:r>
            <a:r>
              <a:rPr lang="ru-RU" dirty="0"/>
              <a:t> есть специальные свойства для обработки их цветов, и мы расскажем вам о них при обсуждении самих </a:t>
            </a:r>
            <a:r>
              <a:rPr lang="ru-RU" dirty="0" err="1"/>
              <a:t>виджетов</a:t>
            </a:r>
            <a:r>
              <a:rPr lang="ru-RU" dirty="0"/>
              <a:t>. В настоящее время самое важное — это узнать, как в </a:t>
            </a:r>
            <a:r>
              <a:rPr lang="en-US" dirty="0" err="1"/>
              <a:t>tkinter</a:t>
            </a:r>
            <a:r>
              <a:rPr lang="en-US" dirty="0"/>
              <a:t> </a:t>
            </a:r>
            <a:r>
              <a:rPr lang="ru-RU" dirty="0"/>
              <a:t>описываются цвета, другими словами, какими средствами можно сделать так, чтобы кнопка была красной или синей.</a:t>
            </a:r>
          </a:p>
          <a:p>
            <a:r>
              <a:rPr lang="ru-RU" dirty="0"/>
              <a:t>Существует как минимум три метода, разработанных для удовлетворения ваших потребностей. Мы расскажем вам о них на примере </a:t>
            </a:r>
            <a:r>
              <a:rPr lang="en-US" dirty="0"/>
              <a:t>Button</a:t>
            </a:r>
            <a:r>
              <a:rPr lang="ru-RU" dirty="0"/>
              <a:t>, но не забывайте, что эти способы универсальны и могут использоваться практически везде.</a:t>
            </a:r>
            <a:r>
              <a:rPr lang="en-US" dirty="0"/>
              <a:t> (</a:t>
            </a:r>
            <a:r>
              <a:rPr lang="en-US" dirty="0" err="1"/>
              <a:t>см</a:t>
            </a:r>
            <a:r>
              <a:rPr lang="en-US" dirty="0"/>
              <a:t>. </a:t>
            </a:r>
            <a:r>
              <a:rPr lang="en-US" dirty="0" err="1"/>
              <a:t>файл</a:t>
            </a:r>
            <a:r>
              <a:rPr lang="en-US" dirty="0"/>
              <a:t> </a:t>
            </a:r>
            <a:r>
              <a:rPr lang="en-US" dirty="0" err="1"/>
              <a:t>window.py</a:t>
            </a:r>
            <a:r>
              <a:rPr lang="en-US" dirty="0"/>
              <a:t>)</a:t>
            </a:r>
          </a:p>
          <a:p>
            <a:r>
              <a:rPr lang="en-US" dirty="0" err="1"/>
              <a:t>Tkinter</a:t>
            </a:r>
            <a:r>
              <a:rPr lang="en-US" dirty="0"/>
              <a:t> </a:t>
            </a:r>
            <a:r>
              <a:rPr lang="ru-RU" dirty="0"/>
              <a:t>распознает более 750 предопределенных названий цветов — все их можно найти</a:t>
            </a:r>
            <a:r>
              <a:rPr lang="en-US" dirty="0"/>
              <a:t> </a:t>
            </a:r>
            <a:r>
              <a:rPr lang="en-US" dirty="0" err="1"/>
              <a:t>тут</a:t>
            </a:r>
            <a:r>
              <a:rPr lang="en-US" dirty="0"/>
              <a:t>: </a:t>
            </a:r>
            <a:r>
              <a:rPr lang="en-US" dirty="0">
                <a:hlinkClick r:id="rId2"/>
              </a:rPr>
              <a:t>https://www.tcl.tk/man/tcl8.4/TkCmd/colors.html</a:t>
            </a:r>
            <a:endParaRPr lang="en-US" dirty="0"/>
          </a:p>
          <a:p>
            <a:endParaRPr lang="en-US" dirty="0"/>
          </a:p>
          <a:p>
            <a:endParaRPr lang="en-TJ" dirty="0"/>
          </a:p>
        </p:txBody>
      </p:sp>
    </p:spTree>
    <p:extLst>
      <p:ext uri="{BB962C8B-B14F-4D97-AF65-F5344CB8AC3E}">
        <p14:creationId xmlns:p14="http://schemas.microsoft.com/office/powerpoint/2010/main" val="11731424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0C8D5-88BF-E64E-BED8-073CD6137072}"/>
              </a:ext>
            </a:extLst>
          </p:cNvPr>
          <p:cNvSpPr>
            <a:spLocks noGrp="1"/>
          </p:cNvSpPr>
          <p:nvPr>
            <p:ph type="title"/>
          </p:nvPr>
        </p:nvSpPr>
        <p:spPr/>
        <p:txBody>
          <a:bodyPr/>
          <a:lstStyle/>
          <a:p>
            <a:r>
              <a:rPr lang="en-TJ" dirty="0"/>
              <a:t>Простой ГИП(GUI)</a:t>
            </a:r>
          </a:p>
        </p:txBody>
      </p:sp>
      <p:pic>
        <p:nvPicPr>
          <p:cNvPr id="5" name="Content Placeholder 4" descr="Graphical user interface, application&#10;&#10;Description automatically generated">
            <a:extLst>
              <a:ext uri="{FF2B5EF4-FFF2-40B4-BE49-F238E27FC236}">
                <a16:creationId xmlns:a16="http://schemas.microsoft.com/office/drawing/2014/main" id="{7981B5B8-8B3A-7648-AE26-964EDB8AF603}"/>
              </a:ext>
            </a:extLst>
          </p:cNvPr>
          <p:cNvPicPr>
            <a:picLocks noGrp="1" noChangeAspect="1"/>
          </p:cNvPicPr>
          <p:nvPr>
            <p:ph idx="1"/>
          </p:nvPr>
        </p:nvPicPr>
        <p:blipFill>
          <a:blip r:embed="rId2"/>
          <a:stretch>
            <a:fillRect/>
          </a:stretch>
        </p:blipFill>
        <p:spPr>
          <a:xfrm>
            <a:off x="1286285" y="1813369"/>
            <a:ext cx="3900077" cy="4053021"/>
          </a:xfrm>
        </p:spPr>
      </p:pic>
      <p:sp>
        <p:nvSpPr>
          <p:cNvPr id="6" name="TextBox 5">
            <a:extLst>
              <a:ext uri="{FF2B5EF4-FFF2-40B4-BE49-F238E27FC236}">
                <a16:creationId xmlns:a16="http://schemas.microsoft.com/office/drawing/2014/main" id="{E937FC6C-6B25-C64E-B461-BBEB5E97D75F}"/>
              </a:ext>
            </a:extLst>
          </p:cNvPr>
          <p:cNvSpPr txBox="1"/>
          <p:nvPr/>
        </p:nvSpPr>
        <p:spPr>
          <a:xfrm>
            <a:off x="1286285" y="6272784"/>
            <a:ext cx="2554289" cy="369332"/>
          </a:xfrm>
          <a:prstGeom prst="rect">
            <a:avLst/>
          </a:prstGeom>
          <a:noFill/>
        </p:spPr>
        <p:txBody>
          <a:bodyPr wrap="none" rtlCol="0">
            <a:spAutoFit/>
          </a:bodyPr>
          <a:lstStyle/>
          <a:p>
            <a:r>
              <a:rPr lang="ru-RU" dirty="0"/>
              <a:t>С</a:t>
            </a:r>
            <a:r>
              <a:rPr lang="en-TJ" dirty="0"/>
              <a:t>м. </a:t>
            </a:r>
            <a:r>
              <a:rPr lang="ru-RU" dirty="0"/>
              <a:t>Ф</a:t>
            </a:r>
            <a:r>
              <a:rPr lang="en-TJ" dirty="0"/>
              <a:t>айл simple_form.py</a:t>
            </a:r>
          </a:p>
        </p:txBody>
      </p:sp>
    </p:spTree>
    <p:extLst>
      <p:ext uri="{BB962C8B-B14F-4D97-AF65-F5344CB8AC3E}">
        <p14:creationId xmlns:p14="http://schemas.microsoft.com/office/powerpoint/2010/main" val="3094824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4FC63-1159-5F4F-8966-5FC6FABC4DE9}"/>
              </a:ext>
            </a:extLst>
          </p:cNvPr>
          <p:cNvSpPr>
            <a:spLocks noGrp="1"/>
          </p:cNvSpPr>
          <p:nvPr>
            <p:ph type="title"/>
          </p:nvPr>
        </p:nvSpPr>
        <p:spPr/>
        <p:txBody>
          <a:bodyPr/>
          <a:lstStyle/>
          <a:p>
            <a:r>
              <a:rPr lang="ru-RU" dirty="0"/>
              <a:t>С</a:t>
            </a:r>
            <a:r>
              <a:rPr lang="en-TJ" dirty="0"/>
              <a:t>обытие и их управление</a:t>
            </a:r>
          </a:p>
        </p:txBody>
      </p:sp>
      <p:sp>
        <p:nvSpPr>
          <p:cNvPr id="3" name="Content Placeholder 2">
            <a:extLst>
              <a:ext uri="{FF2B5EF4-FFF2-40B4-BE49-F238E27FC236}">
                <a16:creationId xmlns:a16="http://schemas.microsoft.com/office/drawing/2014/main" id="{260D1321-321E-C141-B247-96F929FD7D36}"/>
              </a:ext>
            </a:extLst>
          </p:cNvPr>
          <p:cNvSpPr>
            <a:spLocks noGrp="1"/>
          </p:cNvSpPr>
          <p:nvPr>
            <p:ph idx="1"/>
          </p:nvPr>
        </p:nvSpPr>
        <p:spPr>
          <a:xfrm>
            <a:off x="1024128" y="1849821"/>
            <a:ext cx="10484700" cy="4459539"/>
          </a:xfrm>
        </p:spPr>
        <p:txBody>
          <a:bodyPr>
            <a:normAutofit/>
          </a:bodyPr>
          <a:lstStyle/>
          <a:p>
            <a:r>
              <a:rPr lang="en-US" dirty="0"/>
              <a:t>C</a:t>
            </a:r>
            <a:r>
              <a:rPr lang="ru-RU" dirty="0" err="1"/>
              <a:t>обытия</a:t>
            </a:r>
            <a:r>
              <a:rPr lang="ru-RU" dirty="0"/>
              <a:t> — это топливо, которое продвигает движения приложения. Все события поступают в диспетчер событий, который отвечает за их рассылку всем компонентам приложения. Это также означает, что некоторые события могут запускать некоторые из ваших обратных вызовов, что возлагает на вас ответственность за подготовку надлежащих реакций на действия пользователя.</a:t>
            </a:r>
            <a:endParaRPr lang="en-US" dirty="0"/>
          </a:p>
        </p:txBody>
      </p:sp>
    </p:spTree>
    <p:extLst>
      <p:ext uri="{BB962C8B-B14F-4D97-AF65-F5344CB8AC3E}">
        <p14:creationId xmlns:p14="http://schemas.microsoft.com/office/powerpoint/2010/main" val="1946653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38433-5492-FD41-9C56-CFAC87B14726}"/>
              </a:ext>
            </a:extLst>
          </p:cNvPr>
          <p:cNvSpPr>
            <a:spLocks noGrp="1"/>
          </p:cNvSpPr>
          <p:nvPr>
            <p:ph type="title"/>
          </p:nvPr>
        </p:nvSpPr>
        <p:spPr/>
        <p:txBody>
          <a:bodyPr/>
          <a:lstStyle/>
          <a:p>
            <a:r>
              <a:rPr lang="ru-RU" dirty="0"/>
              <a:t>С</a:t>
            </a:r>
            <a:r>
              <a:rPr lang="en-TJ" dirty="0"/>
              <a:t>войства виджетов</a:t>
            </a:r>
          </a:p>
        </p:txBody>
      </p:sp>
      <p:sp>
        <p:nvSpPr>
          <p:cNvPr id="3" name="Content Placeholder 2">
            <a:extLst>
              <a:ext uri="{FF2B5EF4-FFF2-40B4-BE49-F238E27FC236}">
                <a16:creationId xmlns:a16="http://schemas.microsoft.com/office/drawing/2014/main" id="{BF6F1ABA-3A35-E04C-ACFC-E8474101E404}"/>
              </a:ext>
            </a:extLst>
          </p:cNvPr>
          <p:cNvSpPr>
            <a:spLocks noGrp="1"/>
          </p:cNvSpPr>
          <p:nvPr>
            <p:ph idx="1"/>
          </p:nvPr>
        </p:nvSpPr>
        <p:spPr>
          <a:xfrm>
            <a:off x="1024128" y="1765738"/>
            <a:ext cx="9720073" cy="4120055"/>
          </a:xfrm>
        </p:spPr>
        <p:txBody>
          <a:bodyPr/>
          <a:lstStyle/>
          <a:p>
            <a:r>
              <a:rPr lang="ru-RU" dirty="0"/>
              <a:t>Как вы уже знаете, у каждого </a:t>
            </a:r>
            <a:r>
              <a:rPr lang="ru-RU" dirty="0" err="1"/>
              <a:t>виджета</a:t>
            </a:r>
            <a:r>
              <a:rPr lang="ru-RU" dirty="0"/>
              <a:t> есть набор свойств, и пользователь </a:t>
            </a:r>
            <a:r>
              <a:rPr lang="ru-RU" dirty="0" err="1"/>
              <a:t>виджета</a:t>
            </a:r>
            <a:r>
              <a:rPr lang="ru-RU" dirty="0"/>
              <a:t> может изменить их, изменив внешний вид и поведение </a:t>
            </a:r>
            <a:r>
              <a:rPr lang="ru-RU" dirty="0" err="1"/>
              <a:t>виджета</a:t>
            </a:r>
            <a:r>
              <a:rPr lang="ru-RU" dirty="0"/>
              <a:t>. Мы покажем вам, как манипулировать свойствами, и представим базовый набор наиболее полезных свойств </a:t>
            </a:r>
            <a:r>
              <a:rPr lang="ru-RU" dirty="0" err="1"/>
              <a:t>виджета</a:t>
            </a:r>
            <a:r>
              <a:rPr lang="ru-RU" dirty="0"/>
              <a:t>.</a:t>
            </a:r>
          </a:p>
          <a:p>
            <a:pPr marL="0" indent="0">
              <a:buNone/>
            </a:pPr>
            <a:r>
              <a:rPr lang="ru-RU" dirty="0"/>
              <a:t>Свойство </a:t>
            </a:r>
            <a:r>
              <a:rPr lang="ru-RU" dirty="0" err="1"/>
              <a:t>виджета</a:t>
            </a:r>
            <a:r>
              <a:rPr lang="ru-RU" dirty="0"/>
              <a:t> — это не просто свойство объекта. Хотя каждый </a:t>
            </a:r>
            <a:r>
              <a:rPr lang="ru-RU" dirty="0" err="1"/>
              <a:t>виджет</a:t>
            </a:r>
            <a:r>
              <a:rPr lang="ru-RU" dirty="0"/>
              <a:t> на самом деле является объектом, вы можете получить доступ к его свойствам, используя запись через точку. Вы должны использовать один из двух возможных способов чтения и установки значений свойств </a:t>
            </a:r>
            <a:r>
              <a:rPr lang="ru-RU" dirty="0" err="1"/>
              <a:t>виджета</a:t>
            </a:r>
            <a:r>
              <a:rPr lang="ru-RU" dirty="0"/>
              <a:t>.</a:t>
            </a:r>
            <a:endParaRPr lang="en-US" dirty="0"/>
          </a:p>
          <a:p>
            <a:pPr marL="0" indent="0">
              <a:buNone/>
            </a:pPr>
            <a:r>
              <a:rPr lang="ru-RU" dirty="0"/>
              <a:t>Первый метод основан на использовании словаря, который существует внутри каждого </a:t>
            </a:r>
            <a:r>
              <a:rPr lang="ru-RU" dirty="0" err="1"/>
              <a:t>виджета</a:t>
            </a:r>
            <a:r>
              <a:rPr lang="ru-RU" dirty="0"/>
              <a:t>. Предполагая, что </a:t>
            </a:r>
            <a:r>
              <a:rPr lang="ru-RU" dirty="0" err="1"/>
              <a:t>виджет</a:t>
            </a:r>
            <a:r>
              <a:rPr lang="ru-RU" dirty="0"/>
              <a:t> с именем </a:t>
            </a:r>
            <a:r>
              <a:rPr lang="en-US" dirty="0"/>
              <a:t>Widget </a:t>
            </a:r>
            <a:r>
              <a:rPr lang="ru-RU" dirty="0"/>
              <a:t>имеет свойство с именем </a:t>
            </a:r>
            <a:r>
              <a:rPr lang="en-US" dirty="0"/>
              <a:t>prop, </a:t>
            </a:r>
            <a:r>
              <a:rPr lang="ru-RU" dirty="0"/>
              <a:t>и вы хотите прочитать его значение, а затем установить новое значение, вы можете сделать это следующим образом:</a:t>
            </a:r>
            <a:endParaRPr lang="en-TJ" dirty="0"/>
          </a:p>
        </p:txBody>
      </p:sp>
      <p:sp>
        <p:nvSpPr>
          <p:cNvPr id="5" name="TextBox 4">
            <a:extLst>
              <a:ext uri="{FF2B5EF4-FFF2-40B4-BE49-F238E27FC236}">
                <a16:creationId xmlns:a16="http://schemas.microsoft.com/office/drawing/2014/main" id="{DA836C30-F136-144E-909E-F0E8542E87A5}"/>
              </a:ext>
            </a:extLst>
          </p:cNvPr>
          <p:cNvSpPr txBox="1"/>
          <p:nvPr/>
        </p:nvSpPr>
        <p:spPr>
          <a:xfrm>
            <a:off x="1355835" y="5949618"/>
            <a:ext cx="6096000" cy="646331"/>
          </a:xfrm>
          <a:prstGeom prst="rect">
            <a:avLst/>
          </a:prstGeom>
          <a:noFill/>
        </p:spPr>
        <p:txBody>
          <a:bodyPr wrap="square">
            <a:spAutoFit/>
          </a:bodyPr>
          <a:lstStyle/>
          <a:p>
            <a:pPr algn="l"/>
            <a:r>
              <a:rPr lang="en-US" b="0" i="0" u="none" strike="noStrike" dirty="0" err="1">
                <a:solidFill>
                  <a:srgbClr val="000000"/>
                </a:solidFill>
                <a:effectLst/>
                <a:latin typeface="Courier New" panose="02070309020205020404" pitchFamily="49" charset="0"/>
              </a:rPr>
              <a:t>old_val</a:t>
            </a:r>
            <a:r>
              <a:rPr lang="en-US" b="0" i="0" u="none" strike="noStrike" dirty="0">
                <a:solidFill>
                  <a:srgbClr val="000000"/>
                </a:solidFill>
                <a:effectLst/>
                <a:latin typeface="Courier New" panose="02070309020205020404" pitchFamily="49" charset="0"/>
              </a:rPr>
              <a:t> </a:t>
            </a:r>
            <a:r>
              <a:rPr lang="en-US" b="0" i="0" u="none" strike="noStrike" dirty="0">
                <a:solidFill>
                  <a:srgbClr val="687687"/>
                </a:solidFill>
                <a:effectLst/>
                <a:latin typeface="Courier New" panose="02070309020205020404" pitchFamily="49" charset="0"/>
              </a:rPr>
              <a:t>=</a:t>
            </a:r>
            <a:r>
              <a:rPr lang="en-US" b="0" i="0" u="none" strike="noStrike" dirty="0">
                <a:solidFill>
                  <a:srgbClr val="000000"/>
                </a:solidFill>
                <a:effectLst/>
                <a:latin typeface="Courier New" panose="02070309020205020404" pitchFamily="49" charset="0"/>
              </a:rPr>
              <a:t> Widget[</a:t>
            </a:r>
            <a:r>
              <a:rPr lang="en-US" b="0" i="0" u="none" strike="noStrike" dirty="0">
                <a:solidFill>
                  <a:srgbClr val="036A07"/>
                </a:solidFill>
                <a:effectLst/>
                <a:latin typeface="Courier New" panose="02070309020205020404" pitchFamily="49" charset="0"/>
              </a:rPr>
              <a:t>"prop"</a:t>
            </a:r>
            <a:r>
              <a:rPr lang="en-US" b="0" i="0" u="none" strike="noStrike" dirty="0">
                <a:solidFill>
                  <a:srgbClr val="000000"/>
                </a:solidFill>
                <a:effectLst/>
                <a:latin typeface="Courier New" panose="02070309020205020404" pitchFamily="49" charset="0"/>
              </a:rPr>
              <a:t>] </a:t>
            </a:r>
          </a:p>
          <a:p>
            <a:pPr algn="l"/>
            <a:r>
              <a:rPr lang="en-US" b="0" i="0" u="none" strike="noStrike" dirty="0">
                <a:solidFill>
                  <a:srgbClr val="000000"/>
                </a:solidFill>
                <a:effectLst/>
                <a:latin typeface="Courier New" panose="02070309020205020404" pitchFamily="49" charset="0"/>
              </a:rPr>
              <a:t>Widget[</a:t>
            </a:r>
            <a:r>
              <a:rPr lang="en-US" b="0" i="0" u="none" strike="noStrike" dirty="0">
                <a:solidFill>
                  <a:srgbClr val="036A07"/>
                </a:solidFill>
                <a:effectLst/>
                <a:latin typeface="Courier New" panose="02070309020205020404" pitchFamily="49" charset="0"/>
              </a:rPr>
              <a:t>"prop"</a:t>
            </a:r>
            <a:r>
              <a:rPr lang="en-US" b="0" i="0" u="none" strike="noStrike" dirty="0">
                <a:solidFill>
                  <a:srgbClr val="000000"/>
                </a:solidFill>
                <a:effectLst/>
                <a:latin typeface="Courier New" panose="02070309020205020404" pitchFamily="49" charset="0"/>
              </a:rPr>
              <a:t>] </a:t>
            </a:r>
            <a:r>
              <a:rPr lang="en-US" b="0" i="0" u="none" strike="noStrike" dirty="0">
                <a:solidFill>
                  <a:srgbClr val="687687"/>
                </a:solidFill>
                <a:effectLst/>
                <a:latin typeface="Courier New" panose="02070309020205020404" pitchFamily="49" charset="0"/>
              </a:rPr>
              <a:t>=</a:t>
            </a:r>
            <a:r>
              <a:rPr lang="en-US" b="0" i="0" u="none" strike="noStrike" dirty="0">
                <a:solidFill>
                  <a:srgbClr val="000000"/>
                </a:solidFill>
                <a:effectLst/>
                <a:latin typeface="Courier New" panose="02070309020205020404" pitchFamily="49" charset="0"/>
              </a:rPr>
              <a:t> </a:t>
            </a:r>
            <a:r>
              <a:rPr lang="en-US" b="0" i="0" u="none" strike="noStrike" dirty="0" err="1">
                <a:solidFill>
                  <a:srgbClr val="000000"/>
                </a:solidFill>
                <a:effectLst/>
                <a:latin typeface="Courier New" panose="02070309020205020404" pitchFamily="49" charset="0"/>
              </a:rPr>
              <a:t>new_val</a:t>
            </a:r>
            <a:endParaRPr lang="en-US" b="0" i="0" u="none" strike="noStrike" dirty="0">
              <a:solidFill>
                <a:srgbClr val="000000"/>
              </a:solidFill>
              <a:effectLst/>
              <a:latin typeface="Courier New" panose="02070309020205020404" pitchFamily="49" charset="0"/>
            </a:endParaRPr>
          </a:p>
        </p:txBody>
      </p:sp>
    </p:spTree>
    <p:extLst>
      <p:ext uri="{BB962C8B-B14F-4D97-AF65-F5344CB8AC3E}">
        <p14:creationId xmlns:p14="http://schemas.microsoft.com/office/powerpoint/2010/main" val="25675214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2C2FF8-1FE8-AB41-8509-86EAC8C7E546}"/>
              </a:ext>
            </a:extLst>
          </p:cNvPr>
          <p:cNvSpPr>
            <a:spLocks noGrp="1"/>
          </p:cNvSpPr>
          <p:nvPr>
            <p:ph idx="1"/>
          </p:nvPr>
        </p:nvSpPr>
        <p:spPr>
          <a:xfrm>
            <a:off x="1024128" y="430924"/>
            <a:ext cx="10421638" cy="1114097"/>
          </a:xfrm>
        </p:spPr>
        <p:txBody>
          <a:bodyPr/>
          <a:lstStyle/>
          <a:p>
            <a:r>
              <a:rPr lang="ru-RU" dirty="0"/>
              <a:t>Второй метод опирается на два специализированных метода </a:t>
            </a:r>
            <a:r>
              <a:rPr lang="ru-RU" dirty="0" err="1"/>
              <a:t>виджета</a:t>
            </a:r>
            <a:r>
              <a:rPr lang="ru-RU" dirty="0"/>
              <a:t>: первый с именем </a:t>
            </a:r>
            <a:r>
              <a:rPr lang="en-US" dirty="0" err="1"/>
              <a:t>cget</a:t>
            </a:r>
            <a:r>
              <a:rPr lang="en-US" dirty="0"/>
              <a:t>() </a:t>
            </a:r>
            <a:r>
              <a:rPr lang="ru-RU" dirty="0"/>
              <a:t>предназначен для чтения значения свойства, а второй с именем </a:t>
            </a:r>
            <a:r>
              <a:rPr lang="en-US" dirty="0"/>
              <a:t>config() </a:t>
            </a:r>
            <a:r>
              <a:rPr lang="ru-RU" dirty="0"/>
              <a:t>позволяет установить новое значение свойства.</a:t>
            </a:r>
            <a:endParaRPr lang="en-US" dirty="0"/>
          </a:p>
          <a:p>
            <a:endParaRPr lang="en-TJ" dirty="0"/>
          </a:p>
        </p:txBody>
      </p:sp>
      <p:sp>
        <p:nvSpPr>
          <p:cNvPr id="5" name="TextBox 4">
            <a:extLst>
              <a:ext uri="{FF2B5EF4-FFF2-40B4-BE49-F238E27FC236}">
                <a16:creationId xmlns:a16="http://schemas.microsoft.com/office/drawing/2014/main" id="{8EA70DC6-F6D0-064C-BEDE-BF128826558A}"/>
              </a:ext>
            </a:extLst>
          </p:cNvPr>
          <p:cNvSpPr txBox="1"/>
          <p:nvPr/>
        </p:nvSpPr>
        <p:spPr>
          <a:xfrm>
            <a:off x="1187669" y="1545021"/>
            <a:ext cx="6096000" cy="646331"/>
          </a:xfrm>
          <a:prstGeom prst="rect">
            <a:avLst/>
          </a:prstGeom>
          <a:noFill/>
        </p:spPr>
        <p:txBody>
          <a:bodyPr wrap="square">
            <a:spAutoFit/>
          </a:bodyPr>
          <a:lstStyle/>
          <a:p>
            <a:pPr algn="l"/>
            <a:r>
              <a:rPr lang="en-US" b="0" i="0" u="none" strike="noStrike" dirty="0" err="1">
                <a:solidFill>
                  <a:srgbClr val="000000"/>
                </a:solidFill>
                <a:effectLst/>
                <a:latin typeface="Courier New" panose="02070309020205020404" pitchFamily="49" charset="0"/>
              </a:rPr>
              <a:t>old_val</a:t>
            </a:r>
            <a:r>
              <a:rPr lang="en-US" b="0" i="0" u="none" strike="noStrike" dirty="0">
                <a:solidFill>
                  <a:srgbClr val="000000"/>
                </a:solidFill>
                <a:effectLst/>
                <a:latin typeface="Courier New" panose="02070309020205020404" pitchFamily="49" charset="0"/>
              </a:rPr>
              <a:t> </a:t>
            </a:r>
            <a:r>
              <a:rPr lang="en-US" b="0" i="0" u="none" strike="noStrike" dirty="0">
                <a:solidFill>
                  <a:srgbClr val="687687"/>
                </a:solidFill>
                <a:effectLst/>
                <a:latin typeface="Courier New" panose="02070309020205020404" pitchFamily="49" charset="0"/>
              </a:rPr>
              <a:t>=</a:t>
            </a:r>
            <a:r>
              <a:rPr lang="en-US" b="0" i="0" u="none" strike="noStrike" dirty="0">
                <a:solidFill>
                  <a:srgbClr val="000000"/>
                </a:solidFill>
                <a:effectLst/>
                <a:latin typeface="Courier New" panose="02070309020205020404" pitchFamily="49" charset="0"/>
              </a:rPr>
              <a:t> </a:t>
            </a:r>
            <a:r>
              <a:rPr lang="en-US" b="0" i="0" u="none" strike="noStrike" dirty="0" err="1">
                <a:solidFill>
                  <a:srgbClr val="000000"/>
                </a:solidFill>
                <a:effectLst/>
                <a:latin typeface="Courier New" panose="02070309020205020404" pitchFamily="49" charset="0"/>
              </a:rPr>
              <a:t>Widget.</a:t>
            </a:r>
            <a:r>
              <a:rPr lang="en-US" b="0" i="0" u="none" strike="noStrike" dirty="0" err="1">
                <a:solidFill>
                  <a:srgbClr val="3C4C72"/>
                </a:solidFill>
                <a:effectLst/>
                <a:latin typeface="Courier New" panose="02070309020205020404" pitchFamily="49" charset="0"/>
              </a:rPr>
              <a:t>cget</a:t>
            </a:r>
            <a:r>
              <a:rPr lang="en-US" b="0" i="0" u="none" strike="noStrike" dirty="0">
                <a:solidFill>
                  <a:srgbClr val="000000"/>
                </a:solidFill>
                <a:effectLst/>
                <a:latin typeface="Courier New" panose="02070309020205020404" pitchFamily="49" charset="0"/>
              </a:rPr>
              <a:t>(</a:t>
            </a:r>
            <a:r>
              <a:rPr lang="en-US" b="0" i="0" u="none" strike="noStrike" dirty="0">
                <a:solidFill>
                  <a:srgbClr val="036A07"/>
                </a:solidFill>
                <a:effectLst/>
                <a:latin typeface="Courier New" panose="02070309020205020404" pitchFamily="49" charset="0"/>
              </a:rPr>
              <a:t>"prop"</a:t>
            </a:r>
            <a:r>
              <a:rPr lang="en-US" b="0" i="0" u="none" strike="noStrike" dirty="0">
                <a:solidFill>
                  <a:srgbClr val="000000"/>
                </a:solidFill>
                <a:effectLst/>
                <a:latin typeface="Courier New" panose="02070309020205020404" pitchFamily="49" charset="0"/>
              </a:rPr>
              <a:t>) </a:t>
            </a:r>
          </a:p>
          <a:p>
            <a:pPr algn="l"/>
            <a:r>
              <a:rPr lang="en-US" b="0" i="0" u="none" strike="noStrike" dirty="0" err="1">
                <a:solidFill>
                  <a:srgbClr val="000000"/>
                </a:solidFill>
                <a:effectLst/>
                <a:latin typeface="Courier New" panose="02070309020205020404" pitchFamily="49" charset="0"/>
              </a:rPr>
              <a:t>Widget.</a:t>
            </a:r>
            <a:r>
              <a:rPr lang="en-US" b="0" i="0" u="none" strike="noStrike" dirty="0" err="1">
                <a:solidFill>
                  <a:srgbClr val="3C4C72"/>
                </a:solidFill>
                <a:effectLst/>
                <a:latin typeface="Courier New" panose="02070309020205020404" pitchFamily="49" charset="0"/>
              </a:rPr>
              <a:t>config</a:t>
            </a:r>
            <a:r>
              <a:rPr lang="en-US" b="0" i="0" u="none" strike="noStrike" dirty="0">
                <a:solidFill>
                  <a:srgbClr val="000000"/>
                </a:solidFill>
                <a:effectLst/>
                <a:latin typeface="Courier New" panose="02070309020205020404" pitchFamily="49" charset="0"/>
              </a:rPr>
              <a:t>(prop</a:t>
            </a:r>
            <a:r>
              <a:rPr lang="en-US" b="0" i="0" u="none" strike="noStrike" dirty="0">
                <a:solidFill>
                  <a:srgbClr val="687687"/>
                </a:solidFill>
                <a:effectLst/>
                <a:latin typeface="Courier New" panose="02070309020205020404" pitchFamily="49" charset="0"/>
              </a:rPr>
              <a:t>=</a:t>
            </a:r>
            <a:r>
              <a:rPr lang="en-US" b="0" i="0" u="none" strike="noStrike" dirty="0" err="1">
                <a:solidFill>
                  <a:srgbClr val="000000"/>
                </a:solidFill>
                <a:effectLst/>
                <a:latin typeface="Courier New" panose="02070309020205020404" pitchFamily="49" charset="0"/>
              </a:rPr>
              <a:t>new_val</a:t>
            </a:r>
            <a:r>
              <a:rPr lang="en-US" b="0" i="0" u="none" strike="noStrike" dirty="0">
                <a:solidFill>
                  <a:srgbClr val="000000"/>
                </a:solidFill>
                <a:effectLst/>
                <a:latin typeface="Courier New" panose="02070309020205020404" pitchFamily="49" charset="0"/>
              </a:rPr>
              <a:t>)</a:t>
            </a:r>
          </a:p>
        </p:txBody>
      </p:sp>
      <p:sp>
        <p:nvSpPr>
          <p:cNvPr id="7" name="TextBox 6">
            <a:extLst>
              <a:ext uri="{FF2B5EF4-FFF2-40B4-BE49-F238E27FC236}">
                <a16:creationId xmlns:a16="http://schemas.microsoft.com/office/drawing/2014/main" id="{0212590B-4BD7-0F40-AB6D-1DD3F61E6BC6}"/>
              </a:ext>
            </a:extLst>
          </p:cNvPr>
          <p:cNvSpPr txBox="1"/>
          <p:nvPr/>
        </p:nvSpPr>
        <p:spPr>
          <a:xfrm>
            <a:off x="1030014" y="2413337"/>
            <a:ext cx="10131972" cy="1477328"/>
          </a:xfrm>
          <a:prstGeom prst="rect">
            <a:avLst/>
          </a:prstGeom>
          <a:noFill/>
        </p:spPr>
        <p:txBody>
          <a:bodyPr wrap="square">
            <a:spAutoFit/>
          </a:bodyPr>
          <a:lstStyle/>
          <a:p>
            <a:r>
              <a:rPr lang="en-TJ" dirty="0"/>
              <a:t>Еще одно свойств это шрифт. Каждый виджет, представляющий фрагмент текста (например, кнопку и метку, но не фрейм), можно настроить на использование шрифта, отличного от шрифта по умолчанию.</a:t>
            </a:r>
          </a:p>
          <a:p>
            <a:r>
              <a:rPr lang="en-TJ" dirty="0"/>
              <a:t>Tkinter представляет шрифты в виде кортежей. </a:t>
            </a:r>
          </a:p>
          <a:p>
            <a:r>
              <a:rPr lang="en-TJ" dirty="0"/>
              <a:t>Любой шрифт можно описать как двух- или трехэлементный кортеж:</a:t>
            </a:r>
          </a:p>
        </p:txBody>
      </p:sp>
      <p:sp>
        <p:nvSpPr>
          <p:cNvPr id="9" name="TextBox 8">
            <a:extLst>
              <a:ext uri="{FF2B5EF4-FFF2-40B4-BE49-F238E27FC236}">
                <a16:creationId xmlns:a16="http://schemas.microsoft.com/office/drawing/2014/main" id="{CCF83F44-D04C-E644-93AD-CBA23BC737B5}"/>
              </a:ext>
            </a:extLst>
          </p:cNvPr>
          <p:cNvSpPr txBox="1"/>
          <p:nvPr/>
        </p:nvSpPr>
        <p:spPr>
          <a:xfrm>
            <a:off x="1187669" y="3968445"/>
            <a:ext cx="8166538" cy="646331"/>
          </a:xfrm>
          <a:prstGeom prst="rect">
            <a:avLst/>
          </a:prstGeom>
          <a:noFill/>
        </p:spPr>
        <p:txBody>
          <a:bodyPr wrap="square">
            <a:spAutoFit/>
          </a:bodyPr>
          <a:lstStyle/>
          <a:p>
            <a:pPr algn="l"/>
            <a:r>
              <a:rPr lang="en-US" b="0" i="0" u="none" strike="noStrike" dirty="0">
                <a:solidFill>
                  <a:srgbClr val="000000"/>
                </a:solidFill>
                <a:effectLst/>
                <a:latin typeface="Courier New" panose="02070309020205020404" pitchFamily="49" charset="0"/>
              </a:rPr>
              <a:t>(</a:t>
            </a:r>
            <a:r>
              <a:rPr lang="en-US" b="0" i="0" u="none" strike="noStrike" dirty="0">
                <a:solidFill>
                  <a:srgbClr val="036A07"/>
                </a:solidFill>
                <a:effectLst/>
                <a:latin typeface="Courier New" panose="02070309020205020404" pitchFamily="49" charset="0"/>
              </a:rPr>
              <a:t>"</a:t>
            </a:r>
            <a:r>
              <a:rPr lang="en-US" b="0" i="0" u="none" strike="noStrike" dirty="0" err="1">
                <a:solidFill>
                  <a:srgbClr val="036A07"/>
                </a:solidFill>
                <a:effectLst/>
                <a:latin typeface="Courier New" panose="02070309020205020404" pitchFamily="49" charset="0"/>
              </a:rPr>
              <a:t>font_family_name</a:t>
            </a:r>
            <a:r>
              <a:rPr lang="en-US" b="0" i="0" u="none" strike="noStrike" dirty="0">
                <a:solidFill>
                  <a:srgbClr val="036A07"/>
                </a:solidFill>
                <a:effectLst/>
                <a:latin typeface="Courier New" panose="02070309020205020404" pitchFamily="49" charset="0"/>
              </a:rPr>
              <a:t>"</a:t>
            </a:r>
            <a:r>
              <a:rPr lang="en-US" b="0" i="0" u="none" strike="noStrike" dirty="0">
                <a:solidFill>
                  <a:srgbClr val="000000"/>
                </a:solidFill>
                <a:effectLst/>
                <a:latin typeface="Courier New" panose="02070309020205020404" pitchFamily="49" charset="0"/>
              </a:rPr>
              <a:t>, </a:t>
            </a:r>
            <a:r>
              <a:rPr lang="en-US" b="0" i="0" u="none" strike="noStrike" dirty="0">
                <a:solidFill>
                  <a:srgbClr val="036A07"/>
                </a:solidFill>
                <a:effectLst/>
                <a:latin typeface="Courier New" panose="02070309020205020404" pitchFamily="49" charset="0"/>
              </a:rPr>
              <a:t>"</a:t>
            </a:r>
            <a:r>
              <a:rPr lang="en-US" b="0" i="0" u="none" strike="noStrike" dirty="0" err="1">
                <a:solidFill>
                  <a:srgbClr val="036A07"/>
                </a:solidFill>
                <a:effectLst/>
                <a:latin typeface="Courier New" panose="02070309020205020404" pitchFamily="49" charset="0"/>
              </a:rPr>
              <a:t>font_size</a:t>
            </a:r>
            <a:r>
              <a:rPr lang="en-US" b="0" i="0" u="none" strike="noStrike" dirty="0">
                <a:solidFill>
                  <a:srgbClr val="036A07"/>
                </a:solidFill>
                <a:effectLst/>
                <a:latin typeface="Courier New" panose="02070309020205020404" pitchFamily="49" charset="0"/>
              </a:rPr>
              <a:t>"</a:t>
            </a:r>
            <a:r>
              <a:rPr lang="en-US" b="0" i="0" u="none" strike="noStrike" dirty="0">
                <a:solidFill>
                  <a:srgbClr val="000000"/>
                </a:solidFill>
                <a:effectLst/>
                <a:latin typeface="Courier New" panose="02070309020205020404" pitchFamily="49" charset="0"/>
              </a:rPr>
              <a:t>) </a:t>
            </a:r>
          </a:p>
          <a:p>
            <a:pPr algn="l"/>
            <a:r>
              <a:rPr lang="en-US" b="0" i="0" u="none" strike="noStrike" dirty="0">
                <a:solidFill>
                  <a:srgbClr val="000000"/>
                </a:solidFill>
                <a:effectLst/>
                <a:latin typeface="Courier New" panose="02070309020205020404" pitchFamily="49" charset="0"/>
              </a:rPr>
              <a:t>(</a:t>
            </a:r>
            <a:r>
              <a:rPr lang="en-US" b="0" i="0" u="none" strike="noStrike" dirty="0">
                <a:solidFill>
                  <a:srgbClr val="036A07"/>
                </a:solidFill>
                <a:effectLst/>
                <a:latin typeface="Courier New" panose="02070309020205020404" pitchFamily="49" charset="0"/>
              </a:rPr>
              <a:t>"</a:t>
            </a:r>
            <a:r>
              <a:rPr lang="en-US" b="0" i="0" u="none" strike="noStrike" dirty="0" err="1">
                <a:solidFill>
                  <a:srgbClr val="036A07"/>
                </a:solidFill>
                <a:effectLst/>
                <a:latin typeface="Courier New" panose="02070309020205020404" pitchFamily="49" charset="0"/>
              </a:rPr>
              <a:t>font_family_name</a:t>
            </a:r>
            <a:r>
              <a:rPr lang="en-US" b="0" i="0" u="none" strike="noStrike" dirty="0">
                <a:solidFill>
                  <a:srgbClr val="036A07"/>
                </a:solidFill>
                <a:effectLst/>
                <a:latin typeface="Courier New" panose="02070309020205020404" pitchFamily="49" charset="0"/>
              </a:rPr>
              <a:t>"</a:t>
            </a:r>
            <a:r>
              <a:rPr lang="en-US" b="0" i="0" u="none" strike="noStrike" dirty="0">
                <a:solidFill>
                  <a:srgbClr val="000000"/>
                </a:solidFill>
                <a:effectLst/>
                <a:latin typeface="Courier New" panose="02070309020205020404" pitchFamily="49" charset="0"/>
              </a:rPr>
              <a:t>, </a:t>
            </a:r>
            <a:r>
              <a:rPr lang="en-US" b="0" i="0" u="none" strike="noStrike" dirty="0">
                <a:solidFill>
                  <a:srgbClr val="036A07"/>
                </a:solidFill>
                <a:effectLst/>
                <a:latin typeface="Courier New" panose="02070309020205020404" pitchFamily="49" charset="0"/>
              </a:rPr>
              <a:t>"</a:t>
            </a:r>
            <a:r>
              <a:rPr lang="en-US" b="0" i="0" u="none" strike="noStrike" dirty="0" err="1">
                <a:solidFill>
                  <a:srgbClr val="036A07"/>
                </a:solidFill>
                <a:effectLst/>
                <a:latin typeface="Courier New" panose="02070309020205020404" pitchFamily="49" charset="0"/>
              </a:rPr>
              <a:t>font_size</a:t>
            </a:r>
            <a:r>
              <a:rPr lang="en-US" b="0" i="0" u="none" strike="noStrike" dirty="0">
                <a:solidFill>
                  <a:srgbClr val="036A07"/>
                </a:solidFill>
                <a:effectLst/>
                <a:latin typeface="Courier New" panose="02070309020205020404" pitchFamily="49" charset="0"/>
              </a:rPr>
              <a:t>"</a:t>
            </a:r>
            <a:r>
              <a:rPr lang="en-US" b="0" i="0" u="none" strike="noStrike" dirty="0">
                <a:solidFill>
                  <a:srgbClr val="000000"/>
                </a:solidFill>
                <a:effectLst/>
                <a:latin typeface="Courier New" panose="02070309020205020404" pitchFamily="49" charset="0"/>
              </a:rPr>
              <a:t>, </a:t>
            </a:r>
            <a:r>
              <a:rPr lang="en-US" b="0" i="0" u="none" strike="noStrike" dirty="0">
                <a:solidFill>
                  <a:srgbClr val="036A07"/>
                </a:solidFill>
                <a:effectLst/>
                <a:latin typeface="Courier New" panose="02070309020205020404" pitchFamily="49" charset="0"/>
              </a:rPr>
              <a:t>"</a:t>
            </a:r>
            <a:r>
              <a:rPr lang="en-US" b="0" i="0" u="none" strike="noStrike" dirty="0" err="1">
                <a:solidFill>
                  <a:srgbClr val="036A07"/>
                </a:solidFill>
                <a:effectLst/>
                <a:latin typeface="Courier New" panose="02070309020205020404" pitchFamily="49" charset="0"/>
              </a:rPr>
              <a:t>font_style</a:t>
            </a:r>
            <a:r>
              <a:rPr lang="en-US" b="0" i="0" u="none" strike="noStrike" dirty="0">
                <a:solidFill>
                  <a:srgbClr val="036A07"/>
                </a:solidFill>
                <a:effectLst/>
                <a:latin typeface="Courier New" panose="02070309020205020404" pitchFamily="49" charset="0"/>
              </a:rPr>
              <a:t>"</a:t>
            </a:r>
            <a:r>
              <a:rPr lang="en-US" b="0" i="0" u="none" strike="noStrike" dirty="0">
                <a:solidFill>
                  <a:srgbClr val="000000"/>
                </a:solidFill>
                <a:effectLst/>
                <a:latin typeface="Courier New" panose="02070309020205020404" pitchFamily="49" charset="0"/>
              </a:rPr>
              <a:t>)</a:t>
            </a:r>
          </a:p>
        </p:txBody>
      </p:sp>
      <p:sp>
        <p:nvSpPr>
          <p:cNvPr id="11" name="TextBox 10">
            <a:extLst>
              <a:ext uri="{FF2B5EF4-FFF2-40B4-BE49-F238E27FC236}">
                <a16:creationId xmlns:a16="http://schemas.microsoft.com/office/drawing/2014/main" id="{D1317B91-DEBD-9045-A98D-A01DABFEA83E}"/>
              </a:ext>
            </a:extLst>
          </p:cNvPr>
          <p:cNvSpPr txBox="1"/>
          <p:nvPr/>
        </p:nvSpPr>
        <p:spPr>
          <a:xfrm>
            <a:off x="1024128" y="4758981"/>
            <a:ext cx="10558272" cy="1754326"/>
          </a:xfrm>
          <a:prstGeom prst="rect">
            <a:avLst/>
          </a:prstGeom>
          <a:noFill/>
        </p:spPr>
        <p:txBody>
          <a:bodyPr wrap="square">
            <a:spAutoFit/>
          </a:bodyPr>
          <a:lstStyle/>
          <a:p>
            <a:pPr marL="285750" indent="-285750">
              <a:buFont typeface="Arial" panose="020B0604020202020204" pitchFamily="34" charset="0"/>
              <a:buChar char="•"/>
            </a:pPr>
            <a:r>
              <a:rPr lang="en-TJ" dirty="0"/>
              <a:t>двухэлементный кортеж содержит две строки: первая содержит название семейства шрифтов, а вторая — размер шрифта, измеряемый в пунктах; примечание: второй элемент должен быть строкой, хотя он содержит строго числовую информацию;</a:t>
            </a:r>
          </a:p>
          <a:p>
            <a:r>
              <a:rPr lang="en-TJ" dirty="0"/>
              <a:t>кортеж из трех элементов использует третью строку для указания стиля шрифта, который можно выразить с помощью следующих строк: </a:t>
            </a:r>
            <a:r>
              <a:rPr lang="en-US" dirty="0"/>
              <a:t>"bold”, "italic”, "</a:t>
            </a:r>
            <a:r>
              <a:rPr lang="en-US" dirty="0" err="1"/>
              <a:t>underline”,"overstrike</a:t>
            </a:r>
            <a:r>
              <a:rPr lang="en-US" dirty="0"/>
              <a:t>"</a:t>
            </a:r>
          </a:p>
          <a:p>
            <a:pPr marL="285750" indent="-285750">
              <a:buFont typeface="Arial" panose="020B0604020202020204" pitchFamily="34" charset="0"/>
              <a:buChar char="•"/>
            </a:pPr>
            <a:endParaRPr lang="en-TJ" dirty="0"/>
          </a:p>
        </p:txBody>
      </p:sp>
    </p:spTree>
    <p:extLst>
      <p:ext uri="{BB962C8B-B14F-4D97-AF65-F5344CB8AC3E}">
        <p14:creationId xmlns:p14="http://schemas.microsoft.com/office/powerpoint/2010/main" val="1152105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A80AD7-7203-B74C-BBBF-8ACE16B45B22}"/>
              </a:ext>
            </a:extLst>
          </p:cNvPr>
          <p:cNvSpPr>
            <a:spLocks noGrp="1"/>
          </p:cNvSpPr>
          <p:nvPr>
            <p:ph idx="1"/>
          </p:nvPr>
        </p:nvSpPr>
        <p:spPr>
          <a:xfrm>
            <a:off x="1024128" y="472966"/>
            <a:ext cx="10484700" cy="2144110"/>
          </a:xfrm>
        </p:spPr>
        <p:txBody>
          <a:bodyPr/>
          <a:lstStyle/>
          <a:p>
            <a:r>
              <a:rPr lang="ru-RU" dirty="0"/>
              <a:t>Каждый </a:t>
            </a:r>
            <a:r>
              <a:rPr lang="ru-RU" dirty="0" err="1"/>
              <a:t>виджет</a:t>
            </a:r>
            <a:r>
              <a:rPr lang="ru-RU" dirty="0"/>
              <a:t> занимает часть площади окна, поэтому очевидно, что </a:t>
            </a:r>
            <a:r>
              <a:rPr lang="ru-RU" dirty="0" err="1"/>
              <a:t>виджеты</a:t>
            </a:r>
            <a:r>
              <a:rPr lang="ru-RU" dirty="0"/>
              <a:t> должны иметь размеры. Интересно, что у </a:t>
            </a:r>
            <a:r>
              <a:rPr lang="ru-RU" dirty="0" err="1"/>
              <a:t>виджетов</a:t>
            </a:r>
            <a:r>
              <a:rPr lang="ru-RU" dirty="0"/>
              <a:t> есть свойства, описывающие намного больше размеров, чем просто ширина (обычно указывается в пикселях) и высота (которая может быть указана в строках текста, если </a:t>
            </a:r>
            <a:r>
              <a:rPr lang="ru-RU" dirty="0" err="1"/>
              <a:t>виджет</a:t>
            </a:r>
            <a:r>
              <a:rPr lang="ru-RU" dirty="0"/>
              <a:t> может отображать текстовую информацию).</a:t>
            </a:r>
            <a:endParaRPr lang="en-US" dirty="0"/>
          </a:p>
          <a:p>
            <a:r>
              <a:rPr lang="ru-RU" dirty="0"/>
              <a:t>Список размеров </a:t>
            </a:r>
            <a:r>
              <a:rPr lang="ru-RU" dirty="0" err="1"/>
              <a:t>виджета</a:t>
            </a:r>
            <a:r>
              <a:rPr lang="ru-RU" dirty="0"/>
              <a:t> собран в таблице:</a:t>
            </a:r>
            <a:endParaRPr lang="en-TJ" dirty="0"/>
          </a:p>
        </p:txBody>
      </p:sp>
      <p:graphicFrame>
        <p:nvGraphicFramePr>
          <p:cNvPr id="4" name="Table 3">
            <a:extLst>
              <a:ext uri="{FF2B5EF4-FFF2-40B4-BE49-F238E27FC236}">
                <a16:creationId xmlns:a16="http://schemas.microsoft.com/office/drawing/2014/main" id="{58ABB766-15D5-B54B-ABA0-87E98561845F}"/>
              </a:ext>
            </a:extLst>
          </p:cNvPr>
          <p:cNvGraphicFramePr>
            <a:graphicFrameLocks noGrp="1"/>
          </p:cNvGraphicFramePr>
          <p:nvPr>
            <p:extLst>
              <p:ext uri="{D42A27DB-BD31-4B8C-83A1-F6EECF244321}">
                <p14:modId xmlns:p14="http://schemas.microsoft.com/office/powerpoint/2010/main" val="1651428622"/>
              </p:ext>
            </p:extLst>
          </p:nvPr>
        </p:nvGraphicFramePr>
        <p:xfrm>
          <a:off x="1150252" y="2724732"/>
          <a:ext cx="10190410" cy="2686880"/>
        </p:xfrm>
        <a:graphic>
          <a:graphicData uri="http://schemas.openxmlformats.org/drawingml/2006/table">
            <a:tbl>
              <a:tblPr/>
              <a:tblGrid>
                <a:gridCol w="1867135">
                  <a:extLst>
                    <a:ext uri="{9D8B030D-6E8A-4147-A177-3AD203B41FA5}">
                      <a16:colId xmlns:a16="http://schemas.microsoft.com/office/drawing/2014/main" val="1377791189"/>
                    </a:ext>
                  </a:extLst>
                </a:gridCol>
                <a:gridCol w="8323275">
                  <a:extLst>
                    <a:ext uri="{9D8B030D-6E8A-4147-A177-3AD203B41FA5}">
                      <a16:colId xmlns:a16="http://schemas.microsoft.com/office/drawing/2014/main" val="677728335"/>
                    </a:ext>
                  </a:extLst>
                </a:gridCol>
              </a:tblGrid>
              <a:tr h="183091">
                <a:tc>
                  <a:txBody>
                    <a:bodyPr/>
                    <a:lstStyle/>
                    <a:p>
                      <a:pPr algn="l"/>
                      <a:r>
                        <a:rPr lang="en-US" sz="1200" b="1" dirty="0">
                          <a:solidFill>
                            <a:srgbClr val="222222"/>
                          </a:solidFill>
                          <a:effectLst/>
                        </a:rPr>
                        <a:t>Widget property name</a:t>
                      </a:r>
                    </a:p>
                  </a:txBody>
                  <a:tcPr marL="38680" marR="38680" marT="19340" marB="1934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sz="1200" b="1" dirty="0">
                          <a:solidFill>
                            <a:srgbClr val="222222"/>
                          </a:solidFill>
                          <a:effectLst/>
                        </a:rPr>
                        <a:t>Property role</a:t>
                      </a:r>
                    </a:p>
                  </a:txBody>
                  <a:tcPr marL="38680" marR="38680" marT="19340" marB="1934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347390724"/>
                  </a:ext>
                </a:extLst>
              </a:tr>
              <a:tr h="183091">
                <a:tc>
                  <a:txBody>
                    <a:bodyPr/>
                    <a:lstStyle/>
                    <a:p>
                      <a:pPr algn="l"/>
                      <a:r>
                        <a:rPr lang="en-US" sz="1200" dirty="0" err="1">
                          <a:solidFill>
                            <a:srgbClr val="222222"/>
                          </a:solidFill>
                          <a:effectLst/>
                        </a:rPr>
                        <a:t>borderwidth</a:t>
                      </a:r>
                      <a:endParaRPr lang="en-US" sz="1200" dirty="0">
                        <a:solidFill>
                          <a:srgbClr val="222222"/>
                        </a:solidFill>
                        <a:effectLst/>
                      </a:endParaRPr>
                    </a:p>
                  </a:txBody>
                  <a:tcPr marL="38680" marR="38680" marT="19340" marB="1934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a:r>
                        <a:rPr lang="ru-RU" sz="1200" dirty="0">
                          <a:solidFill>
                            <a:srgbClr val="222222"/>
                          </a:solidFill>
                          <a:effectLst/>
                        </a:rPr>
                        <a:t>Ширина 3</a:t>
                      </a:r>
                      <a:r>
                        <a:rPr lang="en-US" sz="1200" dirty="0">
                          <a:solidFill>
                            <a:srgbClr val="222222"/>
                          </a:solidFill>
                          <a:effectLst/>
                        </a:rPr>
                        <a:t>D-</a:t>
                      </a:r>
                      <a:r>
                        <a:rPr lang="ru-RU" sz="1200" dirty="0">
                          <a:solidFill>
                            <a:srgbClr val="222222"/>
                          </a:solidFill>
                          <a:effectLst/>
                        </a:rPr>
                        <a:t>рамки вокруг некоторых </a:t>
                      </a:r>
                      <a:r>
                        <a:rPr lang="ru-RU" sz="1200" dirty="0" err="1">
                          <a:solidFill>
                            <a:srgbClr val="222222"/>
                          </a:solidFill>
                          <a:effectLst/>
                        </a:rPr>
                        <a:t>виджетов</a:t>
                      </a:r>
                      <a:r>
                        <a:rPr lang="en-US" sz="1200" dirty="0">
                          <a:solidFill>
                            <a:srgbClr val="222222"/>
                          </a:solidFill>
                          <a:effectLst/>
                        </a:rPr>
                        <a:t> ( </a:t>
                      </a:r>
                      <a:r>
                        <a:rPr lang="en-US" sz="1200" dirty="0" err="1">
                          <a:solidFill>
                            <a:srgbClr val="222222"/>
                          </a:solidFill>
                          <a:effectLst/>
                        </a:rPr>
                        <a:t>например</a:t>
                      </a:r>
                      <a:r>
                        <a:rPr lang="en-US" sz="1200" dirty="0">
                          <a:solidFill>
                            <a:srgbClr val="222222"/>
                          </a:solidFill>
                          <a:effectLst/>
                        </a:rPr>
                        <a:t>, Button)</a:t>
                      </a:r>
                    </a:p>
                  </a:txBody>
                  <a:tcPr marL="38680" marR="38680" marT="19340" marB="1934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315462071"/>
                  </a:ext>
                </a:extLst>
              </a:tr>
              <a:tr h="183091">
                <a:tc>
                  <a:txBody>
                    <a:bodyPr/>
                    <a:lstStyle/>
                    <a:p>
                      <a:pPr algn="l"/>
                      <a:r>
                        <a:rPr lang="en-US" sz="1200">
                          <a:solidFill>
                            <a:srgbClr val="222222"/>
                          </a:solidFill>
                          <a:effectLst/>
                        </a:rPr>
                        <a:t>highlightthickness</a:t>
                      </a:r>
                    </a:p>
                  </a:txBody>
                  <a:tcPr marL="38680" marR="38680" marT="19340" marB="1934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ru-RU" sz="1200" dirty="0">
                          <a:solidFill>
                            <a:srgbClr val="222222"/>
                          </a:solidFill>
                          <a:effectLst/>
                        </a:rPr>
                        <a:t>Ширина дополнительной рамки, рисуемой вокруг </a:t>
                      </a:r>
                      <a:r>
                        <a:rPr lang="ru-RU" sz="1200" dirty="0" err="1">
                          <a:solidFill>
                            <a:srgbClr val="222222"/>
                          </a:solidFill>
                          <a:effectLst/>
                        </a:rPr>
                        <a:t>виджета</a:t>
                      </a:r>
                      <a:r>
                        <a:rPr lang="ru-RU" sz="1200" dirty="0">
                          <a:solidFill>
                            <a:srgbClr val="222222"/>
                          </a:solidFill>
                          <a:effectLst/>
                        </a:rPr>
                        <a:t>, когда он получает фокус</a:t>
                      </a:r>
                      <a:endParaRPr lang="en-US" sz="1200" dirty="0">
                        <a:solidFill>
                          <a:srgbClr val="222222"/>
                        </a:solidFill>
                        <a:effectLst/>
                      </a:endParaRPr>
                    </a:p>
                  </a:txBody>
                  <a:tcPr marL="38680" marR="38680" marT="19340" marB="1934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077638048"/>
                  </a:ext>
                </a:extLst>
              </a:tr>
              <a:tr h="485344">
                <a:tc>
                  <a:txBody>
                    <a:bodyPr/>
                    <a:lstStyle/>
                    <a:p>
                      <a:pPr algn="l"/>
                      <a:r>
                        <a:rPr lang="en-US" sz="1200">
                          <a:solidFill>
                            <a:srgbClr val="222222"/>
                          </a:solidFill>
                          <a:effectLst/>
                        </a:rPr>
                        <a:t>padx </a:t>
                      </a:r>
                      <a:br>
                        <a:rPr lang="en-US" sz="1200">
                          <a:solidFill>
                            <a:srgbClr val="222222"/>
                          </a:solidFill>
                          <a:effectLst/>
                        </a:rPr>
                      </a:br>
                      <a:br>
                        <a:rPr lang="en-US" sz="1200">
                          <a:solidFill>
                            <a:srgbClr val="222222"/>
                          </a:solidFill>
                          <a:effectLst/>
                        </a:rPr>
                      </a:br>
                      <a:r>
                        <a:rPr lang="en-US" sz="1200">
                          <a:solidFill>
                            <a:srgbClr val="222222"/>
                          </a:solidFill>
                          <a:effectLst/>
                        </a:rPr>
                        <a:t>pady</a:t>
                      </a:r>
                    </a:p>
                  </a:txBody>
                  <a:tcPr marL="38680" marR="38680" marT="19340" marB="1934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a:r>
                        <a:rPr lang="ru-RU" sz="1200" dirty="0">
                          <a:solidFill>
                            <a:srgbClr val="222222"/>
                          </a:solidFill>
                          <a:effectLst/>
                        </a:rPr>
                        <a:t>Ширина/высота дополнительного пустого пространства/поля вокруг </a:t>
                      </a:r>
                      <a:r>
                        <a:rPr lang="ru-RU" sz="1200" dirty="0" err="1">
                          <a:solidFill>
                            <a:srgbClr val="222222"/>
                          </a:solidFill>
                          <a:effectLst/>
                        </a:rPr>
                        <a:t>виджета</a:t>
                      </a:r>
                      <a:endParaRPr lang="en-US" sz="1200" dirty="0">
                        <a:solidFill>
                          <a:srgbClr val="222222"/>
                        </a:solidFill>
                        <a:effectLst/>
                      </a:endParaRPr>
                    </a:p>
                  </a:txBody>
                  <a:tcPr marL="38680" marR="38680" marT="19340" marB="1934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2572478002"/>
                  </a:ext>
                </a:extLst>
              </a:tr>
              <a:tr h="334217">
                <a:tc>
                  <a:txBody>
                    <a:bodyPr/>
                    <a:lstStyle/>
                    <a:p>
                      <a:pPr algn="l"/>
                      <a:r>
                        <a:rPr lang="en-US" sz="1200">
                          <a:solidFill>
                            <a:srgbClr val="222222"/>
                          </a:solidFill>
                          <a:effectLst/>
                        </a:rPr>
                        <a:t>wraplength</a:t>
                      </a:r>
                    </a:p>
                  </a:txBody>
                  <a:tcPr marL="38680" marR="38680" marT="19340" marB="1934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ru-RU" sz="1200" dirty="0">
                          <a:solidFill>
                            <a:srgbClr val="222222"/>
                          </a:solidFill>
                          <a:effectLst/>
                        </a:rPr>
                        <a:t>Если текст, заполняющий </a:t>
                      </a:r>
                      <a:r>
                        <a:rPr lang="ru-RU" sz="1200" dirty="0" err="1">
                          <a:solidFill>
                            <a:srgbClr val="222222"/>
                          </a:solidFill>
                          <a:effectLst/>
                        </a:rPr>
                        <a:t>виджет</a:t>
                      </a:r>
                      <a:r>
                        <a:rPr lang="ru-RU" sz="1200" dirty="0">
                          <a:solidFill>
                            <a:srgbClr val="222222"/>
                          </a:solidFill>
                          <a:effectLst/>
                        </a:rPr>
                        <a:t>, станет длиннее значения этого свойства, он будет перенесен (возможно, более одного раза)</a:t>
                      </a:r>
                      <a:endParaRPr lang="en-US" sz="1200" dirty="0">
                        <a:solidFill>
                          <a:srgbClr val="222222"/>
                        </a:solidFill>
                        <a:effectLst/>
                      </a:endParaRPr>
                    </a:p>
                  </a:txBody>
                  <a:tcPr marL="38680" marR="38680" marT="19340" marB="1934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613262271"/>
                  </a:ext>
                </a:extLst>
              </a:tr>
              <a:tr h="183091">
                <a:tc>
                  <a:txBody>
                    <a:bodyPr/>
                    <a:lstStyle/>
                    <a:p>
                      <a:pPr algn="l"/>
                      <a:r>
                        <a:rPr lang="en-US" sz="1200">
                          <a:solidFill>
                            <a:srgbClr val="222222"/>
                          </a:solidFill>
                          <a:effectLst/>
                        </a:rPr>
                        <a:t>height</a:t>
                      </a:r>
                    </a:p>
                  </a:txBody>
                  <a:tcPr marL="38680" marR="38680" marT="19340" marB="1934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a:r>
                        <a:rPr lang="ru-RU" sz="1200" dirty="0">
                          <a:solidFill>
                            <a:srgbClr val="222222"/>
                          </a:solidFill>
                          <a:effectLst/>
                        </a:rPr>
                        <a:t>Высота </a:t>
                      </a:r>
                      <a:r>
                        <a:rPr lang="ru-RU" sz="1200" dirty="0" err="1">
                          <a:solidFill>
                            <a:srgbClr val="222222"/>
                          </a:solidFill>
                          <a:effectLst/>
                        </a:rPr>
                        <a:t>виджета</a:t>
                      </a:r>
                      <a:endParaRPr lang="en-US" sz="1200" dirty="0">
                        <a:solidFill>
                          <a:srgbClr val="222222"/>
                        </a:solidFill>
                        <a:effectLst/>
                      </a:endParaRPr>
                    </a:p>
                  </a:txBody>
                  <a:tcPr marL="38680" marR="38680" marT="19340" marB="1934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4042027982"/>
                  </a:ext>
                </a:extLst>
              </a:tr>
              <a:tr h="511646">
                <a:tc>
                  <a:txBody>
                    <a:bodyPr/>
                    <a:lstStyle/>
                    <a:p>
                      <a:pPr algn="l"/>
                      <a:r>
                        <a:rPr lang="en-US" sz="1200" dirty="0">
                          <a:solidFill>
                            <a:srgbClr val="222222"/>
                          </a:solidFill>
                          <a:effectLst/>
                        </a:rPr>
                        <a:t>underline</a:t>
                      </a:r>
                    </a:p>
                  </a:txBody>
                  <a:tcPr marL="38680" marR="38680" marT="19340" marB="1934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ru-RU" sz="1200" dirty="0">
                          <a:solidFill>
                            <a:srgbClr val="222222"/>
                          </a:solidFill>
                          <a:effectLst/>
                        </a:rPr>
                        <a:t>Индекс символа внутри текста </a:t>
                      </a:r>
                      <a:r>
                        <a:rPr lang="ru-RU" sz="1200" dirty="0" err="1">
                          <a:solidFill>
                            <a:srgbClr val="222222"/>
                          </a:solidFill>
                          <a:effectLst/>
                        </a:rPr>
                        <a:t>виджета</a:t>
                      </a:r>
                      <a:r>
                        <a:rPr lang="ru-RU" sz="1200" dirty="0">
                          <a:solidFill>
                            <a:srgbClr val="222222"/>
                          </a:solidFill>
                          <a:effectLst/>
                        </a:rPr>
                        <a:t>, который должен быть представлен как подчеркнутый или -1 в противном случае (подчеркнутая буква/цифра может использоваться в качестве клавиши быстрого доступа, но для ее работы требуется специальный обратный вызов — здесь нет автоматизации, извините)</a:t>
                      </a:r>
                      <a:endParaRPr lang="en-US" sz="1200" dirty="0">
                        <a:solidFill>
                          <a:srgbClr val="222222"/>
                        </a:solidFill>
                        <a:effectLst/>
                      </a:endParaRPr>
                    </a:p>
                  </a:txBody>
                  <a:tcPr marL="38680" marR="38680" marT="19340" marB="1934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139371464"/>
                  </a:ext>
                </a:extLst>
              </a:tr>
              <a:tr h="183091">
                <a:tc>
                  <a:txBody>
                    <a:bodyPr/>
                    <a:lstStyle/>
                    <a:p>
                      <a:pPr algn="l"/>
                      <a:r>
                        <a:rPr lang="en-US" sz="1200">
                          <a:solidFill>
                            <a:srgbClr val="222222"/>
                          </a:solidFill>
                          <a:effectLst/>
                        </a:rPr>
                        <a:t>width</a:t>
                      </a:r>
                    </a:p>
                  </a:txBody>
                  <a:tcPr marL="38680" marR="38680" marT="19340" marB="1934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a:r>
                        <a:rPr lang="en-US" sz="1200" dirty="0" err="1">
                          <a:solidFill>
                            <a:srgbClr val="222222"/>
                          </a:solidFill>
                          <a:effectLst/>
                        </a:rPr>
                        <a:t>Ширина</a:t>
                      </a:r>
                      <a:r>
                        <a:rPr lang="en-US" sz="1200" dirty="0">
                          <a:solidFill>
                            <a:srgbClr val="222222"/>
                          </a:solidFill>
                          <a:effectLst/>
                        </a:rPr>
                        <a:t> </a:t>
                      </a:r>
                      <a:r>
                        <a:rPr lang="en-US" sz="1200" dirty="0" err="1">
                          <a:solidFill>
                            <a:srgbClr val="222222"/>
                          </a:solidFill>
                          <a:effectLst/>
                        </a:rPr>
                        <a:t>виджета</a:t>
                      </a:r>
                      <a:endParaRPr lang="en-US" sz="1200" dirty="0">
                        <a:solidFill>
                          <a:srgbClr val="222222"/>
                        </a:solidFill>
                        <a:effectLst/>
                      </a:endParaRPr>
                    </a:p>
                  </a:txBody>
                  <a:tcPr marL="38680" marR="38680" marT="19340" marB="1934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1542266636"/>
                  </a:ext>
                </a:extLst>
              </a:tr>
            </a:tbl>
          </a:graphicData>
        </a:graphic>
      </p:graphicFrame>
    </p:spTree>
    <p:extLst>
      <p:ext uri="{BB962C8B-B14F-4D97-AF65-F5344CB8AC3E}">
        <p14:creationId xmlns:p14="http://schemas.microsoft.com/office/powerpoint/2010/main" val="3113622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20E27-5D82-BF4F-992E-F6DB1065B03C}"/>
              </a:ext>
            </a:extLst>
          </p:cNvPr>
          <p:cNvSpPr>
            <a:spLocks noGrp="1"/>
          </p:cNvSpPr>
          <p:nvPr>
            <p:ph type="title"/>
          </p:nvPr>
        </p:nvSpPr>
        <p:spPr>
          <a:xfrm>
            <a:off x="1371600" y="685800"/>
            <a:ext cx="9601200" cy="919976"/>
          </a:xfrm>
        </p:spPr>
        <p:txBody>
          <a:bodyPr/>
          <a:lstStyle/>
          <a:p>
            <a:r>
              <a:rPr lang="ru-RU" b="1" dirty="0"/>
              <a:t>Экосистема пакетов </a:t>
            </a:r>
            <a:r>
              <a:rPr lang="en-US" b="1" dirty="0"/>
              <a:t>Python</a:t>
            </a:r>
            <a:endParaRPr lang="en-TJ" dirty="0"/>
          </a:p>
        </p:txBody>
      </p:sp>
      <p:sp>
        <p:nvSpPr>
          <p:cNvPr id="3" name="Content Placeholder 2">
            <a:extLst>
              <a:ext uri="{FF2B5EF4-FFF2-40B4-BE49-F238E27FC236}">
                <a16:creationId xmlns:a16="http://schemas.microsoft.com/office/drawing/2014/main" id="{D6212347-9B33-FA4E-990D-B4C7DA08B60D}"/>
              </a:ext>
            </a:extLst>
          </p:cNvPr>
          <p:cNvSpPr>
            <a:spLocks noGrp="1"/>
          </p:cNvSpPr>
          <p:nvPr>
            <p:ph idx="1"/>
          </p:nvPr>
        </p:nvSpPr>
        <p:spPr>
          <a:xfrm>
            <a:off x="1371600" y="1605776"/>
            <a:ext cx="10080702" cy="3733479"/>
          </a:xfrm>
        </p:spPr>
        <p:txBody>
          <a:bodyPr>
            <a:normAutofit/>
          </a:bodyPr>
          <a:lstStyle/>
          <a:p>
            <a:pPr marL="0" indent="0">
              <a:buNone/>
            </a:pPr>
            <a:r>
              <a:rPr lang="en-US" dirty="0" err="1"/>
              <a:t>Н</a:t>
            </a:r>
            <a:r>
              <a:rPr lang="ru-RU" dirty="0" err="1"/>
              <a:t>ет</a:t>
            </a:r>
            <a:r>
              <a:rPr lang="ru-RU" dirty="0"/>
              <a:t> никакого смысла заставлять всех пользователей </a:t>
            </a:r>
            <a:r>
              <a:rPr lang="en-US" dirty="0"/>
              <a:t>Python </a:t>
            </a:r>
            <a:r>
              <a:rPr lang="ru-RU" dirty="0"/>
              <a:t>писать свой код с нуля, полностью изолируя их от внешнего мира и от достижений других программистов.</a:t>
            </a:r>
            <a:endParaRPr lang="en-US" dirty="0"/>
          </a:p>
          <a:p>
            <a:pPr marL="0" indent="0">
              <a:buNone/>
            </a:pPr>
            <a:r>
              <a:rPr lang="ru-RU" dirty="0"/>
              <a:t>Наиболее предпочтительным и эффективным является предоставление всем членам сообщества </a:t>
            </a:r>
            <a:r>
              <a:rPr lang="en-US" dirty="0"/>
              <a:t>Python </a:t>
            </a:r>
            <a:r>
              <a:rPr lang="ru-RU" dirty="0"/>
              <a:t>возможности свободно обмениваться своими кодами и опытом.</a:t>
            </a:r>
            <a:endParaRPr lang="en-TJ" dirty="0"/>
          </a:p>
          <a:p>
            <a:pPr marL="0" indent="0">
              <a:buNone/>
            </a:pPr>
            <a:r>
              <a:rPr lang="en-TJ" dirty="0"/>
              <a:t>С этой целью был создан </a:t>
            </a:r>
            <a:r>
              <a:rPr lang="ru-RU" dirty="0"/>
              <a:t>централизованный </a:t>
            </a:r>
            <a:r>
              <a:rPr lang="ru-RU" dirty="0" err="1"/>
              <a:t>репозиторий</a:t>
            </a:r>
            <a:r>
              <a:rPr lang="ru-RU" dirty="0"/>
              <a:t> всех доступных программных пакетов; и инструмент, позволяющий пользователям получать доступ к </a:t>
            </a:r>
            <a:r>
              <a:rPr lang="ru-RU" dirty="0" err="1"/>
              <a:t>репозиторию</a:t>
            </a:r>
            <a:r>
              <a:rPr lang="ru-RU" dirty="0"/>
              <a:t>. </a:t>
            </a:r>
            <a:endParaRPr lang="en-TJ" dirty="0"/>
          </a:p>
          <a:p>
            <a:pPr marL="0" indent="0">
              <a:buNone/>
            </a:pPr>
            <a:r>
              <a:rPr lang="en-US" dirty="0">
                <a:hlinkClick r:id="rId2"/>
              </a:rPr>
              <a:t>https://pypi.org</a:t>
            </a:r>
            <a:endParaRPr lang="en-US" dirty="0"/>
          </a:p>
          <a:p>
            <a:pPr marL="0" indent="0">
              <a:buNone/>
            </a:pPr>
            <a:endParaRPr lang="en-TJ" dirty="0"/>
          </a:p>
        </p:txBody>
      </p:sp>
      <p:sp>
        <p:nvSpPr>
          <p:cNvPr id="8" name="TextBox 7">
            <a:extLst>
              <a:ext uri="{FF2B5EF4-FFF2-40B4-BE49-F238E27FC236}">
                <a16:creationId xmlns:a16="http://schemas.microsoft.com/office/drawing/2014/main" id="{A1B47F67-4F74-9349-8162-3954A533C357}"/>
              </a:ext>
            </a:extLst>
          </p:cNvPr>
          <p:cNvSpPr txBox="1"/>
          <p:nvPr/>
        </p:nvSpPr>
        <p:spPr>
          <a:xfrm>
            <a:off x="1371599" y="5252224"/>
            <a:ext cx="10368455" cy="646331"/>
          </a:xfrm>
          <a:prstGeom prst="rect">
            <a:avLst/>
          </a:prstGeom>
          <a:noFill/>
        </p:spPr>
        <p:txBody>
          <a:bodyPr wrap="square">
            <a:spAutoFit/>
          </a:bodyPr>
          <a:lstStyle/>
          <a:p>
            <a:r>
              <a:rPr lang="en-TJ" dirty="0"/>
              <a:t>В июне 2020 года , PyPI содержал 237 515 проектов, состоящих из 2 877 545 файлов, которыми управляют 427 487 пользователей.</a:t>
            </a:r>
          </a:p>
        </p:txBody>
      </p:sp>
    </p:spTree>
    <p:extLst>
      <p:ext uri="{BB962C8B-B14F-4D97-AF65-F5344CB8AC3E}">
        <p14:creationId xmlns:p14="http://schemas.microsoft.com/office/powerpoint/2010/main" val="37859824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BA54D1-D1C1-3E4F-B32C-4ED12C80F2B6}"/>
              </a:ext>
            </a:extLst>
          </p:cNvPr>
          <p:cNvSpPr>
            <a:spLocks noGrp="1"/>
          </p:cNvSpPr>
          <p:nvPr>
            <p:ph idx="1"/>
          </p:nvPr>
        </p:nvSpPr>
        <p:spPr>
          <a:xfrm>
            <a:off x="1024128" y="409904"/>
            <a:ext cx="9720073" cy="1145628"/>
          </a:xfrm>
        </p:spPr>
        <p:txBody>
          <a:bodyPr/>
          <a:lstStyle/>
          <a:p>
            <a:r>
              <a:rPr lang="ru-RU" dirty="0"/>
              <a:t>Вы уже знаете три альтернативных метода описания цветов. Теперь мы покажем вам, какие части </a:t>
            </a:r>
            <a:r>
              <a:rPr lang="ru-RU" dirty="0" err="1"/>
              <a:t>виджета</a:t>
            </a:r>
            <a:r>
              <a:rPr lang="ru-RU" dirty="0"/>
              <a:t> можно раскрасить. Есть больше вариантов, чем вы можете </a:t>
            </a:r>
            <a:r>
              <a:rPr lang="en-TJ" dirty="0"/>
              <a:t>представить</a:t>
            </a:r>
            <a:r>
              <a:rPr lang="ru-RU" dirty="0"/>
              <a:t>:</a:t>
            </a:r>
            <a:endParaRPr lang="en-TJ" dirty="0"/>
          </a:p>
        </p:txBody>
      </p:sp>
      <p:graphicFrame>
        <p:nvGraphicFramePr>
          <p:cNvPr id="4" name="Table 3">
            <a:extLst>
              <a:ext uri="{FF2B5EF4-FFF2-40B4-BE49-F238E27FC236}">
                <a16:creationId xmlns:a16="http://schemas.microsoft.com/office/drawing/2014/main" id="{D66646DE-C235-CD47-8728-36018D880DA9}"/>
              </a:ext>
            </a:extLst>
          </p:cNvPr>
          <p:cNvGraphicFramePr>
            <a:graphicFrameLocks noGrp="1"/>
          </p:cNvGraphicFramePr>
          <p:nvPr>
            <p:extLst>
              <p:ext uri="{D42A27DB-BD31-4B8C-83A1-F6EECF244321}">
                <p14:modId xmlns:p14="http://schemas.microsoft.com/office/powerpoint/2010/main" val="1691407808"/>
              </p:ext>
            </p:extLst>
          </p:nvPr>
        </p:nvGraphicFramePr>
        <p:xfrm>
          <a:off x="1142999" y="1695929"/>
          <a:ext cx="9601202" cy="3084510"/>
        </p:xfrm>
        <a:graphic>
          <a:graphicData uri="http://schemas.openxmlformats.org/drawingml/2006/table">
            <a:tbl>
              <a:tblPr/>
              <a:tblGrid>
                <a:gridCol w="2428876">
                  <a:extLst>
                    <a:ext uri="{9D8B030D-6E8A-4147-A177-3AD203B41FA5}">
                      <a16:colId xmlns:a16="http://schemas.microsoft.com/office/drawing/2014/main" val="833125234"/>
                    </a:ext>
                  </a:extLst>
                </a:gridCol>
                <a:gridCol w="7172326">
                  <a:extLst>
                    <a:ext uri="{9D8B030D-6E8A-4147-A177-3AD203B41FA5}">
                      <a16:colId xmlns:a16="http://schemas.microsoft.com/office/drawing/2014/main" val="2811236814"/>
                    </a:ext>
                  </a:extLst>
                </a:gridCol>
              </a:tblGrid>
              <a:tr h="248234">
                <a:tc>
                  <a:txBody>
                    <a:bodyPr/>
                    <a:lstStyle/>
                    <a:p>
                      <a:pPr algn="l"/>
                      <a:r>
                        <a:rPr lang="en-US" sz="1600" b="1" dirty="0">
                          <a:solidFill>
                            <a:srgbClr val="222222"/>
                          </a:solidFill>
                          <a:effectLst/>
                        </a:rPr>
                        <a:t>Widget property name</a:t>
                      </a:r>
                    </a:p>
                  </a:txBody>
                  <a:tcPr marL="80454" marR="80454" marT="40227" marB="4022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sz="1600" b="1" dirty="0">
                          <a:solidFill>
                            <a:srgbClr val="222222"/>
                          </a:solidFill>
                          <a:effectLst/>
                        </a:rPr>
                        <a:t>Property role</a:t>
                      </a:r>
                    </a:p>
                  </a:txBody>
                  <a:tcPr marL="80454" marR="80454" marT="40227" marB="4022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172143753"/>
                  </a:ext>
                </a:extLst>
              </a:tr>
              <a:tr h="621532">
                <a:tc>
                  <a:txBody>
                    <a:bodyPr/>
                    <a:lstStyle/>
                    <a:p>
                      <a:pPr algn="l"/>
                      <a:r>
                        <a:rPr lang="en-US" sz="1600">
                          <a:solidFill>
                            <a:srgbClr val="222222"/>
                          </a:solidFill>
                          <a:effectLst/>
                        </a:rPr>
                        <a:t>background</a:t>
                      </a:r>
                      <a:br>
                        <a:rPr lang="en-US" sz="1600">
                          <a:solidFill>
                            <a:srgbClr val="222222"/>
                          </a:solidFill>
                          <a:effectLst/>
                        </a:rPr>
                      </a:br>
                      <a:br>
                        <a:rPr lang="en-US" sz="1600">
                          <a:solidFill>
                            <a:srgbClr val="222222"/>
                          </a:solidFill>
                          <a:effectLst/>
                        </a:rPr>
                      </a:br>
                      <a:r>
                        <a:rPr lang="en-US" sz="1600">
                          <a:solidFill>
                            <a:srgbClr val="222222"/>
                          </a:solidFill>
                          <a:effectLst/>
                        </a:rPr>
                        <a:t>bg</a:t>
                      </a:r>
                    </a:p>
                  </a:txBody>
                  <a:tcPr marL="80454" marR="80454" marT="40227" marB="4022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a:r>
                        <a:rPr lang="ru-RU" sz="1600" dirty="0">
                          <a:solidFill>
                            <a:srgbClr val="222222"/>
                          </a:solidFill>
                          <a:effectLst/>
                        </a:rPr>
                        <a:t>Цвет фона </a:t>
                      </a:r>
                      <a:r>
                        <a:rPr lang="ru-RU" sz="1600" dirty="0" err="1">
                          <a:solidFill>
                            <a:srgbClr val="222222"/>
                          </a:solidFill>
                          <a:effectLst/>
                        </a:rPr>
                        <a:t>виджета</a:t>
                      </a:r>
                      <a:r>
                        <a:rPr lang="ru-RU" sz="1600" dirty="0">
                          <a:solidFill>
                            <a:srgbClr val="222222"/>
                          </a:solidFill>
                          <a:effectLst/>
                        </a:rPr>
                        <a:t> (вы можете свободно использовать любую из этих двух форм)</a:t>
                      </a:r>
                      <a:endParaRPr lang="en-US" sz="1600" dirty="0">
                        <a:solidFill>
                          <a:srgbClr val="222222"/>
                        </a:solidFill>
                        <a:effectLst/>
                      </a:endParaRPr>
                    </a:p>
                  </a:txBody>
                  <a:tcPr marL="80454" marR="80454" marT="40227" marB="4022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695100495"/>
                  </a:ext>
                </a:extLst>
              </a:tr>
              <a:tr h="621532">
                <a:tc>
                  <a:txBody>
                    <a:bodyPr/>
                    <a:lstStyle/>
                    <a:p>
                      <a:pPr algn="l"/>
                      <a:r>
                        <a:rPr lang="en-US" sz="1600" dirty="0">
                          <a:solidFill>
                            <a:srgbClr val="222222"/>
                          </a:solidFill>
                          <a:effectLst/>
                        </a:rPr>
                        <a:t>foreground </a:t>
                      </a:r>
                      <a:br>
                        <a:rPr lang="en-US" sz="1600" dirty="0">
                          <a:solidFill>
                            <a:srgbClr val="222222"/>
                          </a:solidFill>
                          <a:effectLst/>
                        </a:rPr>
                      </a:br>
                      <a:br>
                        <a:rPr lang="en-US" sz="1600" dirty="0">
                          <a:solidFill>
                            <a:srgbClr val="222222"/>
                          </a:solidFill>
                          <a:effectLst/>
                        </a:rPr>
                      </a:br>
                      <a:r>
                        <a:rPr lang="en-US" sz="1600" dirty="0" err="1">
                          <a:solidFill>
                            <a:srgbClr val="222222"/>
                          </a:solidFill>
                          <a:effectLst/>
                        </a:rPr>
                        <a:t>fg</a:t>
                      </a:r>
                      <a:endParaRPr lang="en-US" sz="1600" dirty="0">
                        <a:solidFill>
                          <a:srgbClr val="222222"/>
                        </a:solidFill>
                        <a:effectLst/>
                      </a:endParaRPr>
                    </a:p>
                  </a:txBody>
                  <a:tcPr marL="80454" marR="80454" marT="40227" marB="4022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ru-RU" sz="1600" dirty="0">
                          <a:solidFill>
                            <a:srgbClr val="222222"/>
                          </a:solidFill>
                          <a:effectLst/>
                        </a:rPr>
                        <a:t>Цвет переднего плана </a:t>
                      </a:r>
                      <a:r>
                        <a:rPr lang="ru-RU" sz="1600" dirty="0" err="1">
                          <a:solidFill>
                            <a:srgbClr val="222222"/>
                          </a:solidFill>
                          <a:effectLst/>
                        </a:rPr>
                        <a:t>виджета</a:t>
                      </a:r>
                      <a:r>
                        <a:rPr lang="ru-RU" sz="1600" dirty="0">
                          <a:solidFill>
                            <a:srgbClr val="222222"/>
                          </a:solidFill>
                          <a:effectLst/>
                        </a:rPr>
                        <a:t> (примечание: в разных </a:t>
                      </a:r>
                      <a:r>
                        <a:rPr lang="ru-RU" sz="1600" dirty="0" err="1">
                          <a:solidFill>
                            <a:srgbClr val="222222"/>
                          </a:solidFill>
                          <a:effectLst/>
                        </a:rPr>
                        <a:t>виджетах</a:t>
                      </a:r>
                      <a:r>
                        <a:rPr lang="ru-RU" sz="1600" dirty="0">
                          <a:solidFill>
                            <a:srgbClr val="222222"/>
                          </a:solidFill>
                          <a:effectLst/>
                        </a:rPr>
                        <a:t> он может означать разные вещи; в основном он используется для указания цвета текста)</a:t>
                      </a:r>
                      <a:endParaRPr lang="en-US" sz="1600" dirty="0">
                        <a:solidFill>
                          <a:srgbClr val="222222"/>
                        </a:solidFill>
                        <a:effectLst/>
                      </a:endParaRPr>
                    </a:p>
                  </a:txBody>
                  <a:tcPr marL="80454" marR="80454" marT="40227" marB="4022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434492365"/>
                  </a:ext>
                </a:extLst>
              </a:tr>
              <a:tr h="621532">
                <a:tc>
                  <a:txBody>
                    <a:bodyPr/>
                    <a:lstStyle/>
                    <a:p>
                      <a:pPr algn="l"/>
                      <a:r>
                        <a:rPr lang="en-US" sz="1600">
                          <a:solidFill>
                            <a:srgbClr val="222222"/>
                          </a:solidFill>
                          <a:effectLst/>
                        </a:rPr>
                        <a:t>activeforeground </a:t>
                      </a:r>
                      <a:br>
                        <a:rPr lang="en-US" sz="1600">
                          <a:solidFill>
                            <a:srgbClr val="222222"/>
                          </a:solidFill>
                          <a:effectLst/>
                        </a:rPr>
                      </a:br>
                      <a:br>
                        <a:rPr lang="en-US" sz="1600">
                          <a:solidFill>
                            <a:srgbClr val="222222"/>
                          </a:solidFill>
                          <a:effectLst/>
                        </a:rPr>
                      </a:br>
                      <a:r>
                        <a:rPr lang="en-US" sz="1600">
                          <a:solidFill>
                            <a:srgbClr val="222222"/>
                          </a:solidFill>
                          <a:effectLst/>
                        </a:rPr>
                        <a:t>activebackground</a:t>
                      </a:r>
                    </a:p>
                  </a:txBody>
                  <a:tcPr marL="80454" marR="80454" marT="40227" marB="4022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a:r>
                        <a:rPr lang="ru-RU" sz="1600" dirty="0">
                          <a:solidFill>
                            <a:srgbClr val="222222"/>
                          </a:solidFill>
                          <a:effectLst/>
                        </a:rPr>
                        <a:t>Аналогично </a:t>
                      </a:r>
                      <a:r>
                        <a:rPr lang="en-US" sz="1600" dirty="0" err="1">
                          <a:solidFill>
                            <a:srgbClr val="222222"/>
                          </a:solidFill>
                          <a:effectLst/>
                        </a:rPr>
                        <a:t>bg</a:t>
                      </a:r>
                      <a:r>
                        <a:rPr lang="en-US" sz="1600" dirty="0">
                          <a:solidFill>
                            <a:srgbClr val="222222"/>
                          </a:solidFill>
                          <a:effectLst/>
                        </a:rPr>
                        <a:t> </a:t>
                      </a:r>
                      <a:r>
                        <a:rPr lang="ru-RU" sz="1600" dirty="0">
                          <a:solidFill>
                            <a:srgbClr val="222222"/>
                          </a:solidFill>
                          <a:effectLst/>
                        </a:rPr>
                        <a:t>и </a:t>
                      </a:r>
                      <a:r>
                        <a:rPr lang="en-US" sz="1600" dirty="0" err="1">
                          <a:solidFill>
                            <a:srgbClr val="222222"/>
                          </a:solidFill>
                          <a:effectLst/>
                        </a:rPr>
                        <a:t>fg</a:t>
                      </a:r>
                      <a:r>
                        <a:rPr lang="en-US" sz="1600" dirty="0">
                          <a:solidFill>
                            <a:srgbClr val="222222"/>
                          </a:solidFill>
                          <a:effectLst/>
                        </a:rPr>
                        <a:t>, </a:t>
                      </a:r>
                      <a:r>
                        <a:rPr lang="ru-RU" sz="1600" dirty="0">
                          <a:solidFill>
                            <a:srgbClr val="222222"/>
                          </a:solidFill>
                          <a:effectLst/>
                        </a:rPr>
                        <a:t>но используется, когда </a:t>
                      </a:r>
                      <a:r>
                        <a:rPr lang="ru-RU" sz="1600" dirty="0" err="1">
                          <a:solidFill>
                            <a:srgbClr val="222222"/>
                          </a:solidFill>
                          <a:effectLst/>
                        </a:rPr>
                        <a:t>виджет</a:t>
                      </a:r>
                      <a:r>
                        <a:rPr lang="ru-RU" sz="1600" dirty="0">
                          <a:solidFill>
                            <a:srgbClr val="222222"/>
                          </a:solidFill>
                          <a:effectLst/>
                        </a:rPr>
                        <a:t> становится активным.</a:t>
                      </a:r>
                      <a:endParaRPr lang="en-US" sz="1600" dirty="0">
                        <a:solidFill>
                          <a:srgbClr val="222222"/>
                        </a:solidFill>
                        <a:effectLst/>
                      </a:endParaRPr>
                    </a:p>
                  </a:txBody>
                  <a:tcPr marL="80454" marR="80454" marT="40227" marB="4022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1642640344"/>
                  </a:ext>
                </a:extLst>
              </a:tr>
              <a:tr h="248234">
                <a:tc>
                  <a:txBody>
                    <a:bodyPr/>
                    <a:lstStyle/>
                    <a:p>
                      <a:pPr algn="l"/>
                      <a:r>
                        <a:rPr lang="en-US" sz="1600">
                          <a:solidFill>
                            <a:srgbClr val="222222"/>
                          </a:solidFill>
                          <a:effectLst/>
                        </a:rPr>
                        <a:t>disabledforeground</a:t>
                      </a:r>
                    </a:p>
                  </a:txBody>
                  <a:tcPr marL="80454" marR="80454" marT="40227" marB="4022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ru-RU" sz="1600" dirty="0">
                          <a:solidFill>
                            <a:srgbClr val="222222"/>
                          </a:solidFill>
                          <a:effectLst/>
                        </a:rPr>
                        <a:t>Ц</a:t>
                      </a:r>
                      <a:r>
                        <a:rPr lang="en-US" sz="1600" dirty="0" err="1">
                          <a:solidFill>
                            <a:srgbClr val="222222"/>
                          </a:solidFill>
                          <a:effectLst/>
                        </a:rPr>
                        <a:t>вет</a:t>
                      </a:r>
                      <a:r>
                        <a:rPr lang="en-US" sz="1600" dirty="0">
                          <a:solidFill>
                            <a:srgbClr val="222222"/>
                          </a:solidFill>
                          <a:effectLst/>
                        </a:rPr>
                        <a:t> </a:t>
                      </a:r>
                      <a:r>
                        <a:rPr lang="en-US" sz="1600" dirty="0" err="1">
                          <a:solidFill>
                            <a:srgbClr val="222222"/>
                          </a:solidFill>
                          <a:effectLst/>
                        </a:rPr>
                        <a:t>оключен</a:t>
                      </a:r>
                      <a:endParaRPr lang="en-US" sz="1600" dirty="0">
                        <a:solidFill>
                          <a:srgbClr val="222222"/>
                        </a:solidFill>
                        <a:effectLst/>
                      </a:endParaRPr>
                    </a:p>
                  </a:txBody>
                  <a:tcPr marL="80454" marR="80454" marT="40227" marB="40227"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4021378990"/>
                  </a:ext>
                </a:extLst>
              </a:tr>
            </a:tbl>
          </a:graphicData>
        </a:graphic>
      </p:graphicFrame>
    </p:spTree>
    <p:extLst>
      <p:ext uri="{BB962C8B-B14F-4D97-AF65-F5344CB8AC3E}">
        <p14:creationId xmlns:p14="http://schemas.microsoft.com/office/powerpoint/2010/main" val="3171507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8CBAD7-1988-5046-A894-308AD705E475}"/>
              </a:ext>
            </a:extLst>
          </p:cNvPr>
          <p:cNvSpPr>
            <a:spLocks noGrp="1"/>
          </p:cNvSpPr>
          <p:nvPr>
            <p:ph idx="1"/>
          </p:nvPr>
        </p:nvSpPr>
        <p:spPr>
          <a:xfrm>
            <a:off x="1024128" y="493986"/>
            <a:ext cx="9720073" cy="2669628"/>
          </a:xfrm>
        </p:spPr>
        <p:txBody>
          <a:bodyPr>
            <a:normAutofit lnSpcReduction="10000"/>
          </a:bodyPr>
          <a:lstStyle/>
          <a:p>
            <a:r>
              <a:rPr lang="en-TJ" b="1" dirty="0"/>
              <a:t>Якорь</a:t>
            </a:r>
            <a:r>
              <a:rPr lang="ru-RU" dirty="0"/>
              <a:t>— это воображаемая (невидимая) точка внутри </a:t>
            </a:r>
            <a:r>
              <a:rPr lang="ru-RU" dirty="0" err="1"/>
              <a:t>виджета</a:t>
            </a:r>
            <a:r>
              <a:rPr lang="ru-RU" dirty="0"/>
              <a:t>, к которой привязан текст (если он есть). Как вы, наверное, заметили, </a:t>
            </a:r>
            <a:r>
              <a:rPr lang="ru-RU" dirty="0" err="1"/>
              <a:t>виджеты</a:t>
            </a:r>
            <a:r>
              <a:rPr lang="ru-RU" dirty="0"/>
              <a:t> обычно размещают свой текст посередине себя (как по горизонтали, так и по вертикали). Расположение </a:t>
            </a:r>
            <a:r>
              <a:rPr lang="en-US" dirty="0"/>
              <a:t>anchor</a:t>
            </a:r>
            <a:r>
              <a:rPr lang="ru-RU" dirty="0"/>
              <a:t> можно легко изменить, так как есть одноименное свойство</a:t>
            </a:r>
            <a:r>
              <a:rPr lang="en-TJ" dirty="0"/>
              <a:t> - </a:t>
            </a:r>
            <a:r>
              <a:rPr lang="en-TJ" b="1" dirty="0"/>
              <a:t>anchor</a:t>
            </a:r>
            <a:r>
              <a:rPr lang="ru-RU" dirty="0"/>
              <a:t>.</a:t>
            </a:r>
            <a:r>
              <a:rPr lang="en-TJ" dirty="0"/>
              <a:t> </a:t>
            </a:r>
            <a:r>
              <a:rPr lang="ru-RU" dirty="0"/>
              <a:t>Вроде бы очевидно, но есть один неочевидный момент — как</a:t>
            </a:r>
            <a:r>
              <a:rPr lang="en-TJ" dirty="0"/>
              <a:t> их </a:t>
            </a:r>
            <a:r>
              <a:rPr lang="ru-RU" dirty="0"/>
              <a:t>называть.</a:t>
            </a:r>
          </a:p>
          <a:p>
            <a:pPr marL="0" indent="0">
              <a:buNone/>
            </a:pPr>
            <a:r>
              <a:rPr lang="ru-RU" dirty="0"/>
              <a:t>Делается это набором предопределенных идентификаторов, использующих координаты компаса — посмотрите и сразу все станет ясно:</a:t>
            </a:r>
            <a:endParaRPr lang="en-TJ" dirty="0"/>
          </a:p>
        </p:txBody>
      </p:sp>
      <p:pic>
        <p:nvPicPr>
          <p:cNvPr id="5" name="Picture 4" descr="A screenshot of a phone&#10;&#10;Description automatically generated with medium confidence">
            <a:extLst>
              <a:ext uri="{FF2B5EF4-FFF2-40B4-BE49-F238E27FC236}">
                <a16:creationId xmlns:a16="http://schemas.microsoft.com/office/drawing/2014/main" id="{1826AE50-B434-8445-B4F4-065068360819}"/>
              </a:ext>
            </a:extLst>
          </p:cNvPr>
          <p:cNvPicPr>
            <a:picLocks noChangeAspect="1"/>
          </p:cNvPicPr>
          <p:nvPr/>
        </p:nvPicPr>
        <p:blipFill>
          <a:blip r:embed="rId2"/>
          <a:stretch>
            <a:fillRect/>
          </a:stretch>
        </p:blipFill>
        <p:spPr>
          <a:xfrm>
            <a:off x="8496027" y="3251200"/>
            <a:ext cx="2908300" cy="2806700"/>
          </a:xfrm>
          <a:prstGeom prst="rect">
            <a:avLst/>
          </a:prstGeom>
        </p:spPr>
      </p:pic>
      <p:sp>
        <p:nvSpPr>
          <p:cNvPr id="6" name="TextBox 5">
            <a:extLst>
              <a:ext uri="{FF2B5EF4-FFF2-40B4-BE49-F238E27FC236}">
                <a16:creationId xmlns:a16="http://schemas.microsoft.com/office/drawing/2014/main" id="{DA799E6C-DEAA-6141-AA19-9179B769424B}"/>
              </a:ext>
            </a:extLst>
          </p:cNvPr>
          <p:cNvSpPr txBox="1"/>
          <p:nvPr/>
        </p:nvSpPr>
        <p:spPr>
          <a:xfrm>
            <a:off x="1024128" y="3251200"/>
            <a:ext cx="5748147" cy="1477328"/>
          </a:xfrm>
          <a:prstGeom prst="rect">
            <a:avLst/>
          </a:prstGeom>
          <a:noFill/>
        </p:spPr>
        <p:txBody>
          <a:bodyPr wrap="square" rtlCol="0">
            <a:spAutoFit/>
          </a:bodyPr>
          <a:lstStyle/>
          <a:p>
            <a:r>
              <a:rPr lang="ru-RU" dirty="0"/>
              <a:t>Как видите, якорей девять, а тот, что находится посередине, называется </a:t>
            </a:r>
            <a:r>
              <a:rPr lang="en-TJ" dirty="0"/>
              <a:t>CENTRE</a:t>
            </a:r>
            <a:r>
              <a:rPr lang="ru-RU" dirty="0"/>
              <a:t> (правда, не очень удачное название). Привязка </a:t>
            </a:r>
            <a:r>
              <a:rPr lang="en-US" dirty="0"/>
              <a:t>CENTER </a:t>
            </a:r>
            <a:r>
              <a:rPr lang="ru-RU" dirty="0"/>
              <a:t>используется по умолчанию и используется, когда вы вообще не устанавливаете свойство привязки. </a:t>
            </a:r>
          </a:p>
        </p:txBody>
      </p:sp>
    </p:spTree>
    <p:extLst>
      <p:ext uri="{BB962C8B-B14F-4D97-AF65-F5344CB8AC3E}">
        <p14:creationId xmlns:p14="http://schemas.microsoft.com/office/powerpoint/2010/main" val="19681906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F10CE0-A2E0-3245-BCB5-E7E1EBF83D5C}"/>
              </a:ext>
            </a:extLst>
          </p:cNvPr>
          <p:cNvSpPr>
            <a:spLocks noGrp="1"/>
          </p:cNvSpPr>
          <p:nvPr>
            <p:ph idx="1"/>
          </p:nvPr>
        </p:nvSpPr>
        <p:spPr>
          <a:xfrm>
            <a:off x="1024128" y="504497"/>
            <a:ext cx="9720073" cy="4666593"/>
          </a:xfrm>
        </p:spPr>
        <p:txBody>
          <a:bodyPr>
            <a:normAutofit/>
          </a:bodyPr>
          <a:lstStyle/>
          <a:p>
            <a:pPr marL="0" indent="0">
              <a:buNone/>
            </a:pPr>
            <a:r>
              <a:rPr lang="ru-RU" dirty="0"/>
              <a:t>Следующим нашим свойством является </a:t>
            </a:r>
            <a:r>
              <a:rPr lang="en-TJ" b="1" dirty="0"/>
              <a:t>cursor</a:t>
            </a:r>
            <a:r>
              <a:rPr lang="ru-RU" b="1" dirty="0"/>
              <a:t>.</a:t>
            </a:r>
          </a:p>
          <a:p>
            <a:pPr marL="0" indent="0">
              <a:buNone/>
            </a:pPr>
            <a:r>
              <a:rPr lang="ru-RU" dirty="0"/>
              <a:t>Как вы знаете, курсор мыши по умолчанию выглядит как стрелка. Иногда, когда он входит в определенную область, его форма может измениться (например, над полями ввода).</a:t>
            </a:r>
          </a:p>
          <a:p>
            <a:pPr marL="0" indent="0">
              <a:buNone/>
            </a:pPr>
            <a:r>
              <a:rPr lang="ru-RU" dirty="0"/>
              <a:t>У вас есть возможность </a:t>
            </a:r>
            <a:r>
              <a:rPr lang="en-US" dirty="0"/>
              <a:t> </a:t>
            </a:r>
            <a:r>
              <a:rPr lang="en-US" dirty="0" err="1"/>
              <a:t>сказать</a:t>
            </a:r>
            <a:r>
              <a:rPr lang="ru-RU" dirty="0"/>
              <a:t> курсору измениться на другой курсор над каждым из </a:t>
            </a:r>
            <a:r>
              <a:rPr lang="ru-RU" dirty="0" err="1"/>
              <a:t>виджетов</a:t>
            </a:r>
            <a:r>
              <a:rPr lang="ru-RU" dirty="0"/>
              <a:t>, поскольку каждый </a:t>
            </a:r>
            <a:r>
              <a:rPr lang="ru-RU" dirty="0" err="1"/>
              <a:t>виджет</a:t>
            </a:r>
            <a:r>
              <a:rPr lang="ru-RU" dirty="0"/>
              <a:t> имеет свойство, о котором мы говорим.</a:t>
            </a:r>
          </a:p>
          <a:p>
            <a:pPr marL="0" indent="0">
              <a:buNone/>
            </a:pPr>
            <a:r>
              <a:rPr lang="ru-RU" dirty="0"/>
              <a:t>К сожалению, набор доступных курсоров </a:t>
            </a:r>
            <a:r>
              <a:rPr lang="en-TJ" dirty="0"/>
              <a:t>не </a:t>
            </a:r>
            <a:r>
              <a:rPr lang="ru-RU" dirty="0"/>
              <a:t>очень впечатляет — все они описаны здесь</a:t>
            </a:r>
            <a:r>
              <a:rPr lang="en-TJ" dirty="0"/>
              <a:t>: </a:t>
            </a:r>
            <a:r>
              <a:rPr lang="en-US" dirty="0">
                <a:hlinkClick r:id="rId2"/>
              </a:rPr>
              <a:t>https://www.tcl.tk/man/tcl8.4/TkCmd/cursors.html</a:t>
            </a:r>
            <a:endParaRPr lang="ru-RU" dirty="0"/>
          </a:p>
          <a:p>
            <a:pPr marL="0" indent="0">
              <a:buNone/>
            </a:pPr>
            <a:r>
              <a:rPr lang="ru-RU" dirty="0"/>
              <a:t>Мы покажем вам три из них. Не стесняйтесь тестировать все остальное. Не забывайте наводить курсор на кадры. Без этого ничего интересного не увидишь.</a:t>
            </a:r>
            <a:endParaRPr lang="en-TJ" dirty="0"/>
          </a:p>
        </p:txBody>
      </p:sp>
    </p:spTree>
    <p:extLst>
      <p:ext uri="{BB962C8B-B14F-4D97-AF65-F5344CB8AC3E}">
        <p14:creationId xmlns:p14="http://schemas.microsoft.com/office/powerpoint/2010/main" val="39615479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A6225-A891-0143-93A2-CE8070244764}"/>
              </a:ext>
            </a:extLst>
          </p:cNvPr>
          <p:cNvSpPr>
            <a:spLocks noGrp="1"/>
          </p:cNvSpPr>
          <p:nvPr>
            <p:ph type="title"/>
          </p:nvPr>
        </p:nvSpPr>
        <p:spPr/>
        <p:txBody>
          <a:bodyPr/>
          <a:lstStyle/>
          <a:p>
            <a:r>
              <a:rPr lang="ru-RU" dirty="0"/>
              <a:t>М</a:t>
            </a:r>
            <a:r>
              <a:rPr lang="en-TJ" dirty="0"/>
              <a:t>етоды виджетов</a:t>
            </a:r>
          </a:p>
        </p:txBody>
      </p:sp>
      <p:sp>
        <p:nvSpPr>
          <p:cNvPr id="3" name="Content Placeholder 2">
            <a:extLst>
              <a:ext uri="{FF2B5EF4-FFF2-40B4-BE49-F238E27FC236}">
                <a16:creationId xmlns:a16="http://schemas.microsoft.com/office/drawing/2014/main" id="{0AE4A520-405B-7B4E-81CB-A37F4D89D27B}"/>
              </a:ext>
            </a:extLst>
          </p:cNvPr>
          <p:cNvSpPr>
            <a:spLocks noGrp="1"/>
          </p:cNvSpPr>
          <p:nvPr>
            <p:ph idx="1"/>
          </p:nvPr>
        </p:nvSpPr>
        <p:spPr>
          <a:xfrm>
            <a:off x="1024128" y="1860331"/>
            <a:ext cx="9720073" cy="4449029"/>
          </a:xfrm>
        </p:spPr>
        <p:txBody>
          <a:bodyPr>
            <a:normAutofit lnSpcReduction="10000"/>
          </a:bodyPr>
          <a:lstStyle/>
          <a:p>
            <a:r>
              <a:rPr lang="ru-RU" dirty="0"/>
              <a:t>У </a:t>
            </a:r>
            <a:r>
              <a:rPr lang="ru-RU" dirty="0" err="1"/>
              <a:t>виджетов</a:t>
            </a:r>
            <a:r>
              <a:rPr lang="ru-RU" dirty="0"/>
              <a:t> есть методы — с некоторыми из них вы уже познакомились. Сейчас мы собираемся показать вам еще несколько из них, и мы начнем с двух, которые кажутся очень специфическими. Можно даже сказать, что смысл их существования очень тесно связан с уникальными особенностями событийного программирования.</a:t>
            </a:r>
            <a:endParaRPr lang="en-US" dirty="0"/>
          </a:p>
          <a:p>
            <a:r>
              <a:rPr lang="en-US" b="1" dirty="0"/>
              <a:t>after() </a:t>
            </a:r>
            <a:r>
              <a:rPr lang="en-US" dirty="0"/>
              <a:t>— </a:t>
            </a:r>
            <a:r>
              <a:rPr lang="ru-RU" dirty="0"/>
              <a:t>этот метод принимает два аргумента: первый — это спецификация временного интервала (выраженная в миллисекундах: 1 с = 1000 </a:t>
            </a:r>
            <a:r>
              <a:rPr lang="ru-RU" dirty="0" err="1"/>
              <a:t>мс</a:t>
            </a:r>
            <a:r>
              <a:rPr lang="ru-RU" dirty="0"/>
              <a:t>), а второй указывает на существующую функцию; успешный вызов метода приводит к тому, что диспетчер событий меняет свои планы; когда количество миллисекунд истечет, менеджер вызовет функцию (только один раз); примечание: это единственный возможный способ управления течением времени при использовании среды, управляемой событиями.</a:t>
            </a:r>
          </a:p>
          <a:p>
            <a:r>
              <a:rPr lang="en-US" b="1" dirty="0" err="1"/>
              <a:t>after_cancel</a:t>
            </a:r>
            <a:r>
              <a:rPr lang="en-US" b="1" dirty="0"/>
              <a:t>(id) </a:t>
            </a:r>
            <a:r>
              <a:rPr lang="en-US" dirty="0"/>
              <a:t>— </a:t>
            </a:r>
            <a:r>
              <a:rPr lang="ru-RU" dirty="0"/>
              <a:t>метод отменяет запланированный вызов, идентифицированный аргументом </a:t>
            </a:r>
            <a:r>
              <a:rPr lang="en-US" dirty="0"/>
              <a:t>id.</a:t>
            </a:r>
            <a:endParaRPr lang="en-TJ" dirty="0"/>
          </a:p>
          <a:p>
            <a:endParaRPr lang="en-TJ" dirty="0"/>
          </a:p>
        </p:txBody>
      </p:sp>
    </p:spTree>
    <p:extLst>
      <p:ext uri="{BB962C8B-B14F-4D97-AF65-F5344CB8AC3E}">
        <p14:creationId xmlns:p14="http://schemas.microsoft.com/office/powerpoint/2010/main" val="35778560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9E29E3-C6E8-F04E-89DC-64A740EA34E4}"/>
              </a:ext>
            </a:extLst>
          </p:cNvPr>
          <p:cNvSpPr>
            <a:spLocks noGrp="1"/>
          </p:cNvSpPr>
          <p:nvPr>
            <p:ph idx="1"/>
          </p:nvPr>
        </p:nvSpPr>
        <p:spPr>
          <a:xfrm>
            <a:off x="1024128" y="357352"/>
            <a:ext cx="9720073" cy="5952008"/>
          </a:xfrm>
        </p:spPr>
        <p:txBody>
          <a:bodyPr/>
          <a:lstStyle/>
          <a:p>
            <a:r>
              <a:rPr lang="ru-RU" dirty="0"/>
              <a:t>Метод </a:t>
            </a:r>
            <a:r>
              <a:rPr lang="en-US" b="1" dirty="0"/>
              <a:t>destroy() </a:t>
            </a:r>
            <a:r>
              <a:rPr lang="ru-RU" dirty="0"/>
              <a:t>очень деструктивен. Полностью удаляет </a:t>
            </a:r>
            <a:r>
              <a:rPr lang="ru-RU" dirty="0" err="1"/>
              <a:t>виджет</a:t>
            </a:r>
            <a:r>
              <a:rPr lang="ru-RU" dirty="0"/>
              <a:t> не только из поля зрения, но и из памяти менеджера событий, так как объект </a:t>
            </a:r>
            <a:r>
              <a:rPr lang="ru-RU" dirty="0" err="1"/>
              <a:t>виджета</a:t>
            </a:r>
            <a:r>
              <a:rPr lang="ru-RU" dirty="0"/>
              <a:t> удаляется и становится недоступным.</a:t>
            </a:r>
            <a:endParaRPr lang="en-TJ" dirty="0"/>
          </a:p>
          <a:p>
            <a:r>
              <a:rPr lang="en-TJ" dirty="0"/>
              <a:t>М</a:t>
            </a:r>
            <a:r>
              <a:rPr lang="ru-RU" dirty="0" err="1"/>
              <a:t>етод</a:t>
            </a:r>
            <a:r>
              <a:rPr lang="ru-RU" dirty="0"/>
              <a:t> </a:t>
            </a:r>
            <a:r>
              <a:rPr lang="en-US" b="1" dirty="0" err="1"/>
              <a:t>focus_get</a:t>
            </a:r>
            <a:r>
              <a:rPr lang="en-US" b="1" dirty="0"/>
              <a:t>()</a:t>
            </a:r>
            <a:r>
              <a:rPr lang="en-US" dirty="0"/>
              <a:t> </a:t>
            </a:r>
            <a:r>
              <a:rPr lang="ru-RU" dirty="0"/>
              <a:t>возвращает ссылку на </a:t>
            </a:r>
            <a:r>
              <a:rPr lang="ru-RU" dirty="0" err="1"/>
              <a:t>виджет</a:t>
            </a:r>
            <a:r>
              <a:rPr lang="ru-RU" dirty="0"/>
              <a:t>, сфокусированный в данный момент, или </a:t>
            </a:r>
            <a:r>
              <a:rPr lang="en-US" dirty="0"/>
              <a:t>None, </a:t>
            </a:r>
            <a:r>
              <a:rPr lang="ru-RU" dirty="0"/>
              <a:t>если ни один </a:t>
            </a:r>
            <a:r>
              <a:rPr lang="ru-RU" dirty="0" err="1"/>
              <a:t>виджет</a:t>
            </a:r>
            <a:r>
              <a:rPr lang="ru-RU" dirty="0"/>
              <a:t> не владеет фокусом (примечание: вы можете вызывать метод из любого </a:t>
            </a:r>
            <a:r>
              <a:rPr lang="ru-RU" dirty="0" err="1"/>
              <a:t>виджета</a:t>
            </a:r>
            <a:r>
              <a:rPr lang="ru-RU" dirty="0"/>
              <a:t>, включая главное окно)</a:t>
            </a:r>
          </a:p>
          <a:p>
            <a:r>
              <a:rPr lang="en-TJ" dirty="0"/>
              <a:t>М</a:t>
            </a:r>
            <a:r>
              <a:rPr lang="ru-RU" dirty="0" err="1"/>
              <a:t>етод</a:t>
            </a:r>
            <a:r>
              <a:rPr lang="ru-RU" dirty="0"/>
              <a:t> </a:t>
            </a:r>
            <a:r>
              <a:rPr lang="en-US" b="1" dirty="0" err="1"/>
              <a:t>focus_set</a:t>
            </a:r>
            <a:r>
              <a:rPr lang="en-US" b="1" dirty="0"/>
              <a:t>() </a:t>
            </a:r>
            <a:r>
              <a:rPr lang="ru-RU" dirty="0"/>
              <a:t>фокусирует </a:t>
            </a:r>
            <a:r>
              <a:rPr lang="ru-RU" dirty="0" err="1"/>
              <a:t>виджет</a:t>
            </a:r>
            <a:r>
              <a:rPr lang="ru-RU" dirty="0"/>
              <a:t> из метода, который был вызван, поэтому вы должны тщательно выбирать его.</a:t>
            </a:r>
            <a:endParaRPr lang="en-TJ" dirty="0"/>
          </a:p>
        </p:txBody>
      </p:sp>
    </p:spTree>
    <p:extLst>
      <p:ext uri="{BB962C8B-B14F-4D97-AF65-F5344CB8AC3E}">
        <p14:creationId xmlns:p14="http://schemas.microsoft.com/office/powerpoint/2010/main" val="20197792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F3754-CA28-174F-A8E4-03FD99281357}"/>
              </a:ext>
            </a:extLst>
          </p:cNvPr>
          <p:cNvSpPr>
            <a:spLocks noGrp="1"/>
          </p:cNvSpPr>
          <p:nvPr>
            <p:ph type="title"/>
          </p:nvPr>
        </p:nvSpPr>
        <p:spPr>
          <a:xfrm>
            <a:off x="1024128" y="585216"/>
            <a:ext cx="9720072" cy="549901"/>
          </a:xfrm>
        </p:spPr>
        <p:txBody>
          <a:bodyPr>
            <a:normAutofit fontScale="90000"/>
          </a:bodyPr>
          <a:lstStyle/>
          <a:p>
            <a:r>
              <a:rPr lang="en-TJ" dirty="0"/>
              <a:t>Меню</a:t>
            </a:r>
          </a:p>
        </p:txBody>
      </p:sp>
      <p:sp>
        <p:nvSpPr>
          <p:cNvPr id="3" name="Content Placeholder 2">
            <a:extLst>
              <a:ext uri="{FF2B5EF4-FFF2-40B4-BE49-F238E27FC236}">
                <a16:creationId xmlns:a16="http://schemas.microsoft.com/office/drawing/2014/main" id="{201F81D1-E52B-044A-A94E-63970DC2B8AD}"/>
              </a:ext>
            </a:extLst>
          </p:cNvPr>
          <p:cNvSpPr>
            <a:spLocks noGrp="1"/>
          </p:cNvSpPr>
          <p:nvPr>
            <p:ph idx="1"/>
          </p:nvPr>
        </p:nvSpPr>
        <p:spPr>
          <a:xfrm>
            <a:off x="1024127" y="1912882"/>
            <a:ext cx="9720073" cy="5027098"/>
          </a:xfrm>
        </p:spPr>
        <p:txBody>
          <a:bodyPr>
            <a:normAutofit fontScale="77500" lnSpcReduction="20000"/>
          </a:bodyPr>
          <a:lstStyle/>
          <a:p>
            <a:pPr marL="0" indent="0">
              <a:buNone/>
            </a:pPr>
            <a:r>
              <a:rPr lang="ru-RU" dirty="0"/>
              <a:t>Резюмируем самые важные черты меню:</a:t>
            </a:r>
          </a:p>
          <a:p>
            <a:pPr>
              <a:buFont typeface="Arial" panose="020B0604020202020204" pitchFamily="34" charset="0"/>
              <a:buChar char="•"/>
            </a:pPr>
            <a:r>
              <a:rPr lang="ru-RU" dirty="0"/>
              <a:t>классическое меню фактически представляет собой горизонтальную полосу, </a:t>
            </a:r>
            <a:r>
              <a:rPr lang="en-TJ" dirty="0"/>
              <a:t>                           </a:t>
            </a:r>
            <a:r>
              <a:rPr lang="ru-RU" dirty="0"/>
              <a:t>расположенную в верхней части окна приложения;</a:t>
            </a:r>
          </a:p>
          <a:p>
            <a:pPr>
              <a:buFont typeface="Arial" panose="020B0604020202020204" pitchFamily="34" charset="0"/>
              <a:buChar char="•"/>
            </a:pPr>
            <a:r>
              <a:rPr lang="ru-RU" dirty="0"/>
              <a:t>панель содержит ряд горизонтально развернутых опций, </a:t>
            </a:r>
            <a:r>
              <a:rPr lang="en-TJ" dirty="0"/>
              <a:t>                                                                    </a:t>
            </a:r>
            <a:r>
              <a:rPr lang="ru-RU" dirty="0"/>
              <a:t>часто называемых элементами или записями;</a:t>
            </a:r>
          </a:p>
          <a:p>
            <a:pPr>
              <a:buFont typeface="Arial" panose="020B0604020202020204" pitchFamily="34" charset="0"/>
              <a:buChar char="•"/>
            </a:pPr>
            <a:r>
              <a:rPr lang="ru-RU" dirty="0"/>
              <a:t>эти параметры могут иметь горячие клавиши (сочетания клавиш, позволяющие пользователю быстро получать доступ к выбранным операциям без использования мыши; обычно горячие клавиши запускаются нажатием клавиши </a:t>
            </a:r>
            <a:r>
              <a:rPr lang="en-US" dirty="0"/>
              <a:t>Alt </a:t>
            </a:r>
            <a:r>
              <a:rPr lang="ru-RU" dirty="0"/>
              <a:t>на клавиатуре)</a:t>
            </a:r>
          </a:p>
          <a:p>
            <a:pPr>
              <a:buFont typeface="Arial" panose="020B0604020202020204" pitchFamily="34" charset="0"/>
              <a:buChar char="•"/>
            </a:pPr>
            <a:r>
              <a:rPr lang="ru-RU" dirty="0"/>
              <a:t>выбор пункта меню (неважно, через горячую клавишу или по щелчку мыши) вызывает один из двух эффектов:</a:t>
            </a:r>
          </a:p>
          <a:p>
            <a:pPr>
              <a:buFont typeface="Arial" panose="020B0604020202020204" pitchFamily="34" charset="0"/>
              <a:buChar char="•"/>
            </a:pPr>
            <a:r>
              <a:rPr lang="ru-RU" dirty="0"/>
              <a:t>он запускает обратный вызов, связанный с опцией;</a:t>
            </a:r>
          </a:p>
          <a:p>
            <a:pPr>
              <a:buFont typeface="Arial" panose="020B0604020202020204" pitchFamily="34" charset="0"/>
              <a:buChar char="•"/>
            </a:pPr>
            <a:r>
              <a:rPr lang="ru-RU" dirty="0"/>
              <a:t>разворачивает новое меню (фактически подменю)</a:t>
            </a:r>
          </a:p>
          <a:p>
            <a:pPr>
              <a:buFont typeface="Arial" panose="020B0604020202020204" pitchFamily="34" charset="0"/>
              <a:buChar char="•"/>
            </a:pPr>
            <a:r>
              <a:rPr lang="ru-RU" dirty="0"/>
              <a:t>если вы хотите иметь такое меню в своем приложении </a:t>
            </a:r>
            <a:r>
              <a:rPr lang="en-US" dirty="0" err="1"/>
              <a:t>Tkinter</a:t>
            </a:r>
            <a:r>
              <a:rPr lang="en-US" dirty="0"/>
              <a:t>, </a:t>
            </a:r>
            <a:r>
              <a:rPr lang="ru-RU" dirty="0"/>
              <a:t>вам необходимо:</a:t>
            </a:r>
          </a:p>
          <a:p>
            <a:pPr>
              <a:buFont typeface="Arial" panose="020B0604020202020204" pitchFamily="34" charset="0"/>
              <a:buChar char="•"/>
            </a:pPr>
            <a:r>
              <a:rPr lang="ru-RU" dirty="0"/>
              <a:t>создать объект меню верхнего уровня;</a:t>
            </a:r>
          </a:p>
          <a:p>
            <a:pPr>
              <a:buFont typeface="Arial" panose="020B0604020202020204" pitchFamily="34" charset="0"/>
              <a:buChar char="•"/>
            </a:pPr>
            <a:r>
              <a:rPr lang="ru-RU" dirty="0"/>
              <a:t>встроить его внутрь окна;</a:t>
            </a:r>
          </a:p>
          <a:p>
            <a:pPr>
              <a:buFont typeface="Arial" panose="020B0604020202020204" pitchFamily="34" charset="0"/>
              <a:buChar char="•"/>
            </a:pPr>
            <a:r>
              <a:rPr lang="ru-RU" dirty="0"/>
              <a:t>привязать ряд необходимых подменю (это называется каскадом) или подключить единый </a:t>
            </a:r>
            <a:r>
              <a:rPr lang="en-US" dirty="0"/>
              <a:t>callback.</a:t>
            </a:r>
          </a:p>
        </p:txBody>
      </p:sp>
      <p:sp>
        <p:nvSpPr>
          <p:cNvPr id="5" name="TextBox 4">
            <a:extLst>
              <a:ext uri="{FF2B5EF4-FFF2-40B4-BE49-F238E27FC236}">
                <a16:creationId xmlns:a16="http://schemas.microsoft.com/office/drawing/2014/main" id="{C874902D-AA07-9F4C-8B8B-8490E70CF130}"/>
              </a:ext>
            </a:extLst>
          </p:cNvPr>
          <p:cNvSpPr txBox="1"/>
          <p:nvPr/>
        </p:nvSpPr>
        <p:spPr>
          <a:xfrm>
            <a:off x="1114096" y="1260506"/>
            <a:ext cx="6096000" cy="369332"/>
          </a:xfrm>
          <a:prstGeom prst="rect">
            <a:avLst/>
          </a:prstGeom>
          <a:noFill/>
        </p:spPr>
        <p:txBody>
          <a:bodyPr wrap="square">
            <a:spAutoFit/>
          </a:bodyPr>
          <a:lstStyle/>
          <a:p>
            <a:r>
              <a:rPr lang="en-US" b="0" i="0" u="none" strike="noStrike" dirty="0" err="1">
                <a:solidFill>
                  <a:srgbClr val="000000"/>
                </a:solidFill>
                <a:effectLst/>
                <a:latin typeface="Courier New" panose="02070309020205020404" pitchFamily="49" charset="0"/>
              </a:rPr>
              <a:t>mnu</a:t>
            </a:r>
            <a:r>
              <a:rPr lang="en-US" b="0" i="0" u="none" strike="noStrike" dirty="0">
                <a:solidFill>
                  <a:srgbClr val="000000"/>
                </a:solidFill>
                <a:effectLst/>
                <a:latin typeface="Courier New" panose="02070309020205020404" pitchFamily="49" charset="0"/>
              </a:rPr>
              <a:t> </a:t>
            </a:r>
            <a:r>
              <a:rPr lang="en-US" b="0" i="0" u="none" strike="noStrike" dirty="0">
                <a:solidFill>
                  <a:srgbClr val="687687"/>
                </a:solidFill>
                <a:effectLst/>
                <a:latin typeface="Courier New" panose="02070309020205020404" pitchFamily="49" charset="0"/>
              </a:rPr>
              <a:t>=</a:t>
            </a:r>
            <a:r>
              <a:rPr lang="en-US" b="0" i="0" u="none" strike="noStrike" dirty="0">
                <a:solidFill>
                  <a:srgbClr val="000000"/>
                </a:solidFill>
                <a:effectLst/>
                <a:latin typeface="Courier New" panose="02070309020205020404" pitchFamily="49" charset="0"/>
              </a:rPr>
              <a:t> Menu(master, option, ...)</a:t>
            </a:r>
            <a:endParaRPr lang="en-TJ" dirty="0"/>
          </a:p>
        </p:txBody>
      </p:sp>
      <p:pic>
        <p:nvPicPr>
          <p:cNvPr id="7" name="Picture 6" descr="A picture containing text&#10;&#10;Description automatically generated">
            <a:extLst>
              <a:ext uri="{FF2B5EF4-FFF2-40B4-BE49-F238E27FC236}">
                <a16:creationId xmlns:a16="http://schemas.microsoft.com/office/drawing/2014/main" id="{16B353BA-0AAE-3246-B73D-A6A56623D402}"/>
              </a:ext>
            </a:extLst>
          </p:cNvPr>
          <p:cNvPicPr>
            <a:picLocks noChangeAspect="1"/>
          </p:cNvPicPr>
          <p:nvPr/>
        </p:nvPicPr>
        <p:blipFill>
          <a:blip r:embed="rId2"/>
          <a:stretch>
            <a:fillRect/>
          </a:stretch>
        </p:blipFill>
        <p:spPr>
          <a:xfrm>
            <a:off x="8994227" y="-36603"/>
            <a:ext cx="2701159" cy="3332882"/>
          </a:xfrm>
          <a:prstGeom prst="rect">
            <a:avLst/>
          </a:prstGeom>
        </p:spPr>
      </p:pic>
    </p:spTree>
    <p:extLst>
      <p:ext uri="{BB962C8B-B14F-4D97-AF65-F5344CB8AC3E}">
        <p14:creationId xmlns:p14="http://schemas.microsoft.com/office/powerpoint/2010/main" val="37627711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53DFF-2AF6-784F-BF4D-C22F65FA4D0E}"/>
              </a:ext>
            </a:extLst>
          </p:cNvPr>
          <p:cNvSpPr>
            <a:spLocks noGrp="1"/>
          </p:cNvSpPr>
          <p:nvPr>
            <p:ph type="title"/>
          </p:nvPr>
        </p:nvSpPr>
        <p:spPr/>
        <p:txBody>
          <a:bodyPr/>
          <a:lstStyle/>
          <a:p>
            <a:r>
              <a:rPr lang="ru-RU" dirty="0"/>
              <a:t>С</a:t>
            </a:r>
            <a:r>
              <a:rPr lang="en-TJ" dirty="0"/>
              <a:t>оздание каскадного меню</a:t>
            </a:r>
          </a:p>
        </p:txBody>
      </p:sp>
      <p:sp>
        <p:nvSpPr>
          <p:cNvPr id="3" name="Content Placeholder 2">
            <a:extLst>
              <a:ext uri="{FF2B5EF4-FFF2-40B4-BE49-F238E27FC236}">
                <a16:creationId xmlns:a16="http://schemas.microsoft.com/office/drawing/2014/main" id="{052C3AD3-7059-1F40-939C-EBA54CD2B322}"/>
              </a:ext>
            </a:extLst>
          </p:cNvPr>
          <p:cNvSpPr>
            <a:spLocks noGrp="1"/>
          </p:cNvSpPr>
          <p:nvPr>
            <p:ph idx="1"/>
          </p:nvPr>
        </p:nvSpPr>
        <p:spPr>
          <a:xfrm>
            <a:off x="1024128" y="1881352"/>
            <a:ext cx="9720073" cy="4428008"/>
          </a:xfrm>
        </p:spPr>
        <p:txBody>
          <a:bodyPr>
            <a:normAutofit fontScale="85000" lnSpcReduction="20000"/>
          </a:bodyPr>
          <a:lstStyle/>
          <a:p>
            <a:r>
              <a:rPr lang="ru-RU" dirty="0"/>
              <a:t>Наши шаги следующие:</a:t>
            </a:r>
          </a:p>
          <a:p>
            <a:r>
              <a:rPr lang="ru-RU" dirty="0"/>
              <a:t>строка 5: мы определяем простой обратный вызов, который отображает диалоговое окно «О программе»;</a:t>
            </a:r>
          </a:p>
          <a:p>
            <a:r>
              <a:rPr lang="ru-RU" dirty="0"/>
              <a:t>строка 9: создание главного окна (вообще ничего особенного)</a:t>
            </a:r>
          </a:p>
          <a:p>
            <a:r>
              <a:rPr lang="ru-RU" dirty="0"/>
              <a:t>строка 12: мы создаем объект главного меню...</a:t>
            </a:r>
          </a:p>
          <a:p>
            <a:r>
              <a:rPr lang="ru-RU" dirty="0"/>
              <a:t>строка 13: и вставьте его в главное окно (обратите внимание на то, как используется метод </a:t>
            </a:r>
            <a:r>
              <a:rPr lang="en-US" dirty="0"/>
              <a:t>config() </a:t>
            </a:r>
            <a:r>
              <a:rPr lang="ru-RU" dirty="0"/>
              <a:t>и какое свойство мы используем для привязки меню)</a:t>
            </a:r>
          </a:p>
          <a:p>
            <a:r>
              <a:rPr lang="ru-RU" dirty="0"/>
              <a:t>строка 16: мы создаем объект подменю (обратите внимание на спецификацию аргумента главного окна)</a:t>
            </a:r>
          </a:p>
          <a:p>
            <a:r>
              <a:rPr lang="ru-RU" dirty="0"/>
              <a:t>строка 17: мы добавляем подменю в первый пункт главного меню (обратите внимание на вызов метода </a:t>
            </a:r>
            <a:r>
              <a:rPr lang="en-US" dirty="0" err="1"/>
              <a:t>add_cascade</a:t>
            </a:r>
            <a:r>
              <a:rPr lang="en-US" dirty="0"/>
              <a:t>())</a:t>
            </a:r>
          </a:p>
          <a:p>
            <a:r>
              <a:rPr lang="ru-RU" dirty="0"/>
              <a:t>строка 20: мы создаем еще один объект подменю…</a:t>
            </a:r>
          </a:p>
          <a:p>
            <a:r>
              <a:rPr lang="ru-RU" dirty="0"/>
              <a:t>строка 21: ... и привязать к нему обратный вызов (обратите внимание на вызов метода </a:t>
            </a:r>
            <a:r>
              <a:rPr lang="en-US" dirty="0" err="1"/>
              <a:t>add_command</a:t>
            </a:r>
            <a:r>
              <a:rPr lang="en-US" dirty="0"/>
              <a:t>())</a:t>
            </a:r>
            <a:endParaRPr lang="en-TJ" dirty="0"/>
          </a:p>
        </p:txBody>
      </p:sp>
    </p:spTree>
    <p:extLst>
      <p:ext uri="{BB962C8B-B14F-4D97-AF65-F5344CB8AC3E}">
        <p14:creationId xmlns:p14="http://schemas.microsoft.com/office/powerpoint/2010/main" val="37858403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439CC-1D53-CA41-B22D-6A2E3B660B5F}"/>
              </a:ext>
            </a:extLst>
          </p:cNvPr>
          <p:cNvSpPr>
            <a:spLocks noGrp="1"/>
          </p:cNvSpPr>
          <p:nvPr>
            <p:ph type="title"/>
          </p:nvPr>
        </p:nvSpPr>
        <p:spPr>
          <a:xfrm>
            <a:off x="1024128" y="585216"/>
            <a:ext cx="9720072" cy="591943"/>
          </a:xfrm>
        </p:spPr>
        <p:txBody>
          <a:bodyPr>
            <a:normAutofit fontScale="90000"/>
          </a:bodyPr>
          <a:lstStyle/>
          <a:p>
            <a:r>
              <a:rPr lang="en-TJ" dirty="0"/>
              <a:t> canvas</a:t>
            </a:r>
          </a:p>
        </p:txBody>
      </p:sp>
      <p:sp>
        <p:nvSpPr>
          <p:cNvPr id="3" name="Content Placeholder 2">
            <a:extLst>
              <a:ext uri="{FF2B5EF4-FFF2-40B4-BE49-F238E27FC236}">
                <a16:creationId xmlns:a16="http://schemas.microsoft.com/office/drawing/2014/main" id="{AA7187EB-10F0-744D-8152-D228DE50E6C9}"/>
              </a:ext>
            </a:extLst>
          </p:cNvPr>
          <p:cNvSpPr>
            <a:spLocks noGrp="1"/>
          </p:cNvSpPr>
          <p:nvPr>
            <p:ph idx="1"/>
          </p:nvPr>
        </p:nvSpPr>
        <p:spPr>
          <a:xfrm>
            <a:off x="1024128" y="1345324"/>
            <a:ext cx="9720073" cy="2785242"/>
          </a:xfrm>
        </p:spPr>
        <p:txBody>
          <a:bodyPr/>
          <a:lstStyle/>
          <a:p>
            <a:r>
              <a:rPr lang="en-US" dirty="0"/>
              <a:t>Canvas — </a:t>
            </a:r>
            <a:r>
              <a:rPr lang="ru-RU" dirty="0" err="1"/>
              <a:t>виджет</a:t>
            </a:r>
            <a:r>
              <a:rPr lang="ru-RU" dirty="0"/>
              <a:t>, который ведет себя как</a:t>
            </a:r>
            <a:r>
              <a:rPr lang="en-US" dirty="0"/>
              <a:t> </a:t>
            </a:r>
            <a:r>
              <a:rPr lang="ru-RU" dirty="0"/>
              <a:t>холст. Это плоская прямоугольная поверхность, которую вы можете покрыть рисунками, текстом, рамками и другими </a:t>
            </a:r>
            <a:r>
              <a:rPr lang="ru-RU" dirty="0" err="1"/>
              <a:t>виджетами</a:t>
            </a:r>
            <a:r>
              <a:rPr lang="ru-RU" dirty="0"/>
              <a:t>. Пожалуйста, рассматривайте эту историю как базовое введение в возможности </a:t>
            </a:r>
            <a:r>
              <a:rPr lang="en-US" dirty="0"/>
              <a:t>Canvas. </a:t>
            </a:r>
            <a:r>
              <a:rPr lang="ru-RU" dirty="0"/>
              <a:t>Он может сделать для вас гораздо больше — например, он может прокручивать сам себя и реагировать на многие события — мы надеемся, что вы изучите эти вопросы самостоятельно, пока мы покажем вам</a:t>
            </a:r>
            <a:r>
              <a:rPr lang="en-US" dirty="0"/>
              <a:t> </a:t>
            </a:r>
            <a:r>
              <a:rPr lang="en-US" dirty="0" err="1"/>
              <a:t>основное</a:t>
            </a:r>
            <a:r>
              <a:rPr lang="ru-RU" dirty="0"/>
              <a:t>.</a:t>
            </a:r>
          </a:p>
          <a:p>
            <a:r>
              <a:rPr lang="en-US" dirty="0"/>
              <a:t>К</a:t>
            </a:r>
            <a:r>
              <a:rPr lang="ru-RU" dirty="0" err="1"/>
              <a:t>ак</a:t>
            </a:r>
            <a:r>
              <a:rPr lang="ru-RU" dirty="0"/>
              <a:t> создать </a:t>
            </a:r>
            <a:r>
              <a:rPr lang="en-US" dirty="0"/>
              <a:t>canvas</a:t>
            </a:r>
            <a:r>
              <a:rPr lang="ru-RU" dirty="0"/>
              <a:t>. Это делается с помощью конструктора </a:t>
            </a:r>
            <a:r>
              <a:rPr lang="en-US" dirty="0"/>
              <a:t>Canvas().</a:t>
            </a:r>
            <a:endParaRPr lang="ru-RU" dirty="0"/>
          </a:p>
        </p:txBody>
      </p:sp>
      <p:sp>
        <p:nvSpPr>
          <p:cNvPr id="5" name="TextBox 4">
            <a:extLst>
              <a:ext uri="{FF2B5EF4-FFF2-40B4-BE49-F238E27FC236}">
                <a16:creationId xmlns:a16="http://schemas.microsoft.com/office/drawing/2014/main" id="{661D0E6C-8486-F04F-94E1-20D3F0693DC8}"/>
              </a:ext>
            </a:extLst>
          </p:cNvPr>
          <p:cNvSpPr txBox="1"/>
          <p:nvPr/>
        </p:nvSpPr>
        <p:spPr>
          <a:xfrm>
            <a:off x="1118721" y="4130566"/>
            <a:ext cx="6096000" cy="369332"/>
          </a:xfrm>
          <a:prstGeom prst="rect">
            <a:avLst/>
          </a:prstGeom>
          <a:noFill/>
        </p:spPr>
        <p:txBody>
          <a:bodyPr wrap="square">
            <a:spAutoFit/>
          </a:bodyPr>
          <a:lstStyle/>
          <a:p>
            <a:r>
              <a:rPr lang="en-US" b="0" i="0" u="none" strike="noStrike" dirty="0">
                <a:solidFill>
                  <a:srgbClr val="000000"/>
                </a:solidFill>
                <a:effectLst/>
                <a:latin typeface="Courier New" panose="02070309020205020404" pitchFamily="49" charset="0"/>
              </a:rPr>
              <a:t>c </a:t>
            </a:r>
            <a:r>
              <a:rPr lang="en-US" b="0" i="0" u="none" strike="noStrike" dirty="0">
                <a:solidFill>
                  <a:srgbClr val="687687"/>
                </a:solidFill>
                <a:effectLst/>
                <a:latin typeface="Courier New" panose="02070309020205020404" pitchFamily="49" charset="0"/>
              </a:rPr>
              <a:t>=</a:t>
            </a:r>
            <a:r>
              <a:rPr lang="en-US" b="0" i="0" u="none" strike="noStrike" dirty="0">
                <a:solidFill>
                  <a:srgbClr val="000000"/>
                </a:solidFill>
                <a:effectLst/>
                <a:latin typeface="Courier New" panose="02070309020205020404" pitchFamily="49" charset="0"/>
              </a:rPr>
              <a:t> Canvas(master, options...)</a:t>
            </a:r>
            <a:endParaRPr lang="en-TJ" dirty="0"/>
          </a:p>
        </p:txBody>
      </p:sp>
      <p:graphicFrame>
        <p:nvGraphicFramePr>
          <p:cNvPr id="6" name="Table 5">
            <a:extLst>
              <a:ext uri="{FF2B5EF4-FFF2-40B4-BE49-F238E27FC236}">
                <a16:creationId xmlns:a16="http://schemas.microsoft.com/office/drawing/2014/main" id="{92E4BC45-FD63-464C-B225-2A84D91441EC}"/>
              </a:ext>
            </a:extLst>
          </p:cNvPr>
          <p:cNvGraphicFramePr>
            <a:graphicFrameLocks noGrp="1"/>
          </p:cNvGraphicFramePr>
          <p:nvPr>
            <p:extLst>
              <p:ext uri="{D42A27DB-BD31-4B8C-83A1-F6EECF244321}">
                <p14:modId xmlns:p14="http://schemas.microsoft.com/office/powerpoint/2010/main" val="649956443"/>
              </p:ext>
            </p:extLst>
          </p:nvPr>
        </p:nvGraphicFramePr>
        <p:xfrm>
          <a:off x="1101369" y="4621721"/>
          <a:ext cx="10242006" cy="2103120"/>
        </p:xfrm>
        <a:graphic>
          <a:graphicData uri="http://schemas.openxmlformats.org/drawingml/2006/table">
            <a:tbl>
              <a:tblPr/>
              <a:tblGrid>
                <a:gridCol w="1666385">
                  <a:extLst>
                    <a:ext uri="{9D8B030D-6E8A-4147-A177-3AD203B41FA5}">
                      <a16:colId xmlns:a16="http://schemas.microsoft.com/office/drawing/2014/main" val="2199456933"/>
                    </a:ext>
                  </a:extLst>
                </a:gridCol>
                <a:gridCol w="8575621">
                  <a:extLst>
                    <a:ext uri="{9D8B030D-6E8A-4147-A177-3AD203B41FA5}">
                      <a16:colId xmlns:a16="http://schemas.microsoft.com/office/drawing/2014/main" val="701222750"/>
                    </a:ext>
                  </a:extLst>
                </a:gridCol>
              </a:tblGrid>
              <a:tr h="0">
                <a:tc>
                  <a:txBody>
                    <a:bodyPr/>
                    <a:lstStyle/>
                    <a:p>
                      <a:pPr algn="l"/>
                      <a:r>
                        <a:rPr lang="en-US" b="1" dirty="0">
                          <a:solidFill>
                            <a:srgbClr val="222222"/>
                          </a:solidFill>
                          <a:effectLst/>
                        </a:rPr>
                        <a:t>Property name</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b="1" dirty="0">
                          <a:solidFill>
                            <a:srgbClr val="222222"/>
                          </a:solidFill>
                          <a:effectLst/>
                        </a:rPr>
                        <a:t>Property role</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600445301"/>
                  </a:ext>
                </a:extLst>
              </a:tr>
              <a:tr h="0">
                <a:tc>
                  <a:txBody>
                    <a:bodyPr/>
                    <a:lstStyle/>
                    <a:p>
                      <a:pPr algn="l"/>
                      <a:r>
                        <a:rPr lang="en-US">
                          <a:solidFill>
                            <a:srgbClr val="222222"/>
                          </a:solidFill>
                          <a:effectLst/>
                        </a:rPr>
                        <a:t>borderwidth</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a:r>
                        <a:rPr lang="en-US" dirty="0">
                          <a:solidFill>
                            <a:srgbClr val="222222"/>
                          </a:solidFill>
                          <a:effectLst/>
                        </a:rPr>
                        <a:t>canvas border’s </a:t>
                      </a:r>
                      <a:r>
                        <a:rPr lang="en-US" b="1" dirty="0">
                          <a:solidFill>
                            <a:srgbClr val="222222"/>
                          </a:solidFill>
                          <a:effectLst/>
                        </a:rPr>
                        <a:t>width</a:t>
                      </a:r>
                      <a:r>
                        <a:rPr lang="en-US" dirty="0">
                          <a:solidFill>
                            <a:srgbClr val="222222"/>
                          </a:solidFill>
                          <a:effectLst/>
                        </a:rPr>
                        <a:t> in pixels (default: 2)</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1044331875"/>
                  </a:ext>
                </a:extLst>
              </a:tr>
              <a:tr h="0">
                <a:tc>
                  <a:txBody>
                    <a:bodyPr/>
                    <a:lstStyle/>
                    <a:p>
                      <a:pPr algn="l"/>
                      <a:r>
                        <a:rPr lang="en-US">
                          <a:solidFill>
                            <a:srgbClr val="222222"/>
                          </a:solidFill>
                          <a:effectLst/>
                        </a:rPr>
                        <a:t>background (bg)</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a:solidFill>
                            <a:srgbClr val="222222"/>
                          </a:solidFill>
                          <a:effectLst/>
                        </a:rPr>
                        <a:t>canvas border’s </a:t>
                      </a:r>
                      <a:r>
                        <a:rPr lang="en-US" b="1">
                          <a:solidFill>
                            <a:srgbClr val="222222"/>
                          </a:solidFill>
                          <a:effectLst/>
                        </a:rPr>
                        <a:t>color</a:t>
                      </a:r>
                      <a:r>
                        <a:rPr lang="en-US">
                          <a:solidFill>
                            <a:srgbClr val="222222"/>
                          </a:solidFill>
                          <a:effectLst/>
                        </a:rPr>
                        <a:t> (default: the same as the underlying window’s color)</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805423341"/>
                  </a:ext>
                </a:extLst>
              </a:tr>
              <a:tr h="0">
                <a:tc>
                  <a:txBody>
                    <a:bodyPr/>
                    <a:lstStyle/>
                    <a:p>
                      <a:pPr algn="l"/>
                      <a:r>
                        <a:rPr lang="en-US">
                          <a:solidFill>
                            <a:srgbClr val="222222"/>
                          </a:solidFill>
                          <a:effectLst/>
                        </a:rPr>
                        <a:t>height</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a:r>
                        <a:rPr lang="en-US">
                          <a:solidFill>
                            <a:srgbClr val="222222"/>
                          </a:solidFill>
                          <a:effectLst/>
                        </a:rPr>
                        <a:t>canvas </a:t>
                      </a:r>
                      <a:r>
                        <a:rPr lang="en-US" b="1">
                          <a:solidFill>
                            <a:srgbClr val="222222"/>
                          </a:solidFill>
                          <a:effectLst/>
                        </a:rPr>
                        <a:t>height</a:t>
                      </a:r>
                      <a:r>
                        <a:rPr lang="en-US">
                          <a:solidFill>
                            <a:srgbClr val="222222"/>
                          </a:solidFill>
                          <a:effectLst/>
                        </a:rPr>
                        <a:t> (in pixels)</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3179641552"/>
                  </a:ext>
                </a:extLst>
              </a:tr>
              <a:tr h="0">
                <a:tc>
                  <a:txBody>
                    <a:bodyPr/>
                    <a:lstStyle/>
                    <a:p>
                      <a:pPr algn="l"/>
                      <a:r>
                        <a:rPr lang="en-US">
                          <a:solidFill>
                            <a:srgbClr val="222222"/>
                          </a:solidFill>
                          <a:effectLst/>
                        </a:rPr>
                        <a:t>width</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dirty="0">
                          <a:solidFill>
                            <a:srgbClr val="222222"/>
                          </a:solidFill>
                          <a:effectLst/>
                        </a:rPr>
                        <a:t>canvas </a:t>
                      </a:r>
                      <a:r>
                        <a:rPr lang="en-US" b="1" dirty="0">
                          <a:solidFill>
                            <a:srgbClr val="222222"/>
                          </a:solidFill>
                          <a:effectLst/>
                        </a:rPr>
                        <a:t>width</a:t>
                      </a:r>
                      <a:r>
                        <a:rPr lang="en-US" dirty="0">
                          <a:solidFill>
                            <a:srgbClr val="222222"/>
                          </a:solidFill>
                          <a:effectLst/>
                        </a:rPr>
                        <a:t> (in pixels)</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474503996"/>
                  </a:ext>
                </a:extLst>
              </a:tr>
            </a:tbl>
          </a:graphicData>
        </a:graphic>
      </p:graphicFrame>
    </p:spTree>
    <p:extLst>
      <p:ext uri="{BB962C8B-B14F-4D97-AF65-F5344CB8AC3E}">
        <p14:creationId xmlns:p14="http://schemas.microsoft.com/office/powerpoint/2010/main" val="19355429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02B522-BEEA-854E-AA7A-25011E6ED8BC}"/>
              </a:ext>
            </a:extLst>
          </p:cNvPr>
          <p:cNvSpPr>
            <a:spLocks noGrp="1"/>
          </p:cNvSpPr>
          <p:nvPr>
            <p:ph idx="1"/>
          </p:nvPr>
        </p:nvSpPr>
        <p:spPr>
          <a:xfrm>
            <a:off x="1371599" y="2113046"/>
            <a:ext cx="9720073" cy="1039090"/>
          </a:xfrm>
        </p:spPr>
        <p:txBody>
          <a:bodyPr/>
          <a:lstStyle/>
          <a:p>
            <a:r>
              <a:rPr lang="en-US" dirty="0"/>
              <a:t>Canvas </a:t>
            </a:r>
            <a:r>
              <a:rPr lang="ru-RU" dirty="0"/>
              <a:t>предлагает набор методов, предназначенных для создания различных графических конструкций. Чтобы создать полигональную цепочку, вам нужно использовать функцию </a:t>
            </a:r>
            <a:r>
              <a:rPr lang="en-US" dirty="0" err="1"/>
              <a:t>create_line</a:t>
            </a:r>
            <a:r>
              <a:rPr lang="en-US" dirty="0"/>
              <a:t>():</a:t>
            </a:r>
            <a:endParaRPr lang="en-TJ" dirty="0"/>
          </a:p>
        </p:txBody>
      </p:sp>
      <p:sp>
        <p:nvSpPr>
          <p:cNvPr id="5" name="TextBox 4">
            <a:extLst>
              <a:ext uri="{FF2B5EF4-FFF2-40B4-BE49-F238E27FC236}">
                <a16:creationId xmlns:a16="http://schemas.microsoft.com/office/drawing/2014/main" id="{9A58ECA0-E9E7-BD44-A2FB-F9D0B3711D8D}"/>
              </a:ext>
            </a:extLst>
          </p:cNvPr>
          <p:cNvSpPr txBox="1"/>
          <p:nvPr/>
        </p:nvSpPr>
        <p:spPr>
          <a:xfrm>
            <a:off x="1481328" y="3429000"/>
            <a:ext cx="9720072" cy="369332"/>
          </a:xfrm>
          <a:prstGeom prst="rect">
            <a:avLst/>
          </a:prstGeom>
          <a:noFill/>
        </p:spPr>
        <p:txBody>
          <a:bodyPr wrap="square">
            <a:spAutoFit/>
          </a:bodyPr>
          <a:lstStyle/>
          <a:p>
            <a:r>
              <a:rPr lang="en-US" b="0" i="0" u="none" strike="noStrike" dirty="0" err="1">
                <a:solidFill>
                  <a:srgbClr val="000000"/>
                </a:solidFill>
                <a:effectLst/>
                <a:latin typeface="Courier New" panose="02070309020205020404" pitchFamily="49" charset="0"/>
              </a:rPr>
              <a:t>canvas.</a:t>
            </a:r>
            <a:r>
              <a:rPr lang="en-US" b="0" i="0" u="none" strike="noStrike" dirty="0" err="1">
                <a:solidFill>
                  <a:srgbClr val="3C4C72"/>
                </a:solidFill>
                <a:effectLst/>
                <a:latin typeface="Courier New" panose="02070309020205020404" pitchFamily="49" charset="0"/>
              </a:rPr>
              <a:t>create_line</a:t>
            </a:r>
            <a:r>
              <a:rPr lang="en-US" b="0" i="0" u="none" strike="noStrike" dirty="0">
                <a:solidFill>
                  <a:srgbClr val="000000"/>
                </a:solidFill>
                <a:effectLst/>
                <a:latin typeface="Courier New" panose="02070309020205020404" pitchFamily="49" charset="0"/>
              </a:rPr>
              <a:t>(x0, y0, x1, y1, ..., </a:t>
            </a:r>
            <a:r>
              <a:rPr lang="en-US" b="0" i="0" u="none" strike="noStrike" dirty="0" err="1">
                <a:solidFill>
                  <a:srgbClr val="000000"/>
                </a:solidFill>
                <a:effectLst/>
                <a:latin typeface="Courier New" panose="02070309020205020404" pitchFamily="49" charset="0"/>
              </a:rPr>
              <a:t>xn</a:t>
            </a:r>
            <a:r>
              <a:rPr lang="en-US" b="0" i="0" u="none" strike="noStrike" dirty="0">
                <a:solidFill>
                  <a:srgbClr val="000000"/>
                </a:solidFill>
                <a:effectLst/>
                <a:latin typeface="Courier New" panose="02070309020205020404" pitchFamily="49" charset="0"/>
              </a:rPr>
              <a:t>, </a:t>
            </a:r>
            <a:r>
              <a:rPr lang="en-US" b="0" i="0" u="none" strike="noStrike" dirty="0" err="1">
                <a:solidFill>
                  <a:srgbClr val="000000"/>
                </a:solidFill>
                <a:effectLst/>
                <a:latin typeface="Courier New" panose="02070309020205020404" pitchFamily="49" charset="0"/>
              </a:rPr>
              <a:t>yn</a:t>
            </a:r>
            <a:r>
              <a:rPr lang="en-US" b="0" i="0" u="none" strike="noStrike" dirty="0">
                <a:solidFill>
                  <a:srgbClr val="000000"/>
                </a:solidFill>
                <a:effectLst/>
                <a:latin typeface="Courier New" panose="02070309020205020404" pitchFamily="49" charset="0"/>
              </a:rPr>
              <a:t>, option...)</a:t>
            </a:r>
            <a:endParaRPr lang="en-TJ" dirty="0"/>
          </a:p>
        </p:txBody>
      </p:sp>
      <p:graphicFrame>
        <p:nvGraphicFramePr>
          <p:cNvPr id="6" name="Table 5">
            <a:extLst>
              <a:ext uri="{FF2B5EF4-FFF2-40B4-BE49-F238E27FC236}">
                <a16:creationId xmlns:a16="http://schemas.microsoft.com/office/drawing/2014/main" id="{4E446C2A-32F1-8044-BF88-EDB5B01116D4}"/>
              </a:ext>
            </a:extLst>
          </p:cNvPr>
          <p:cNvGraphicFramePr>
            <a:graphicFrameLocks noGrp="1"/>
          </p:cNvGraphicFramePr>
          <p:nvPr>
            <p:extLst>
              <p:ext uri="{D42A27DB-BD31-4B8C-83A1-F6EECF244321}">
                <p14:modId xmlns:p14="http://schemas.microsoft.com/office/powerpoint/2010/main" val="3716820013"/>
              </p:ext>
            </p:extLst>
          </p:nvPr>
        </p:nvGraphicFramePr>
        <p:xfrm>
          <a:off x="1481328" y="4311542"/>
          <a:ext cx="9610344" cy="1846119"/>
        </p:xfrm>
        <a:graphic>
          <a:graphicData uri="http://schemas.openxmlformats.org/drawingml/2006/table">
            <a:tbl>
              <a:tblPr/>
              <a:tblGrid>
                <a:gridCol w="1428127">
                  <a:extLst>
                    <a:ext uri="{9D8B030D-6E8A-4147-A177-3AD203B41FA5}">
                      <a16:colId xmlns:a16="http://schemas.microsoft.com/office/drawing/2014/main" val="2746746044"/>
                    </a:ext>
                  </a:extLst>
                </a:gridCol>
                <a:gridCol w="8182217">
                  <a:extLst>
                    <a:ext uri="{9D8B030D-6E8A-4147-A177-3AD203B41FA5}">
                      <a16:colId xmlns:a16="http://schemas.microsoft.com/office/drawing/2014/main" val="924424059"/>
                    </a:ext>
                  </a:extLst>
                </a:gridCol>
              </a:tblGrid>
              <a:tr h="174616">
                <a:tc>
                  <a:txBody>
                    <a:bodyPr/>
                    <a:lstStyle/>
                    <a:p>
                      <a:pPr algn="l"/>
                      <a:r>
                        <a:rPr lang="en-US" sz="1600" b="1" dirty="0">
                          <a:solidFill>
                            <a:srgbClr val="222222"/>
                          </a:solidFill>
                          <a:effectLst/>
                        </a:rPr>
                        <a:t>Option name</a:t>
                      </a:r>
                    </a:p>
                  </a:txBody>
                  <a:tcPr marL="52243" marR="52243" marT="26122" marB="26122"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sz="1600" b="1" dirty="0">
                          <a:solidFill>
                            <a:srgbClr val="222222"/>
                          </a:solidFill>
                          <a:effectLst/>
                        </a:rPr>
                        <a:t>Option meaning</a:t>
                      </a:r>
                    </a:p>
                  </a:txBody>
                  <a:tcPr marL="52243" marR="52243" marT="26122" marB="26122"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4103964103"/>
                  </a:ext>
                </a:extLst>
              </a:tr>
              <a:tr h="753223">
                <a:tc>
                  <a:txBody>
                    <a:bodyPr/>
                    <a:lstStyle/>
                    <a:p>
                      <a:pPr algn="l"/>
                      <a:r>
                        <a:rPr lang="en-US" sz="1400">
                          <a:solidFill>
                            <a:srgbClr val="222222"/>
                          </a:solidFill>
                          <a:effectLst/>
                        </a:rPr>
                        <a:t>arrow</a:t>
                      </a:r>
                    </a:p>
                  </a:txBody>
                  <a:tcPr marL="52243" marR="52243" marT="26122" marB="26122"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a:r>
                        <a:rPr lang="en-US" sz="1400" dirty="0">
                          <a:solidFill>
                            <a:srgbClr val="222222"/>
                          </a:solidFill>
                          <a:effectLst/>
                        </a:rPr>
                        <a:t>normally, the chain ends aren’t marked in any special way, but you may want them to be finished with </a:t>
                      </a:r>
                      <a:r>
                        <a:rPr lang="en-US" sz="1400" b="1" dirty="0">
                          <a:solidFill>
                            <a:srgbClr val="222222"/>
                          </a:solidFill>
                          <a:effectLst/>
                        </a:rPr>
                        <a:t>arrowheads</a:t>
                      </a:r>
                      <a:r>
                        <a:rPr lang="en-US" sz="1400" dirty="0">
                          <a:solidFill>
                            <a:srgbClr val="222222"/>
                          </a:solidFill>
                          <a:effectLst/>
                        </a:rPr>
                        <a:t>; setting the arrow option to FIRST results in drawing an arrowhead at the chain’s beginning, LAST at the chain’s end, BOTH at both sides of the chain.</a:t>
                      </a:r>
                    </a:p>
                  </a:txBody>
                  <a:tcPr marL="52243" marR="52243" marT="26122" marB="26122"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1755627512"/>
                  </a:ext>
                </a:extLst>
              </a:tr>
              <a:tr h="247038">
                <a:tc>
                  <a:txBody>
                    <a:bodyPr/>
                    <a:lstStyle/>
                    <a:p>
                      <a:pPr algn="l"/>
                      <a:r>
                        <a:rPr lang="en-US" sz="1400">
                          <a:solidFill>
                            <a:srgbClr val="222222"/>
                          </a:solidFill>
                          <a:effectLst/>
                        </a:rPr>
                        <a:t>fill</a:t>
                      </a:r>
                    </a:p>
                  </a:txBody>
                  <a:tcPr marL="52243" marR="52243" marT="26122" marB="26122"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sz="1400">
                          <a:solidFill>
                            <a:srgbClr val="222222"/>
                          </a:solidFill>
                          <a:effectLst/>
                        </a:rPr>
                        <a:t>chain </a:t>
                      </a:r>
                      <a:r>
                        <a:rPr lang="en-US" sz="1400" b="1">
                          <a:solidFill>
                            <a:srgbClr val="222222"/>
                          </a:solidFill>
                          <a:effectLst/>
                        </a:rPr>
                        <a:t>color</a:t>
                      </a:r>
                      <a:r>
                        <a:rPr lang="en-US" sz="1400">
                          <a:solidFill>
                            <a:srgbClr val="222222"/>
                          </a:solidFill>
                          <a:effectLst/>
                        </a:rPr>
                        <a:t> (setting the option to an empty string causes the line to be transparent)</a:t>
                      </a:r>
                    </a:p>
                  </a:txBody>
                  <a:tcPr marL="52243" marR="52243" marT="26122" marB="26122"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641277418"/>
                  </a:ext>
                </a:extLst>
              </a:tr>
              <a:tr h="247038">
                <a:tc>
                  <a:txBody>
                    <a:bodyPr/>
                    <a:lstStyle/>
                    <a:p>
                      <a:pPr algn="l"/>
                      <a:r>
                        <a:rPr lang="en-US" sz="1400">
                          <a:solidFill>
                            <a:srgbClr val="222222"/>
                          </a:solidFill>
                          <a:effectLst/>
                        </a:rPr>
                        <a:t>smooth</a:t>
                      </a:r>
                    </a:p>
                  </a:txBody>
                  <a:tcPr marL="52243" marR="52243" marT="26122" marB="26122"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a:r>
                        <a:rPr lang="en-US" sz="1400">
                          <a:solidFill>
                            <a:srgbClr val="222222"/>
                          </a:solidFill>
                          <a:effectLst/>
                        </a:rPr>
                        <a:t>setting it to True rounds the chain’s corners using a set of connected parabolas</a:t>
                      </a:r>
                    </a:p>
                  </a:txBody>
                  <a:tcPr marL="52243" marR="52243" marT="26122" marB="26122"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4222066683"/>
                  </a:ext>
                </a:extLst>
              </a:tr>
              <a:tr h="174616">
                <a:tc>
                  <a:txBody>
                    <a:bodyPr/>
                    <a:lstStyle/>
                    <a:p>
                      <a:pPr algn="l"/>
                      <a:r>
                        <a:rPr lang="en-US" sz="1400">
                          <a:solidFill>
                            <a:srgbClr val="222222"/>
                          </a:solidFill>
                          <a:effectLst/>
                        </a:rPr>
                        <a:t>width</a:t>
                      </a:r>
                    </a:p>
                  </a:txBody>
                  <a:tcPr marL="52243" marR="52243" marT="26122" marB="26122"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sz="1400" dirty="0">
                          <a:solidFill>
                            <a:srgbClr val="222222"/>
                          </a:solidFill>
                          <a:effectLst/>
                        </a:rPr>
                        <a:t>line </a:t>
                      </a:r>
                      <a:r>
                        <a:rPr lang="en-US" sz="1400" b="1" dirty="0">
                          <a:solidFill>
                            <a:srgbClr val="222222"/>
                          </a:solidFill>
                          <a:effectLst/>
                        </a:rPr>
                        <a:t>width</a:t>
                      </a:r>
                      <a:r>
                        <a:rPr lang="en-US" sz="1400" dirty="0">
                          <a:solidFill>
                            <a:srgbClr val="222222"/>
                          </a:solidFill>
                          <a:effectLst/>
                        </a:rPr>
                        <a:t> (default: 1 pixel)</a:t>
                      </a:r>
                    </a:p>
                  </a:txBody>
                  <a:tcPr marL="52243" marR="52243" marT="26122" marB="26122"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839876461"/>
                  </a:ext>
                </a:extLst>
              </a:tr>
            </a:tbl>
          </a:graphicData>
        </a:graphic>
      </p:graphicFrame>
      <p:sp>
        <p:nvSpPr>
          <p:cNvPr id="9" name="Title 1">
            <a:extLst>
              <a:ext uri="{FF2B5EF4-FFF2-40B4-BE49-F238E27FC236}">
                <a16:creationId xmlns:a16="http://schemas.microsoft.com/office/drawing/2014/main" id="{A2211EDA-DF48-DB4D-A0AA-01523B9D8252}"/>
              </a:ext>
            </a:extLst>
          </p:cNvPr>
          <p:cNvSpPr>
            <a:spLocks noGrp="1"/>
          </p:cNvSpPr>
          <p:nvPr>
            <p:ph type="title"/>
          </p:nvPr>
        </p:nvSpPr>
        <p:spPr>
          <a:xfrm>
            <a:off x="1426464" y="926248"/>
            <a:ext cx="9720072" cy="620129"/>
          </a:xfrm>
        </p:spPr>
        <p:txBody>
          <a:bodyPr>
            <a:normAutofit fontScale="90000"/>
          </a:bodyPr>
          <a:lstStyle/>
          <a:p>
            <a:r>
              <a:rPr lang="en-TJ" dirty="0"/>
              <a:t>Метод </a:t>
            </a:r>
            <a:r>
              <a:rPr lang="en-US" dirty="0" err="1"/>
              <a:t>create_line</a:t>
            </a:r>
            <a:r>
              <a:rPr lang="en-US" dirty="0"/>
              <a:t>():</a:t>
            </a:r>
            <a:endParaRPr lang="en-TJ" dirty="0"/>
          </a:p>
        </p:txBody>
      </p:sp>
    </p:spTree>
    <p:extLst>
      <p:ext uri="{BB962C8B-B14F-4D97-AF65-F5344CB8AC3E}">
        <p14:creationId xmlns:p14="http://schemas.microsoft.com/office/powerpoint/2010/main" val="38614402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EA65B-9C98-C24A-9E88-AB25E43D81AD}"/>
              </a:ext>
            </a:extLst>
          </p:cNvPr>
          <p:cNvSpPr>
            <a:spLocks noGrp="1"/>
          </p:cNvSpPr>
          <p:nvPr>
            <p:ph type="title"/>
          </p:nvPr>
        </p:nvSpPr>
        <p:spPr>
          <a:xfrm>
            <a:off x="1024128" y="585216"/>
            <a:ext cx="9720072" cy="620129"/>
          </a:xfrm>
        </p:spPr>
        <p:txBody>
          <a:bodyPr>
            <a:normAutofit fontScale="90000"/>
          </a:bodyPr>
          <a:lstStyle/>
          <a:p>
            <a:r>
              <a:rPr lang="en-TJ" dirty="0"/>
              <a:t>Метод create_rectangle()</a:t>
            </a:r>
          </a:p>
        </p:txBody>
      </p:sp>
      <p:sp>
        <p:nvSpPr>
          <p:cNvPr id="4" name="Content Placeholder 3">
            <a:extLst>
              <a:ext uri="{FF2B5EF4-FFF2-40B4-BE49-F238E27FC236}">
                <a16:creationId xmlns:a16="http://schemas.microsoft.com/office/drawing/2014/main" id="{9629CE4A-B661-7A46-8B12-A205AFD6D5C0}"/>
              </a:ext>
            </a:extLst>
          </p:cNvPr>
          <p:cNvSpPr txBox="1">
            <a:spLocks noGrp="1"/>
          </p:cNvSpPr>
          <p:nvPr>
            <p:ph idx="1"/>
          </p:nvPr>
        </p:nvSpPr>
        <p:spPr>
          <a:xfrm>
            <a:off x="1024128" y="2036618"/>
            <a:ext cx="9720073" cy="4023360"/>
          </a:xfrm>
          <a:prstGeom prst="rect">
            <a:avLst/>
          </a:prstGeom>
          <a:noFill/>
        </p:spPr>
        <p:txBody>
          <a:bodyPr wrap="square">
            <a:spAutoFit/>
          </a:bodyPr>
          <a:lstStyle/>
          <a:p>
            <a:r>
              <a:rPr lang="en-TJ" dirty="0"/>
              <a:t>Нарисовать прямоугольник можно с помощью метода create_rectangle():</a:t>
            </a:r>
          </a:p>
        </p:txBody>
      </p:sp>
      <p:sp>
        <p:nvSpPr>
          <p:cNvPr id="6" name="TextBox 5">
            <a:extLst>
              <a:ext uri="{FF2B5EF4-FFF2-40B4-BE49-F238E27FC236}">
                <a16:creationId xmlns:a16="http://schemas.microsoft.com/office/drawing/2014/main" id="{BD23D60E-DDD1-DF40-97C5-F3C65F2D091E}"/>
              </a:ext>
            </a:extLst>
          </p:cNvPr>
          <p:cNvSpPr txBox="1"/>
          <p:nvPr/>
        </p:nvSpPr>
        <p:spPr>
          <a:xfrm>
            <a:off x="1177636" y="2731761"/>
            <a:ext cx="8783782" cy="369332"/>
          </a:xfrm>
          <a:prstGeom prst="rect">
            <a:avLst/>
          </a:prstGeom>
          <a:noFill/>
        </p:spPr>
        <p:txBody>
          <a:bodyPr wrap="square">
            <a:spAutoFit/>
          </a:bodyPr>
          <a:lstStyle/>
          <a:p>
            <a:r>
              <a:rPr lang="en-US" b="0" i="0" u="none" strike="noStrike" dirty="0" err="1">
                <a:solidFill>
                  <a:srgbClr val="000000"/>
                </a:solidFill>
                <a:effectLst/>
                <a:latin typeface="Courier New" panose="02070309020205020404" pitchFamily="49" charset="0"/>
              </a:rPr>
              <a:t>canvas.</a:t>
            </a:r>
            <a:r>
              <a:rPr lang="en-US" b="0" i="0" u="none" strike="noStrike" dirty="0" err="1">
                <a:solidFill>
                  <a:srgbClr val="3C4C72"/>
                </a:solidFill>
                <a:effectLst/>
                <a:latin typeface="Courier New" panose="02070309020205020404" pitchFamily="49" charset="0"/>
              </a:rPr>
              <a:t>create_rectangle</a:t>
            </a:r>
            <a:r>
              <a:rPr lang="en-US" b="0" i="0" u="none" strike="noStrike" dirty="0">
                <a:solidFill>
                  <a:srgbClr val="000000"/>
                </a:solidFill>
                <a:effectLst/>
                <a:latin typeface="Courier New" panose="02070309020205020404" pitchFamily="49" charset="0"/>
              </a:rPr>
              <a:t>(x0,y0,x1,y1, ...,</a:t>
            </a:r>
            <a:r>
              <a:rPr lang="en-US" b="0" i="0" u="none" strike="noStrike" dirty="0" err="1">
                <a:solidFill>
                  <a:srgbClr val="000000"/>
                </a:solidFill>
                <a:effectLst/>
                <a:latin typeface="Courier New" panose="02070309020205020404" pitchFamily="49" charset="0"/>
              </a:rPr>
              <a:t>xn,yn,option</a:t>
            </a:r>
            <a:r>
              <a:rPr lang="en-US" b="0" i="0" u="none" strike="noStrike" dirty="0">
                <a:solidFill>
                  <a:srgbClr val="000000"/>
                </a:solidFill>
                <a:effectLst/>
                <a:latin typeface="Courier New" panose="02070309020205020404" pitchFamily="49" charset="0"/>
              </a:rPr>
              <a:t>...)</a:t>
            </a:r>
            <a:endParaRPr lang="en-TJ" dirty="0"/>
          </a:p>
        </p:txBody>
      </p:sp>
      <p:sp>
        <p:nvSpPr>
          <p:cNvPr id="8" name="TextBox 7">
            <a:extLst>
              <a:ext uri="{FF2B5EF4-FFF2-40B4-BE49-F238E27FC236}">
                <a16:creationId xmlns:a16="http://schemas.microsoft.com/office/drawing/2014/main" id="{A7D75C3B-37EF-AA41-9DF0-725901106047}"/>
              </a:ext>
            </a:extLst>
          </p:cNvPr>
          <p:cNvSpPr txBox="1"/>
          <p:nvPr/>
        </p:nvSpPr>
        <p:spPr>
          <a:xfrm>
            <a:off x="1024127" y="3433742"/>
            <a:ext cx="11029327" cy="369332"/>
          </a:xfrm>
          <a:prstGeom prst="rect">
            <a:avLst/>
          </a:prstGeom>
          <a:noFill/>
        </p:spPr>
        <p:txBody>
          <a:bodyPr wrap="square">
            <a:spAutoFit/>
          </a:bodyPr>
          <a:lstStyle/>
          <a:p>
            <a:r>
              <a:rPr lang="en-TJ" dirty="0"/>
              <a:t>Метод рисует прямоугольник с двумя противоположными вершинами в точках (x0,y0) и (x1,y1).</a:t>
            </a:r>
          </a:p>
        </p:txBody>
      </p:sp>
      <p:graphicFrame>
        <p:nvGraphicFramePr>
          <p:cNvPr id="9" name="Table 8">
            <a:extLst>
              <a:ext uri="{FF2B5EF4-FFF2-40B4-BE49-F238E27FC236}">
                <a16:creationId xmlns:a16="http://schemas.microsoft.com/office/drawing/2014/main" id="{83858AEE-9BE0-B549-A061-4D266F5F3C39}"/>
              </a:ext>
            </a:extLst>
          </p:cNvPr>
          <p:cNvGraphicFramePr>
            <a:graphicFrameLocks noGrp="1"/>
          </p:cNvGraphicFramePr>
          <p:nvPr>
            <p:extLst>
              <p:ext uri="{D42A27DB-BD31-4B8C-83A1-F6EECF244321}">
                <p14:modId xmlns:p14="http://schemas.microsoft.com/office/powerpoint/2010/main" val="2375607453"/>
              </p:ext>
            </p:extLst>
          </p:nvPr>
        </p:nvGraphicFramePr>
        <p:xfrm>
          <a:off x="1447799" y="4059524"/>
          <a:ext cx="8832274" cy="1737360"/>
        </p:xfrm>
        <a:graphic>
          <a:graphicData uri="http://schemas.openxmlformats.org/drawingml/2006/table">
            <a:tbl>
              <a:tblPr/>
              <a:tblGrid>
                <a:gridCol w="1669474">
                  <a:extLst>
                    <a:ext uri="{9D8B030D-6E8A-4147-A177-3AD203B41FA5}">
                      <a16:colId xmlns:a16="http://schemas.microsoft.com/office/drawing/2014/main" val="1537018337"/>
                    </a:ext>
                  </a:extLst>
                </a:gridCol>
                <a:gridCol w="7162800">
                  <a:extLst>
                    <a:ext uri="{9D8B030D-6E8A-4147-A177-3AD203B41FA5}">
                      <a16:colId xmlns:a16="http://schemas.microsoft.com/office/drawing/2014/main" val="2373749795"/>
                    </a:ext>
                  </a:extLst>
                </a:gridCol>
              </a:tblGrid>
              <a:tr h="0">
                <a:tc>
                  <a:txBody>
                    <a:bodyPr/>
                    <a:lstStyle/>
                    <a:p>
                      <a:pPr algn="l"/>
                      <a:r>
                        <a:rPr lang="en-US" b="1" dirty="0">
                          <a:solidFill>
                            <a:srgbClr val="222222"/>
                          </a:solidFill>
                          <a:effectLst/>
                        </a:rPr>
                        <a:t>Option name</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b="1" dirty="0">
                          <a:solidFill>
                            <a:srgbClr val="222222"/>
                          </a:solidFill>
                          <a:effectLst/>
                        </a:rPr>
                        <a:t>Option meaning</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991487912"/>
                  </a:ext>
                </a:extLst>
              </a:tr>
              <a:tr h="0">
                <a:tc>
                  <a:txBody>
                    <a:bodyPr/>
                    <a:lstStyle/>
                    <a:p>
                      <a:pPr algn="l"/>
                      <a:r>
                        <a:rPr lang="en-US">
                          <a:solidFill>
                            <a:srgbClr val="222222"/>
                          </a:solidFill>
                          <a:effectLst/>
                        </a:rPr>
                        <a:t>outline</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a:r>
                        <a:rPr lang="en-US">
                          <a:solidFill>
                            <a:srgbClr val="222222"/>
                          </a:solidFill>
                          <a:effectLst/>
                        </a:rPr>
                        <a:t>rectangle </a:t>
                      </a:r>
                      <a:r>
                        <a:rPr lang="en-US" b="1">
                          <a:solidFill>
                            <a:srgbClr val="222222"/>
                          </a:solidFill>
                          <a:effectLst/>
                        </a:rPr>
                        <a:t>edge color</a:t>
                      </a:r>
                      <a:r>
                        <a:rPr lang="en-US">
                          <a:solidFill>
                            <a:srgbClr val="222222"/>
                          </a:solidFill>
                          <a:effectLst/>
                        </a:rPr>
                        <a:t> (if specified as an empty string, the edge is transparent)</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2469593510"/>
                  </a:ext>
                </a:extLst>
              </a:tr>
              <a:tr h="0">
                <a:tc>
                  <a:txBody>
                    <a:bodyPr/>
                    <a:lstStyle/>
                    <a:p>
                      <a:pPr algn="l"/>
                      <a:r>
                        <a:rPr lang="en-US">
                          <a:solidFill>
                            <a:srgbClr val="222222"/>
                          </a:solidFill>
                          <a:effectLst/>
                        </a:rPr>
                        <a:t>fill</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a:solidFill>
                            <a:srgbClr val="222222"/>
                          </a:solidFill>
                          <a:effectLst/>
                        </a:rPr>
                        <a:t>rectangle </a:t>
                      </a:r>
                      <a:r>
                        <a:rPr lang="en-US" b="1">
                          <a:solidFill>
                            <a:srgbClr val="222222"/>
                          </a:solidFill>
                          <a:effectLst/>
                        </a:rPr>
                        <a:t>interior color</a:t>
                      </a:r>
                      <a:endParaRPr lang="en-US">
                        <a:solidFill>
                          <a:srgbClr val="222222"/>
                        </a:solidFill>
                        <a:effectLst/>
                      </a:endParaRP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659824495"/>
                  </a:ext>
                </a:extLst>
              </a:tr>
              <a:tr h="0">
                <a:tc>
                  <a:txBody>
                    <a:bodyPr/>
                    <a:lstStyle/>
                    <a:p>
                      <a:pPr algn="l"/>
                      <a:r>
                        <a:rPr lang="en-US">
                          <a:solidFill>
                            <a:srgbClr val="222222"/>
                          </a:solidFill>
                          <a:effectLst/>
                        </a:rPr>
                        <a:t>width</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a:r>
                        <a:rPr lang="en-US" dirty="0">
                          <a:solidFill>
                            <a:srgbClr val="222222"/>
                          </a:solidFill>
                          <a:effectLst/>
                        </a:rPr>
                        <a:t>rectangle </a:t>
                      </a:r>
                      <a:r>
                        <a:rPr lang="en-US" b="1" dirty="0">
                          <a:solidFill>
                            <a:srgbClr val="222222"/>
                          </a:solidFill>
                          <a:effectLst/>
                        </a:rPr>
                        <a:t>edge width</a:t>
                      </a:r>
                      <a:r>
                        <a:rPr lang="en-US" dirty="0">
                          <a:solidFill>
                            <a:srgbClr val="222222"/>
                          </a:solidFill>
                          <a:effectLst/>
                        </a:rPr>
                        <a:t> in pixels (default: 1)</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2161383460"/>
                  </a:ext>
                </a:extLst>
              </a:tr>
            </a:tbl>
          </a:graphicData>
        </a:graphic>
      </p:graphicFrame>
    </p:spTree>
    <p:extLst>
      <p:ext uri="{BB962C8B-B14F-4D97-AF65-F5344CB8AC3E}">
        <p14:creationId xmlns:p14="http://schemas.microsoft.com/office/powerpoint/2010/main" val="212244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EBB6A-797D-4840-A0E2-64E46639D560}"/>
              </a:ext>
            </a:extLst>
          </p:cNvPr>
          <p:cNvSpPr>
            <a:spLocks noGrp="1"/>
          </p:cNvSpPr>
          <p:nvPr>
            <p:ph type="title"/>
          </p:nvPr>
        </p:nvSpPr>
        <p:spPr>
          <a:xfrm>
            <a:off x="1371600" y="685800"/>
            <a:ext cx="9601200" cy="841917"/>
          </a:xfrm>
        </p:spPr>
        <p:txBody>
          <a:bodyPr>
            <a:normAutofit/>
          </a:bodyPr>
          <a:lstStyle/>
          <a:p>
            <a:r>
              <a:rPr lang="en-TJ" b="1" dirty="0"/>
              <a:t>Репозиторий PyPI</a:t>
            </a:r>
            <a:endParaRPr lang="en-TJ" dirty="0"/>
          </a:p>
        </p:txBody>
      </p:sp>
      <p:sp>
        <p:nvSpPr>
          <p:cNvPr id="3" name="Content Placeholder 2">
            <a:extLst>
              <a:ext uri="{FF2B5EF4-FFF2-40B4-BE49-F238E27FC236}">
                <a16:creationId xmlns:a16="http://schemas.microsoft.com/office/drawing/2014/main" id="{609B6BD7-54D4-E545-A0FC-0549304D005E}"/>
              </a:ext>
            </a:extLst>
          </p:cNvPr>
          <p:cNvSpPr>
            <a:spLocks noGrp="1"/>
          </p:cNvSpPr>
          <p:nvPr>
            <p:ph idx="1"/>
          </p:nvPr>
        </p:nvSpPr>
        <p:spPr>
          <a:xfrm>
            <a:off x="1371600" y="1527717"/>
            <a:ext cx="9601200" cy="4967676"/>
          </a:xfrm>
        </p:spPr>
        <p:txBody>
          <a:bodyPr>
            <a:normAutofit/>
          </a:bodyPr>
          <a:lstStyle/>
          <a:p>
            <a:pPr marL="0" indent="0">
              <a:buNone/>
            </a:pPr>
            <a:r>
              <a:rPr lang="en-US" dirty="0" err="1"/>
              <a:t>Для</a:t>
            </a:r>
            <a:r>
              <a:rPr lang="en-US" dirty="0"/>
              <a:t> </a:t>
            </a:r>
            <a:r>
              <a:rPr lang="en-US" dirty="0" err="1"/>
              <a:t>установки</a:t>
            </a:r>
            <a:r>
              <a:rPr lang="en-US" dirty="0"/>
              <a:t> </a:t>
            </a:r>
            <a:r>
              <a:rPr lang="en-US" dirty="0" err="1"/>
              <a:t>пакетов</a:t>
            </a:r>
            <a:r>
              <a:rPr lang="en-US" dirty="0"/>
              <a:t> </a:t>
            </a:r>
            <a:r>
              <a:rPr lang="en-TJ" dirty="0"/>
              <a:t>с PyPI</a:t>
            </a:r>
            <a:r>
              <a:rPr lang="ru-RU" dirty="0"/>
              <a:t> требуется специальный инструмент.</a:t>
            </a:r>
          </a:p>
          <a:p>
            <a:pPr marL="0" indent="0">
              <a:buNone/>
            </a:pPr>
            <a:r>
              <a:rPr lang="en-US" dirty="0" err="1"/>
              <a:t>Этот</a:t>
            </a:r>
            <a:r>
              <a:rPr lang="en-US" dirty="0"/>
              <a:t> </a:t>
            </a:r>
            <a:r>
              <a:rPr lang="ru-RU" dirty="0"/>
              <a:t>инструмент также бесплатный</a:t>
            </a:r>
            <a:r>
              <a:rPr lang="en-TJ" dirty="0"/>
              <a:t> </a:t>
            </a:r>
            <a:r>
              <a:rPr lang="ru-RU" dirty="0"/>
              <a:t>под названием </a:t>
            </a:r>
            <a:r>
              <a:rPr lang="en-US" dirty="0"/>
              <a:t>pip.</a:t>
            </a:r>
          </a:p>
          <a:p>
            <a:pPr marL="0" indent="0">
              <a:buNone/>
            </a:pPr>
            <a:r>
              <a:rPr lang="ru-RU" dirty="0"/>
              <a:t>Это, еще одна аббревиатура, но ее природа более сложна, чем ранее упомянутый </a:t>
            </a:r>
            <a:r>
              <a:rPr lang="en-US" dirty="0" err="1"/>
              <a:t>PyPI</a:t>
            </a:r>
            <a:r>
              <a:rPr lang="en-US" dirty="0"/>
              <a:t>, </a:t>
            </a:r>
            <a:r>
              <a:rPr lang="ru-RU" dirty="0"/>
              <a:t>так как это пример рекурсивной аббревиатуры, что означает, что аббревиатура ссылается на себя, а это означает, что ее объяснение — бесконечный процесс.</a:t>
            </a:r>
          </a:p>
          <a:p>
            <a:pPr marL="0" indent="0">
              <a:buNone/>
            </a:pPr>
            <a:r>
              <a:rPr lang="ru-RU" dirty="0"/>
              <a:t>Почему? Потому что </a:t>
            </a:r>
            <a:r>
              <a:rPr lang="en-US" dirty="0"/>
              <a:t>pip </a:t>
            </a:r>
            <a:r>
              <a:rPr lang="ru-RU" dirty="0"/>
              <a:t>означает «</a:t>
            </a:r>
            <a:r>
              <a:rPr lang="en-US" dirty="0"/>
              <a:t>pip </a:t>
            </a:r>
            <a:r>
              <a:rPr lang="ru-RU" dirty="0"/>
              <a:t>устанавливает пакеты», а </a:t>
            </a:r>
            <a:r>
              <a:rPr lang="en-US" dirty="0"/>
              <a:t>pip </a:t>
            </a:r>
            <a:r>
              <a:rPr lang="ru-RU" dirty="0"/>
              <a:t>внутри «</a:t>
            </a:r>
            <a:r>
              <a:rPr lang="en-US" dirty="0"/>
              <a:t>pip </a:t>
            </a:r>
            <a:r>
              <a:rPr lang="ru-RU" dirty="0"/>
              <a:t>устанавливает пакеты» означает «</a:t>
            </a:r>
            <a:r>
              <a:rPr lang="en-US" dirty="0"/>
              <a:t>pip </a:t>
            </a:r>
            <a:r>
              <a:rPr lang="ru-RU" dirty="0"/>
              <a:t>устанавливает пакеты» и…</a:t>
            </a:r>
            <a:endParaRPr lang="en-TJ" dirty="0"/>
          </a:p>
          <a:p>
            <a:pPr marL="0" indent="0">
              <a:buNone/>
            </a:pPr>
            <a:endParaRPr lang="en-TJ" dirty="0"/>
          </a:p>
          <a:p>
            <a:pPr marL="0" indent="0">
              <a:buNone/>
            </a:pPr>
            <a:r>
              <a:rPr lang="ru-RU" dirty="0"/>
              <a:t>Кстати, есть еще несколько очень известных рекурсивных аббревиатур. Одним из них является </a:t>
            </a:r>
            <a:r>
              <a:rPr lang="en-US" dirty="0"/>
              <a:t>Linux, </a:t>
            </a:r>
            <a:r>
              <a:rPr lang="ru-RU" dirty="0"/>
              <a:t>что можно интерпретировать как «</a:t>
            </a:r>
            <a:r>
              <a:rPr lang="en-US" dirty="0"/>
              <a:t>Linux — </a:t>
            </a:r>
            <a:r>
              <a:rPr lang="ru-RU" dirty="0"/>
              <a:t>это не </a:t>
            </a:r>
            <a:r>
              <a:rPr lang="en-US" dirty="0"/>
              <a:t>Unix».</a:t>
            </a:r>
            <a:endParaRPr lang="en-TJ" dirty="0"/>
          </a:p>
          <a:p>
            <a:pPr marL="0" indent="0">
              <a:buNone/>
            </a:pPr>
            <a:endParaRPr lang="en-TJ" dirty="0"/>
          </a:p>
        </p:txBody>
      </p:sp>
    </p:spTree>
    <p:extLst>
      <p:ext uri="{BB962C8B-B14F-4D97-AF65-F5344CB8AC3E}">
        <p14:creationId xmlns:p14="http://schemas.microsoft.com/office/powerpoint/2010/main" val="8554287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ECC53-0AF1-6F45-AC6B-68671A7A0735}"/>
              </a:ext>
            </a:extLst>
          </p:cNvPr>
          <p:cNvSpPr>
            <a:spLocks noGrp="1"/>
          </p:cNvSpPr>
          <p:nvPr>
            <p:ph type="title"/>
          </p:nvPr>
        </p:nvSpPr>
        <p:spPr/>
        <p:txBody>
          <a:bodyPr/>
          <a:lstStyle/>
          <a:p>
            <a:r>
              <a:rPr lang="en-TJ" dirty="0"/>
              <a:t>Метод creat_polygon()</a:t>
            </a:r>
          </a:p>
        </p:txBody>
      </p:sp>
      <p:sp>
        <p:nvSpPr>
          <p:cNvPr id="3" name="Content Placeholder 2">
            <a:extLst>
              <a:ext uri="{FF2B5EF4-FFF2-40B4-BE49-F238E27FC236}">
                <a16:creationId xmlns:a16="http://schemas.microsoft.com/office/drawing/2014/main" id="{782DF1F8-F5B6-1343-93B0-1BEA394AB8CD}"/>
              </a:ext>
            </a:extLst>
          </p:cNvPr>
          <p:cNvSpPr>
            <a:spLocks noGrp="1"/>
          </p:cNvSpPr>
          <p:nvPr>
            <p:ph idx="1"/>
          </p:nvPr>
        </p:nvSpPr>
        <p:spPr/>
        <p:txBody>
          <a:bodyPr/>
          <a:lstStyle/>
          <a:p>
            <a:r>
              <a:rPr lang="ru-RU" dirty="0"/>
              <a:t>Рисование многоугольника очень похоже на рисование линии, с той разницей, что последний отрезок (соединяющий первую и последнюю точки) в цепочке рисуется автоматически (не нужно указывать ту же точку, что и первая и последняя (</a:t>
            </a:r>
            <a:r>
              <a:rPr lang="en-US" dirty="0" err="1"/>
              <a:t>x,y</a:t>
            </a:r>
            <a:r>
              <a:rPr lang="en-US" dirty="0"/>
              <a:t>) </a:t>
            </a:r>
            <a:r>
              <a:rPr lang="ru-RU" dirty="0"/>
              <a:t>пара:</a:t>
            </a:r>
            <a:endParaRPr lang="en-TJ" dirty="0"/>
          </a:p>
        </p:txBody>
      </p:sp>
      <p:sp>
        <p:nvSpPr>
          <p:cNvPr id="5" name="TextBox 4">
            <a:extLst>
              <a:ext uri="{FF2B5EF4-FFF2-40B4-BE49-F238E27FC236}">
                <a16:creationId xmlns:a16="http://schemas.microsoft.com/office/drawing/2014/main" id="{6A8F7FA1-649B-B341-B27A-B8FFE5112BBC}"/>
              </a:ext>
            </a:extLst>
          </p:cNvPr>
          <p:cNvSpPr txBox="1"/>
          <p:nvPr/>
        </p:nvSpPr>
        <p:spPr>
          <a:xfrm>
            <a:off x="1122218" y="3651349"/>
            <a:ext cx="9850582" cy="369332"/>
          </a:xfrm>
          <a:prstGeom prst="rect">
            <a:avLst/>
          </a:prstGeom>
          <a:noFill/>
        </p:spPr>
        <p:txBody>
          <a:bodyPr wrap="square">
            <a:spAutoFit/>
          </a:bodyPr>
          <a:lstStyle/>
          <a:p>
            <a:r>
              <a:rPr lang="en-US" b="0" i="0" u="none" strike="noStrike" dirty="0" err="1">
                <a:solidFill>
                  <a:srgbClr val="000000"/>
                </a:solidFill>
                <a:effectLst/>
                <a:latin typeface="Courier New" panose="02070309020205020404" pitchFamily="49" charset="0"/>
              </a:rPr>
              <a:t>canvas.</a:t>
            </a:r>
            <a:r>
              <a:rPr lang="en-US" b="0" i="0" u="none" strike="noStrike" dirty="0" err="1">
                <a:solidFill>
                  <a:srgbClr val="3C4C72"/>
                </a:solidFill>
                <a:effectLst/>
                <a:latin typeface="Courier New" panose="02070309020205020404" pitchFamily="49" charset="0"/>
              </a:rPr>
              <a:t>create_polygon</a:t>
            </a:r>
            <a:r>
              <a:rPr lang="en-US" b="0" i="0" u="none" strike="noStrike" dirty="0">
                <a:solidFill>
                  <a:srgbClr val="000000"/>
                </a:solidFill>
                <a:effectLst/>
                <a:latin typeface="Courier New" panose="02070309020205020404" pitchFamily="49" charset="0"/>
              </a:rPr>
              <a:t>(x0, y0, x1, y1, </a:t>
            </a:r>
            <a:r>
              <a:rPr lang="en-US" b="0" i="0" u="none" strike="noStrike" dirty="0" err="1">
                <a:solidFill>
                  <a:srgbClr val="000000"/>
                </a:solidFill>
                <a:effectLst/>
                <a:latin typeface="Courier New" panose="02070309020205020404" pitchFamily="49" charset="0"/>
              </a:rPr>
              <a:t>xn</a:t>
            </a:r>
            <a:r>
              <a:rPr lang="en-US" b="0" i="0" u="none" strike="noStrike" dirty="0">
                <a:solidFill>
                  <a:srgbClr val="000000"/>
                </a:solidFill>
                <a:effectLst/>
                <a:latin typeface="Courier New" panose="02070309020205020404" pitchFamily="49" charset="0"/>
              </a:rPr>
              <a:t>, </a:t>
            </a:r>
            <a:r>
              <a:rPr lang="en-US" b="0" i="0" u="none" strike="noStrike" dirty="0" err="1">
                <a:solidFill>
                  <a:srgbClr val="000000"/>
                </a:solidFill>
                <a:effectLst/>
                <a:latin typeface="Courier New" panose="02070309020205020404" pitchFamily="49" charset="0"/>
              </a:rPr>
              <a:t>yn</a:t>
            </a:r>
            <a:r>
              <a:rPr lang="en-US" b="0" i="0" u="none" strike="noStrike" dirty="0">
                <a:solidFill>
                  <a:srgbClr val="000000"/>
                </a:solidFill>
                <a:effectLst/>
                <a:latin typeface="Courier New" panose="02070309020205020404" pitchFamily="49" charset="0"/>
              </a:rPr>
              <a:t>, option...)</a:t>
            </a:r>
            <a:endParaRPr lang="en-TJ" dirty="0"/>
          </a:p>
        </p:txBody>
      </p:sp>
      <p:sp>
        <p:nvSpPr>
          <p:cNvPr id="7" name="TextBox 6">
            <a:extLst>
              <a:ext uri="{FF2B5EF4-FFF2-40B4-BE49-F238E27FC236}">
                <a16:creationId xmlns:a16="http://schemas.microsoft.com/office/drawing/2014/main" id="{CD123A20-C40A-0D4C-AF87-6BCE986BA874}"/>
              </a:ext>
            </a:extLst>
          </p:cNvPr>
          <p:cNvSpPr txBox="1"/>
          <p:nvPr/>
        </p:nvSpPr>
        <p:spPr>
          <a:xfrm>
            <a:off x="1122218" y="4300050"/>
            <a:ext cx="6096000" cy="369332"/>
          </a:xfrm>
          <a:prstGeom prst="rect">
            <a:avLst/>
          </a:prstGeom>
          <a:noFill/>
        </p:spPr>
        <p:txBody>
          <a:bodyPr wrap="square">
            <a:spAutoFit/>
          </a:bodyPr>
          <a:lstStyle/>
          <a:p>
            <a:r>
              <a:rPr lang="en-US" dirty="0" err="1">
                <a:solidFill>
                  <a:srgbClr val="222222"/>
                </a:solidFill>
                <a:latin typeface="Open Sans" panose="020B0606030504020204" pitchFamily="34" charset="0"/>
              </a:rPr>
              <a:t>Метод</a:t>
            </a:r>
            <a:r>
              <a:rPr lang="en-US" dirty="0">
                <a:solidFill>
                  <a:srgbClr val="222222"/>
                </a:solidFill>
                <a:latin typeface="Open Sans" panose="020B0606030504020204" pitchFamily="34" charset="0"/>
              </a:rPr>
              <a:t> </a:t>
            </a:r>
            <a:r>
              <a:rPr lang="en-US" dirty="0" err="1">
                <a:solidFill>
                  <a:srgbClr val="222222"/>
                </a:solidFill>
                <a:latin typeface="Open Sans" panose="020B0606030504020204" pitchFamily="34" charset="0"/>
              </a:rPr>
              <a:t>использкет</a:t>
            </a:r>
            <a:r>
              <a:rPr lang="en-US" dirty="0">
                <a:solidFill>
                  <a:srgbClr val="222222"/>
                </a:solidFill>
                <a:latin typeface="Open Sans" panose="020B0606030504020204" pitchFamily="34" charset="0"/>
              </a:rPr>
              <a:t> </a:t>
            </a:r>
            <a:r>
              <a:rPr lang="en-US" dirty="0" err="1">
                <a:solidFill>
                  <a:srgbClr val="222222"/>
                </a:solidFill>
                <a:latin typeface="Open Sans" panose="020B0606030504020204" pitchFamily="34" charset="0"/>
              </a:rPr>
              <a:t>те</a:t>
            </a:r>
            <a:r>
              <a:rPr lang="en-US" dirty="0">
                <a:solidFill>
                  <a:srgbClr val="222222"/>
                </a:solidFill>
                <a:latin typeface="Open Sans" panose="020B0606030504020204" pitchFamily="34" charset="0"/>
              </a:rPr>
              <a:t> </a:t>
            </a:r>
            <a:r>
              <a:rPr lang="en-US" dirty="0" err="1">
                <a:solidFill>
                  <a:srgbClr val="222222"/>
                </a:solidFill>
                <a:latin typeface="Open Sans" panose="020B0606030504020204" pitchFamily="34" charset="0"/>
              </a:rPr>
              <a:t>же</a:t>
            </a:r>
            <a:r>
              <a:rPr lang="en-US" dirty="0">
                <a:solidFill>
                  <a:srgbClr val="222222"/>
                </a:solidFill>
                <a:latin typeface="Open Sans" panose="020B0606030504020204" pitchFamily="34" charset="0"/>
              </a:rPr>
              <a:t> </a:t>
            </a:r>
            <a:r>
              <a:rPr lang="en-US" dirty="0" err="1">
                <a:solidFill>
                  <a:srgbClr val="222222"/>
                </a:solidFill>
                <a:latin typeface="Open Sans" panose="020B0606030504020204" pitchFamily="34" charset="0"/>
              </a:rPr>
              <a:t>опции</a:t>
            </a:r>
            <a:r>
              <a:rPr lang="en-US" dirty="0">
                <a:solidFill>
                  <a:srgbClr val="222222"/>
                </a:solidFill>
                <a:latin typeface="Open Sans" panose="020B0606030504020204" pitchFamily="34" charset="0"/>
              </a:rPr>
              <a:t> </a:t>
            </a:r>
            <a:r>
              <a:rPr lang="en-US" dirty="0" err="1">
                <a:solidFill>
                  <a:srgbClr val="222222"/>
                </a:solidFill>
                <a:latin typeface="Open Sans" panose="020B0606030504020204" pitchFamily="34" charset="0"/>
              </a:rPr>
              <a:t>что</a:t>
            </a:r>
            <a:r>
              <a:rPr lang="en-US" dirty="0">
                <a:solidFill>
                  <a:srgbClr val="222222"/>
                </a:solidFill>
                <a:latin typeface="Open Sans" panose="020B0606030504020204" pitchFamily="34" charset="0"/>
              </a:rPr>
              <a:t> </a:t>
            </a:r>
            <a:r>
              <a:rPr lang="en-US" dirty="0" err="1">
                <a:solidFill>
                  <a:srgbClr val="222222"/>
                </a:solidFill>
                <a:latin typeface="Open Sans" panose="020B0606030504020204" pitchFamily="34" charset="0"/>
              </a:rPr>
              <a:t>и</a:t>
            </a:r>
            <a:r>
              <a:rPr lang="en-US" dirty="0">
                <a:solidFill>
                  <a:srgbClr val="222222"/>
                </a:solidFill>
                <a:latin typeface="Open Sans" panose="020B0606030504020204" pitchFamily="34" charset="0"/>
              </a:rPr>
              <a:t> </a:t>
            </a:r>
            <a:r>
              <a:rPr lang="en-US" dirty="0" err="1">
                <a:solidFill>
                  <a:srgbClr val="222222"/>
                </a:solidFill>
                <a:latin typeface="Open Sans" panose="020B0606030504020204" pitchFamily="34" charset="0"/>
              </a:rPr>
              <a:t>crete_rectangle</a:t>
            </a:r>
            <a:r>
              <a:rPr lang="en-US" dirty="0">
                <a:solidFill>
                  <a:srgbClr val="222222"/>
                </a:solidFill>
                <a:latin typeface="Open Sans" panose="020B0606030504020204" pitchFamily="34" charset="0"/>
              </a:rPr>
              <a:t>()</a:t>
            </a:r>
            <a:endParaRPr lang="en-TJ" dirty="0"/>
          </a:p>
        </p:txBody>
      </p:sp>
    </p:spTree>
    <p:extLst>
      <p:ext uri="{BB962C8B-B14F-4D97-AF65-F5344CB8AC3E}">
        <p14:creationId xmlns:p14="http://schemas.microsoft.com/office/powerpoint/2010/main" val="9779297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AD7DD-5790-7746-BDAE-A634F5CB08F0}"/>
              </a:ext>
            </a:extLst>
          </p:cNvPr>
          <p:cNvSpPr>
            <a:spLocks noGrp="1"/>
          </p:cNvSpPr>
          <p:nvPr>
            <p:ph type="title"/>
          </p:nvPr>
        </p:nvSpPr>
        <p:spPr/>
        <p:txBody>
          <a:bodyPr/>
          <a:lstStyle/>
          <a:p>
            <a:r>
              <a:rPr lang="en-TJ" dirty="0"/>
              <a:t>Метод create_oval() </a:t>
            </a:r>
          </a:p>
        </p:txBody>
      </p:sp>
      <p:sp>
        <p:nvSpPr>
          <p:cNvPr id="3" name="Content Placeholder 2">
            <a:extLst>
              <a:ext uri="{FF2B5EF4-FFF2-40B4-BE49-F238E27FC236}">
                <a16:creationId xmlns:a16="http://schemas.microsoft.com/office/drawing/2014/main" id="{18F2152A-5858-D042-A633-85FC09218126}"/>
              </a:ext>
            </a:extLst>
          </p:cNvPr>
          <p:cNvSpPr>
            <a:spLocks noGrp="1"/>
          </p:cNvSpPr>
          <p:nvPr>
            <p:ph idx="1"/>
          </p:nvPr>
        </p:nvSpPr>
        <p:spPr/>
        <p:txBody>
          <a:bodyPr/>
          <a:lstStyle/>
          <a:p>
            <a:r>
              <a:rPr lang="ru-RU" dirty="0"/>
              <a:t>Для рисования эллипса (а круг, по сути, является конкретным эллипсом) нужен метод с именем </a:t>
            </a:r>
            <a:r>
              <a:rPr lang="en-US" dirty="0" err="1"/>
              <a:t>create_oval</a:t>
            </a:r>
            <a:r>
              <a:rPr lang="en-US" dirty="0"/>
              <a:t>().</a:t>
            </a:r>
            <a:endParaRPr lang="en-TJ" dirty="0"/>
          </a:p>
        </p:txBody>
      </p:sp>
      <p:sp>
        <p:nvSpPr>
          <p:cNvPr id="5" name="TextBox 4">
            <a:extLst>
              <a:ext uri="{FF2B5EF4-FFF2-40B4-BE49-F238E27FC236}">
                <a16:creationId xmlns:a16="http://schemas.microsoft.com/office/drawing/2014/main" id="{F3BD4518-A493-4F4A-B2A9-1F8AB7C98FFD}"/>
              </a:ext>
            </a:extLst>
          </p:cNvPr>
          <p:cNvSpPr txBox="1"/>
          <p:nvPr/>
        </p:nvSpPr>
        <p:spPr>
          <a:xfrm>
            <a:off x="1024128" y="3244334"/>
            <a:ext cx="7696200" cy="369332"/>
          </a:xfrm>
          <a:prstGeom prst="rect">
            <a:avLst/>
          </a:prstGeom>
          <a:noFill/>
        </p:spPr>
        <p:txBody>
          <a:bodyPr wrap="square">
            <a:spAutoFit/>
          </a:bodyPr>
          <a:lstStyle/>
          <a:p>
            <a:r>
              <a:rPr lang="en-US" b="0" i="0" u="none" strike="noStrike" dirty="0" err="1">
                <a:solidFill>
                  <a:srgbClr val="000000"/>
                </a:solidFill>
                <a:effectLst/>
                <a:latin typeface="Courier New" panose="02070309020205020404" pitchFamily="49" charset="0"/>
              </a:rPr>
              <a:t>c.</a:t>
            </a:r>
            <a:r>
              <a:rPr lang="en-US" b="0" i="0" u="none" strike="noStrike" dirty="0" err="1">
                <a:solidFill>
                  <a:srgbClr val="3C4C72"/>
                </a:solidFill>
                <a:effectLst/>
                <a:latin typeface="Courier New" panose="02070309020205020404" pitchFamily="49" charset="0"/>
              </a:rPr>
              <a:t>create_eclipse</a:t>
            </a:r>
            <a:r>
              <a:rPr lang="en-US" b="0" i="0" u="none" strike="noStrike" dirty="0">
                <a:solidFill>
                  <a:srgbClr val="000000"/>
                </a:solidFill>
                <a:effectLst/>
                <a:latin typeface="Courier New" panose="02070309020205020404" pitchFamily="49" charset="0"/>
              </a:rPr>
              <a:t>(x0,y0,x1,y1,xn,yn,option...)</a:t>
            </a:r>
            <a:endParaRPr lang="en-TJ" dirty="0"/>
          </a:p>
        </p:txBody>
      </p:sp>
      <p:sp>
        <p:nvSpPr>
          <p:cNvPr id="7" name="TextBox 6">
            <a:extLst>
              <a:ext uri="{FF2B5EF4-FFF2-40B4-BE49-F238E27FC236}">
                <a16:creationId xmlns:a16="http://schemas.microsoft.com/office/drawing/2014/main" id="{CA729E29-3505-2749-9D9C-B2F0B48BC42E}"/>
              </a:ext>
            </a:extLst>
          </p:cNvPr>
          <p:cNvSpPr txBox="1"/>
          <p:nvPr/>
        </p:nvSpPr>
        <p:spPr>
          <a:xfrm>
            <a:off x="1122218" y="3731707"/>
            <a:ext cx="9351818" cy="923330"/>
          </a:xfrm>
          <a:prstGeom prst="rect">
            <a:avLst/>
          </a:prstGeom>
          <a:noFill/>
        </p:spPr>
        <p:txBody>
          <a:bodyPr wrap="square">
            <a:spAutoFit/>
          </a:bodyPr>
          <a:lstStyle/>
          <a:p>
            <a:pPr rtl="0"/>
            <a:r>
              <a:rPr lang="ru-RU" dirty="0">
                <a:solidFill>
                  <a:srgbClr val="000000"/>
                </a:solidFill>
                <a:effectLst/>
              </a:rPr>
              <a:t>Метод рисует эллипс, вписанный в прямоугольник с вершинами в точках (</a:t>
            </a:r>
            <a:r>
              <a:rPr lang="en-US" dirty="0">
                <a:solidFill>
                  <a:srgbClr val="000000"/>
                </a:solidFill>
                <a:effectLst/>
              </a:rPr>
              <a:t>x0,y0) </a:t>
            </a:r>
            <a:r>
              <a:rPr lang="ru-RU" dirty="0">
                <a:solidFill>
                  <a:srgbClr val="000000"/>
                </a:solidFill>
                <a:effectLst/>
              </a:rPr>
              <a:t>и (</a:t>
            </a:r>
            <a:r>
              <a:rPr lang="en-US" dirty="0">
                <a:solidFill>
                  <a:srgbClr val="000000"/>
                </a:solidFill>
                <a:effectLst/>
              </a:rPr>
              <a:t>x1,y1). </a:t>
            </a:r>
            <a:r>
              <a:rPr lang="ru-RU" dirty="0">
                <a:solidFill>
                  <a:srgbClr val="000000"/>
                </a:solidFill>
                <a:effectLst/>
              </a:rPr>
              <a:t>Если прямоугольник является квадратом, эллипс становится кругом. </a:t>
            </a:r>
            <a:endParaRPr lang="en-US" dirty="0">
              <a:solidFill>
                <a:srgbClr val="000000"/>
              </a:solidFill>
              <a:effectLst/>
            </a:endParaRPr>
          </a:p>
          <a:p>
            <a:pPr rtl="0"/>
            <a:r>
              <a:rPr lang="ru-RU" dirty="0">
                <a:solidFill>
                  <a:srgbClr val="000000"/>
                </a:solidFill>
                <a:effectLst/>
              </a:rPr>
              <a:t>Параметры такие же, как и для </a:t>
            </a:r>
            <a:r>
              <a:rPr lang="en-US" dirty="0" err="1">
                <a:solidFill>
                  <a:srgbClr val="000000"/>
                </a:solidFill>
                <a:effectLst/>
              </a:rPr>
              <a:t>create_polygon</a:t>
            </a:r>
            <a:r>
              <a:rPr lang="en-US" dirty="0">
                <a:solidFill>
                  <a:srgbClr val="000000"/>
                </a:solidFill>
                <a:effectLst/>
              </a:rPr>
              <a:t>(). </a:t>
            </a:r>
          </a:p>
        </p:txBody>
      </p:sp>
    </p:spTree>
    <p:extLst>
      <p:ext uri="{BB962C8B-B14F-4D97-AF65-F5344CB8AC3E}">
        <p14:creationId xmlns:p14="http://schemas.microsoft.com/office/powerpoint/2010/main" val="40875315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817EE-29EB-874D-AD30-9AAC1A07E12E}"/>
              </a:ext>
            </a:extLst>
          </p:cNvPr>
          <p:cNvSpPr>
            <a:spLocks noGrp="1"/>
          </p:cNvSpPr>
          <p:nvPr>
            <p:ph type="title"/>
          </p:nvPr>
        </p:nvSpPr>
        <p:spPr>
          <a:xfrm>
            <a:off x="1024128" y="585216"/>
            <a:ext cx="9720072" cy="827948"/>
          </a:xfrm>
        </p:spPr>
        <p:txBody>
          <a:bodyPr/>
          <a:lstStyle/>
          <a:p>
            <a:r>
              <a:rPr lang="en-TJ" dirty="0"/>
              <a:t>МЕтод create_arc()</a:t>
            </a:r>
          </a:p>
        </p:txBody>
      </p:sp>
      <p:sp>
        <p:nvSpPr>
          <p:cNvPr id="3" name="Content Placeholder 2">
            <a:extLst>
              <a:ext uri="{FF2B5EF4-FFF2-40B4-BE49-F238E27FC236}">
                <a16:creationId xmlns:a16="http://schemas.microsoft.com/office/drawing/2014/main" id="{145ABAC5-CC52-D444-8119-A1902F412120}"/>
              </a:ext>
            </a:extLst>
          </p:cNvPr>
          <p:cNvSpPr>
            <a:spLocks noGrp="1"/>
          </p:cNvSpPr>
          <p:nvPr>
            <p:ph idx="1"/>
          </p:nvPr>
        </p:nvSpPr>
        <p:spPr>
          <a:xfrm>
            <a:off x="1024128" y="1537854"/>
            <a:ext cx="9720073" cy="2867891"/>
          </a:xfrm>
        </p:spPr>
        <p:txBody>
          <a:bodyPr>
            <a:normAutofit/>
          </a:bodyPr>
          <a:lstStyle/>
          <a:p>
            <a:r>
              <a:rPr lang="ru-RU" dirty="0"/>
              <a:t>Если вы хотите нарисовать дугу (часть эллипса), вы будете использовать метод </a:t>
            </a:r>
            <a:r>
              <a:rPr lang="en-US" dirty="0" err="1"/>
              <a:t>create_arc</a:t>
            </a:r>
            <a:r>
              <a:rPr lang="en-US" dirty="0"/>
              <a:t>():</a:t>
            </a:r>
          </a:p>
          <a:p>
            <a:endParaRPr lang="en-US" dirty="0"/>
          </a:p>
          <a:p>
            <a:pPr marL="0" indent="0">
              <a:buNone/>
            </a:pPr>
            <a:r>
              <a:rPr lang="ru-RU" dirty="0"/>
              <a:t>Метод рисует дугу эллипса, вписанную внутрь прямоугольника с вершинами в точках (</a:t>
            </a:r>
            <a:r>
              <a:rPr lang="en-US" dirty="0"/>
              <a:t>x0,y0) </a:t>
            </a:r>
            <a:r>
              <a:rPr lang="ru-RU" dirty="0"/>
              <a:t>и (</a:t>
            </a:r>
            <a:r>
              <a:rPr lang="en-US" dirty="0"/>
              <a:t>x1,y1).</a:t>
            </a:r>
          </a:p>
          <a:p>
            <a:pPr marL="0" indent="0">
              <a:buNone/>
            </a:pPr>
            <a:r>
              <a:rPr lang="ru-RU" dirty="0"/>
              <a:t>Параметры такие же, как и для </a:t>
            </a:r>
            <a:r>
              <a:rPr lang="en-US" dirty="0" err="1"/>
              <a:t>create_polygon</a:t>
            </a:r>
            <a:r>
              <a:rPr lang="en-US" dirty="0"/>
              <a:t>(), </a:t>
            </a:r>
            <a:r>
              <a:rPr lang="ru-RU" dirty="0"/>
              <a:t>и определяют набор из трех новых, специфичных для метода:</a:t>
            </a:r>
            <a:endParaRPr lang="en-TJ" dirty="0"/>
          </a:p>
        </p:txBody>
      </p:sp>
      <p:sp>
        <p:nvSpPr>
          <p:cNvPr id="5" name="TextBox 4">
            <a:extLst>
              <a:ext uri="{FF2B5EF4-FFF2-40B4-BE49-F238E27FC236}">
                <a16:creationId xmlns:a16="http://schemas.microsoft.com/office/drawing/2014/main" id="{CA114B74-8577-5D4A-9BFF-577BE81A6C41}"/>
              </a:ext>
            </a:extLst>
          </p:cNvPr>
          <p:cNvSpPr txBox="1"/>
          <p:nvPr/>
        </p:nvSpPr>
        <p:spPr>
          <a:xfrm>
            <a:off x="1024128" y="2288371"/>
            <a:ext cx="6096000" cy="369332"/>
          </a:xfrm>
          <a:prstGeom prst="rect">
            <a:avLst/>
          </a:prstGeom>
          <a:noFill/>
        </p:spPr>
        <p:txBody>
          <a:bodyPr wrap="square">
            <a:spAutoFit/>
          </a:bodyPr>
          <a:lstStyle/>
          <a:p>
            <a:r>
              <a:rPr lang="en-US" b="0" i="0" u="none" strike="noStrike" dirty="0" err="1">
                <a:solidFill>
                  <a:srgbClr val="000000"/>
                </a:solidFill>
                <a:effectLst/>
                <a:latin typeface="Courier New" panose="02070309020205020404" pitchFamily="49" charset="0"/>
              </a:rPr>
              <a:t>canvas.</a:t>
            </a:r>
            <a:r>
              <a:rPr lang="en-US" b="0" i="0" u="none" strike="noStrike" dirty="0" err="1">
                <a:solidFill>
                  <a:srgbClr val="3C4C72"/>
                </a:solidFill>
                <a:effectLst/>
                <a:latin typeface="Courier New" panose="02070309020205020404" pitchFamily="49" charset="0"/>
              </a:rPr>
              <a:t>create_arc</a:t>
            </a:r>
            <a:r>
              <a:rPr lang="en-US" b="0" i="0" u="none" strike="noStrike" dirty="0">
                <a:solidFill>
                  <a:srgbClr val="000000"/>
                </a:solidFill>
                <a:effectLst/>
                <a:latin typeface="Courier New" panose="02070309020205020404" pitchFamily="49" charset="0"/>
              </a:rPr>
              <a:t>(x0,y0,x1,y1,option...)</a:t>
            </a:r>
            <a:endParaRPr lang="en-TJ" dirty="0"/>
          </a:p>
        </p:txBody>
      </p:sp>
      <p:graphicFrame>
        <p:nvGraphicFramePr>
          <p:cNvPr id="7" name="Table 6">
            <a:extLst>
              <a:ext uri="{FF2B5EF4-FFF2-40B4-BE49-F238E27FC236}">
                <a16:creationId xmlns:a16="http://schemas.microsoft.com/office/drawing/2014/main" id="{9A7EA03E-0792-F14F-A0B2-493C79FBDA76}"/>
              </a:ext>
            </a:extLst>
          </p:cNvPr>
          <p:cNvGraphicFramePr>
            <a:graphicFrameLocks noGrp="1"/>
          </p:cNvGraphicFramePr>
          <p:nvPr>
            <p:extLst>
              <p:ext uri="{D42A27DB-BD31-4B8C-83A1-F6EECF244321}">
                <p14:modId xmlns:p14="http://schemas.microsoft.com/office/powerpoint/2010/main" val="2617651025"/>
              </p:ext>
            </p:extLst>
          </p:nvPr>
        </p:nvGraphicFramePr>
        <p:xfrm>
          <a:off x="1024126" y="4405745"/>
          <a:ext cx="10143745" cy="2286000"/>
        </p:xfrm>
        <a:graphic>
          <a:graphicData uri="http://schemas.openxmlformats.org/drawingml/2006/table">
            <a:tbl>
              <a:tblPr/>
              <a:tblGrid>
                <a:gridCol w="1835518">
                  <a:extLst>
                    <a:ext uri="{9D8B030D-6E8A-4147-A177-3AD203B41FA5}">
                      <a16:colId xmlns:a16="http://schemas.microsoft.com/office/drawing/2014/main" val="1167437126"/>
                    </a:ext>
                  </a:extLst>
                </a:gridCol>
                <a:gridCol w="8308227">
                  <a:extLst>
                    <a:ext uri="{9D8B030D-6E8A-4147-A177-3AD203B41FA5}">
                      <a16:colId xmlns:a16="http://schemas.microsoft.com/office/drawing/2014/main" val="3926756328"/>
                    </a:ext>
                  </a:extLst>
                </a:gridCol>
              </a:tblGrid>
              <a:tr h="0">
                <a:tc>
                  <a:txBody>
                    <a:bodyPr/>
                    <a:lstStyle/>
                    <a:p>
                      <a:pPr algn="l"/>
                      <a:r>
                        <a:rPr lang="en-US" b="1" dirty="0">
                          <a:solidFill>
                            <a:srgbClr val="222222"/>
                          </a:solidFill>
                          <a:effectLst/>
                        </a:rPr>
                        <a:t>Option name</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b="1" dirty="0">
                          <a:solidFill>
                            <a:srgbClr val="222222"/>
                          </a:solidFill>
                          <a:effectLst/>
                        </a:rPr>
                        <a:t>Option meaning</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855191375"/>
                  </a:ext>
                </a:extLst>
              </a:tr>
              <a:tr h="0">
                <a:tc>
                  <a:txBody>
                    <a:bodyPr/>
                    <a:lstStyle/>
                    <a:p>
                      <a:pPr algn="l"/>
                      <a:r>
                        <a:rPr lang="en-US">
                          <a:solidFill>
                            <a:srgbClr val="222222"/>
                          </a:solidFill>
                          <a:effectLst/>
                        </a:rPr>
                        <a:t>style</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a:r>
                        <a:rPr lang="en-US" dirty="0">
                          <a:solidFill>
                            <a:srgbClr val="222222"/>
                          </a:solidFill>
                          <a:effectLst/>
                        </a:rPr>
                        <a:t>can be set to one of the following: PIESLICE (default), CHORD and ARC; the </a:t>
                      </a:r>
                      <a:r>
                        <a:rPr lang="en-US" b="1" dirty="0">
                          <a:solidFill>
                            <a:srgbClr val="222222"/>
                          </a:solidFill>
                          <a:effectLst/>
                        </a:rPr>
                        <a:t>shape</a:t>
                      </a:r>
                      <a:r>
                        <a:rPr lang="en-US" dirty="0">
                          <a:solidFill>
                            <a:srgbClr val="222222"/>
                          </a:solidFill>
                          <a:effectLst/>
                        </a:rPr>
                        <a:t> of the resulting drawing is presented here: </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284622928"/>
                  </a:ext>
                </a:extLst>
              </a:tr>
              <a:tr h="0">
                <a:tc>
                  <a:txBody>
                    <a:bodyPr/>
                    <a:lstStyle/>
                    <a:p>
                      <a:pPr algn="l"/>
                      <a:r>
                        <a:rPr lang="en-US" dirty="0">
                          <a:solidFill>
                            <a:srgbClr val="222222"/>
                          </a:solidFill>
                          <a:effectLst/>
                        </a:rPr>
                        <a:t>start</a:t>
                      </a:r>
                      <a:br>
                        <a:rPr lang="en-US" dirty="0">
                          <a:solidFill>
                            <a:srgbClr val="222222"/>
                          </a:solidFill>
                          <a:effectLst/>
                        </a:rPr>
                      </a:br>
                      <a:endParaRPr lang="en-US" dirty="0">
                        <a:solidFill>
                          <a:srgbClr val="222222"/>
                        </a:solidFill>
                        <a:effectLst/>
                      </a:endParaRP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r>
                        <a:rPr lang="en-US" dirty="0">
                          <a:solidFill>
                            <a:srgbClr val="222222"/>
                          </a:solidFill>
                          <a:effectLst/>
                        </a:rPr>
                        <a:t>the </a:t>
                      </a:r>
                      <a:r>
                        <a:rPr lang="en-US" b="1" dirty="0">
                          <a:solidFill>
                            <a:srgbClr val="222222"/>
                          </a:solidFill>
                          <a:effectLst/>
                        </a:rPr>
                        <a:t>angle</a:t>
                      </a:r>
                      <a:r>
                        <a:rPr lang="en-US" dirty="0">
                          <a:solidFill>
                            <a:srgbClr val="222222"/>
                          </a:solidFill>
                          <a:effectLst/>
                        </a:rPr>
                        <a:t> (in degrees) of the arc’s start relative to the X-axis (e.g., 90 means the highest point of the ellipse, while 0 is the right-most point. The default is 0)</a:t>
                      </a:r>
                      <a:endParaRPr lang="en-TJ" dirty="0"/>
                    </a:p>
                  </a:txBody>
                  <a:tcP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3805641194"/>
                  </a:ext>
                </a:extLst>
              </a:tr>
              <a:tr h="0">
                <a:tc>
                  <a:txBody>
                    <a:bodyPr/>
                    <a:lstStyle/>
                    <a:p>
                      <a:pPr algn="l"/>
                      <a:r>
                        <a:rPr lang="en-US">
                          <a:solidFill>
                            <a:srgbClr val="222222"/>
                          </a:solidFill>
                          <a:effectLst/>
                        </a:rPr>
                        <a:t>extent</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a:r>
                        <a:rPr lang="en-US" dirty="0">
                          <a:solidFill>
                            <a:srgbClr val="222222"/>
                          </a:solidFill>
                          <a:effectLst/>
                        </a:rPr>
                        <a:t>the arc’s </a:t>
                      </a:r>
                      <a:r>
                        <a:rPr lang="en-US" b="1" dirty="0">
                          <a:solidFill>
                            <a:srgbClr val="222222"/>
                          </a:solidFill>
                          <a:effectLst/>
                        </a:rPr>
                        <a:t>span</a:t>
                      </a:r>
                      <a:r>
                        <a:rPr lang="en-US" dirty="0">
                          <a:solidFill>
                            <a:srgbClr val="222222"/>
                          </a:solidFill>
                          <a:effectLst/>
                        </a:rPr>
                        <a:t> (in degrees) relative to the start point; note: the span is calculated counter-clockwise. The default is 90 (a quarter of an ellipse)</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316936696"/>
                  </a:ext>
                </a:extLst>
              </a:tr>
            </a:tbl>
          </a:graphicData>
        </a:graphic>
      </p:graphicFrame>
    </p:spTree>
    <p:extLst>
      <p:ext uri="{BB962C8B-B14F-4D97-AF65-F5344CB8AC3E}">
        <p14:creationId xmlns:p14="http://schemas.microsoft.com/office/powerpoint/2010/main" val="42720098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3FEFD-8F8E-9341-977A-5B762A26A3A8}"/>
              </a:ext>
            </a:extLst>
          </p:cNvPr>
          <p:cNvSpPr>
            <a:spLocks noGrp="1"/>
          </p:cNvSpPr>
          <p:nvPr>
            <p:ph type="title"/>
          </p:nvPr>
        </p:nvSpPr>
        <p:spPr/>
        <p:txBody>
          <a:bodyPr/>
          <a:lstStyle/>
          <a:p>
            <a:r>
              <a:rPr lang="en-TJ" dirty="0"/>
              <a:t>Метод </a:t>
            </a:r>
            <a:r>
              <a:rPr lang="en-US" dirty="0" err="1"/>
              <a:t>create_text</a:t>
            </a:r>
            <a:r>
              <a:rPr lang="en-US" dirty="0"/>
              <a:t>() </a:t>
            </a:r>
            <a:endParaRPr lang="en-TJ" dirty="0"/>
          </a:p>
        </p:txBody>
      </p:sp>
      <p:sp>
        <p:nvSpPr>
          <p:cNvPr id="3" name="Content Placeholder 2">
            <a:extLst>
              <a:ext uri="{FF2B5EF4-FFF2-40B4-BE49-F238E27FC236}">
                <a16:creationId xmlns:a16="http://schemas.microsoft.com/office/drawing/2014/main" id="{D5B28E9C-4B71-0146-B0EC-2A0CF4E29394}"/>
              </a:ext>
            </a:extLst>
          </p:cNvPr>
          <p:cNvSpPr>
            <a:spLocks noGrp="1"/>
          </p:cNvSpPr>
          <p:nvPr>
            <p:ph idx="1"/>
          </p:nvPr>
        </p:nvSpPr>
        <p:spPr>
          <a:xfrm>
            <a:off x="1024128" y="1967345"/>
            <a:ext cx="10059508" cy="762000"/>
          </a:xfrm>
        </p:spPr>
        <p:txBody>
          <a:bodyPr/>
          <a:lstStyle/>
          <a:p>
            <a:r>
              <a:rPr lang="ru-RU" dirty="0"/>
              <a:t>Метод </a:t>
            </a:r>
            <a:r>
              <a:rPr lang="en-US" dirty="0" err="1"/>
              <a:t>create_text</a:t>
            </a:r>
            <a:r>
              <a:rPr lang="en-US" dirty="0"/>
              <a:t>() </a:t>
            </a:r>
            <a:r>
              <a:rPr lang="ru-RU" dirty="0"/>
              <a:t>помещает текст на холст. Текст помещается внутри прямоугольника, центр которого находится в точке (</a:t>
            </a:r>
            <a:r>
              <a:rPr lang="en-US" dirty="0" err="1"/>
              <a:t>x,y</a:t>
            </a:r>
            <a:r>
              <a:rPr lang="en-US" dirty="0"/>
              <a:t>):</a:t>
            </a:r>
            <a:endParaRPr lang="en-TJ" dirty="0"/>
          </a:p>
        </p:txBody>
      </p:sp>
      <p:sp>
        <p:nvSpPr>
          <p:cNvPr id="5" name="TextBox 4">
            <a:extLst>
              <a:ext uri="{FF2B5EF4-FFF2-40B4-BE49-F238E27FC236}">
                <a16:creationId xmlns:a16="http://schemas.microsoft.com/office/drawing/2014/main" id="{8A19A027-A21E-F444-B5BD-3F92B928DECF}"/>
              </a:ext>
            </a:extLst>
          </p:cNvPr>
          <p:cNvSpPr txBox="1"/>
          <p:nvPr/>
        </p:nvSpPr>
        <p:spPr>
          <a:xfrm>
            <a:off x="1246910" y="2870261"/>
            <a:ext cx="6096000" cy="369332"/>
          </a:xfrm>
          <a:prstGeom prst="rect">
            <a:avLst/>
          </a:prstGeom>
          <a:noFill/>
        </p:spPr>
        <p:txBody>
          <a:bodyPr wrap="square">
            <a:spAutoFit/>
          </a:bodyPr>
          <a:lstStyle/>
          <a:p>
            <a:r>
              <a:rPr lang="en-US" b="0" i="0" u="none" strike="noStrike" dirty="0" err="1">
                <a:solidFill>
                  <a:srgbClr val="000000"/>
                </a:solidFill>
                <a:effectLst/>
                <a:latin typeface="Courier New" panose="02070309020205020404" pitchFamily="49" charset="0"/>
              </a:rPr>
              <a:t>c.</a:t>
            </a:r>
            <a:r>
              <a:rPr lang="en-US" b="0" i="0" u="none" strike="noStrike" dirty="0" err="1">
                <a:solidFill>
                  <a:srgbClr val="3C4C72"/>
                </a:solidFill>
                <a:effectLst/>
                <a:latin typeface="Courier New" panose="02070309020205020404" pitchFamily="49" charset="0"/>
              </a:rPr>
              <a:t>create_text</a:t>
            </a:r>
            <a:r>
              <a:rPr lang="en-US" b="0" i="0" u="none" strike="noStrike" dirty="0">
                <a:solidFill>
                  <a:srgbClr val="000000"/>
                </a:solidFill>
                <a:effectLst/>
                <a:latin typeface="Courier New" panose="02070309020205020404" pitchFamily="49" charset="0"/>
              </a:rPr>
              <a:t>(x, y, option...)</a:t>
            </a:r>
            <a:endParaRPr lang="en-TJ" dirty="0"/>
          </a:p>
        </p:txBody>
      </p:sp>
      <p:graphicFrame>
        <p:nvGraphicFramePr>
          <p:cNvPr id="6" name="Table 5">
            <a:extLst>
              <a:ext uri="{FF2B5EF4-FFF2-40B4-BE49-F238E27FC236}">
                <a16:creationId xmlns:a16="http://schemas.microsoft.com/office/drawing/2014/main" id="{9ABFB17C-75C3-2D4F-85AE-062DFB234CF5}"/>
              </a:ext>
            </a:extLst>
          </p:cNvPr>
          <p:cNvGraphicFramePr>
            <a:graphicFrameLocks noGrp="1"/>
          </p:cNvGraphicFramePr>
          <p:nvPr>
            <p:extLst>
              <p:ext uri="{D42A27DB-BD31-4B8C-83A1-F6EECF244321}">
                <p14:modId xmlns:p14="http://schemas.microsoft.com/office/powerpoint/2010/main" val="290985583"/>
              </p:ext>
            </p:extLst>
          </p:nvPr>
        </p:nvGraphicFramePr>
        <p:xfrm>
          <a:off x="1579635" y="3803904"/>
          <a:ext cx="9684110" cy="2468880"/>
        </p:xfrm>
        <a:graphic>
          <a:graphicData uri="http://schemas.openxmlformats.org/drawingml/2006/table">
            <a:tbl>
              <a:tblPr/>
              <a:tblGrid>
                <a:gridCol w="2099445">
                  <a:extLst>
                    <a:ext uri="{9D8B030D-6E8A-4147-A177-3AD203B41FA5}">
                      <a16:colId xmlns:a16="http://schemas.microsoft.com/office/drawing/2014/main" val="220102084"/>
                    </a:ext>
                  </a:extLst>
                </a:gridCol>
                <a:gridCol w="7584665">
                  <a:extLst>
                    <a:ext uri="{9D8B030D-6E8A-4147-A177-3AD203B41FA5}">
                      <a16:colId xmlns:a16="http://schemas.microsoft.com/office/drawing/2014/main" val="1945061008"/>
                    </a:ext>
                  </a:extLst>
                </a:gridCol>
              </a:tblGrid>
              <a:tr h="0">
                <a:tc>
                  <a:txBody>
                    <a:bodyPr/>
                    <a:lstStyle/>
                    <a:p>
                      <a:pPr algn="l"/>
                      <a:r>
                        <a:rPr lang="en-US" b="1" dirty="0">
                          <a:solidFill>
                            <a:srgbClr val="222222"/>
                          </a:solidFill>
                          <a:effectLst/>
                        </a:rPr>
                        <a:t>Option name</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b="1" dirty="0">
                          <a:solidFill>
                            <a:srgbClr val="222222"/>
                          </a:solidFill>
                          <a:effectLst/>
                        </a:rPr>
                        <a:t>Option meaning</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985884428"/>
                  </a:ext>
                </a:extLst>
              </a:tr>
              <a:tr h="0">
                <a:tc>
                  <a:txBody>
                    <a:bodyPr/>
                    <a:lstStyle/>
                    <a:p>
                      <a:pPr algn="l"/>
                      <a:r>
                        <a:rPr lang="en-US">
                          <a:solidFill>
                            <a:srgbClr val="222222"/>
                          </a:solidFill>
                          <a:effectLst/>
                        </a:rPr>
                        <a:t>fill</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a:r>
                        <a:rPr lang="en-US">
                          <a:solidFill>
                            <a:srgbClr val="222222"/>
                          </a:solidFill>
                          <a:effectLst/>
                        </a:rPr>
                        <a:t>text </a:t>
                      </a:r>
                      <a:r>
                        <a:rPr lang="en-US" b="1">
                          <a:solidFill>
                            <a:srgbClr val="222222"/>
                          </a:solidFill>
                          <a:effectLst/>
                        </a:rPr>
                        <a:t>color</a:t>
                      </a:r>
                      <a:endParaRPr lang="en-US">
                        <a:solidFill>
                          <a:srgbClr val="222222"/>
                        </a:solidFill>
                        <a:effectLst/>
                      </a:endParaRP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3719030670"/>
                  </a:ext>
                </a:extLst>
              </a:tr>
              <a:tr h="0">
                <a:tc>
                  <a:txBody>
                    <a:bodyPr/>
                    <a:lstStyle/>
                    <a:p>
                      <a:pPr algn="l"/>
                      <a:r>
                        <a:rPr lang="en-US">
                          <a:solidFill>
                            <a:srgbClr val="222222"/>
                          </a:solidFill>
                          <a:effectLst/>
                        </a:rPr>
                        <a:t>font</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a:solidFill>
                            <a:srgbClr val="222222"/>
                          </a:solidFill>
                          <a:effectLst/>
                        </a:rPr>
                        <a:t>text </a:t>
                      </a:r>
                      <a:r>
                        <a:rPr lang="en-US" b="1">
                          <a:solidFill>
                            <a:srgbClr val="222222"/>
                          </a:solidFill>
                          <a:effectLst/>
                        </a:rPr>
                        <a:t>font</a:t>
                      </a:r>
                      <a:endParaRPr lang="en-US">
                        <a:solidFill>
                          <a:srgbClr val="222222"/>
                        </a:solidFill>
                        <a:effectLst/>
                      </a:endParaRP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590593702"/>
                  </a:ext>
                </a:extLst>
              </a:tr>
              <a:tr h="0">
                <a:tc>
                  <a:txBody>
                    <a:bodyPr/>
                    <a:lstStyle/>
                    <a:p>
                      <a:pPr algn="l"/>
                      <a:r>
                        <a:rPr lang="en-US">
                          <a:solidFill>
                            <a:srgbClr val="222222"/>
                          </a:solidFill>
                          <a:effectLst/>
                        </a:rPr>
                        <a:t>justify</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a:r>
                        <a:rPr lang="en-US">
                          <a:solidFill>
                            <a:srgbClr val="222222"/>
                          </a:solidFill>
                          <a:effectLst/>
                        </a:rPr>
                        <a:t>text </a:t>
                      </a:r>
                      <a:r>
                        <a:rPr lang="en-US" b="1">
                          <a:solidFill>
                            <a:srgbClr val="222222"/>
                          </a:solidFill>
                          <a:effectLst/>
                        </a:rPr>
                        <a:t>justification</a:t>
                      </a:r>
                      <a:r>
                        <a:rPr lang="en-US">
                          <a:solidFill>
                            <a:srgbClr val="222222"/>
                          </a:solidFill>
                          <a:effectLst/>
                        </a:rPr>
                        <a:t>: LEFT (default), CENTER, RIGHT</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584986752"/>
                  </a:ext>
                </a:extLst>
              </a:tr>
              <a:tr h="0">
                <a:tc>
                  <a:txBody>
                    <a:bodyPr/>
                    <a:lstStyle/>
                    <a:p>
                      <a:pPr algn="l"/>
                      <a:r>
                        <a:rPr lang="en-US">
                          <a:solidFill>
                            <a:srgbClr val="222222"/>
                          </a:solidFill>
                          <a:effectLst/>
                        </a:rPr>
                        <a:t>text</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b="1">
                          <a:solidFill>
                            <a:srgbClr val="222222"/>
                          </a:solidFill>
                          <a:effectLst/>
                        </a:rPr>
                        <a:t>text</a:t>
                      </a:r>
                      <a:r>
                        <a:rPr lang="en-US">
                          <a:solidFill>
                            <a:srgbClr val="222222"/>
                          </a:solidFill>
                          <a:effectLst/>
                        </a:rPr>
                        <a:t> to display (\n works as expected)</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639590279"/>
                  </a:ext>
                </a:extLst>
              </a:tr>
              <a:tr h="0">
                <a:tc>
                  <a:txBody>
                    <a:bodyPr/>
                    <a:lstStyle/>
                    <a:p>
                      <a:pPr algn="l"/>
                      <a:r>
                        <a:rPr lang="en-US">
                          <a:solidFill>
                            <a:srgbClr val="222222"/>
                          </a:solidFill>
                          <a:effectLst/>
                        </a:rPr>
                        <a:t>width</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a:r>
                        <a:rPr lang="en-US" dirty="0">
                          <a:solidFill>
                            <a:srgbClr val="222222"/>
                          </a:solidFill>
                          <a:effectLst/>
                        </a:rPr>
                        <a:t>normally, the rectangle is as wide as the </a:t>
                      </a:r>
                      <a:r>
                        <a:rPr lang="en-US" b="1" dirty="0">
                          <a:solidFill>
                            <a:srgbClr val="222222"/>
                          </a:solidFill>
                          <a:effectLst/>
                        </a:rPr>
                        <a:t>longest text line</a:t>
                      </a:r>
                      <a:r>
                        <a:rPr lang="en-US" dirty="0">
                          <a:solidFill>
                            <a:srgbClr val="222222"/>
                          </a:solidFill>
                          <a:effectLst/>
                        </a:rPr>
                        <a:t>; using the width option forces the text to be aligned to that size</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197855217"/>
                  </a:ext>
                </a:extLst>
              </a:tr>
            </a:tbl>
          </a:graphicData>
        </a:graphic>
      </p:graphicFrame>
    </p:spTree>
    <p:extLst>
      <p:ext uri="{BB962C8B-B14F-4D97-AF65-F5344CB8AC3E}">
        <p14:creationId xmlns:p14="http://schemas.microsoft.com/office/powerpoint/2010/main" val="34589290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A9CC8-6B0B-9F41-BDCD-EAA0BA01E652}"/>
              </a:ext>
            </a:extLst>
          </p:cNvPr>
          <p:cNvSpPr>
            <a:spLocks noGrp="1"/>
          </p:cNvSpPr>
          <p:nvPr>
            <p:ph type="title"/>
          </p:nvPr>
        </p:nvSpPr>
        <p:spPr/>
        <p:txBody>
          <a:bodyPr/>
          <a:lstStyle/>
          <a:p>
            <a:r>
              <a:rPr lang="ru-RU" dirty="0"/>
              <a:t>М</a:t>
            </a:r>
            <a:r>
              <a:rPr lang="en-TJ" dirty="0"/>
              <a:t>етод </a:t>
            </a:r>
            <a:r>
              <a:rPr lang="en-US" dirty="0" err="1"/>
              <a:t>create_image</a:t>
            </a:r>
            <a:r>
              <a:rPr lang="en-US" dirty="0"/>
              <a:t>() </a:t>
            </a:r>
            <a:endParaRPr lang="en-TJ" dirty="0"/>
          </a:p>
        </p:txBody>
      </p:sp>
      <p:sp>
        <p:nvSpPr>
          <p:cNvPr id="3" name="Content Placeholder 2">
            <a:extLst>
              <a:ext uri="{FF2B5EF4-FFF2-40B4-BE49-F238E27FC236}">
                <a16:creationId xmlns:a16="http://schemas.microsoft.com/office/drawing/2014/main" id="{4B26CB72-8E79-F845-AE39-F3FD62B14E2C}"/>
              </a:ext>
            </a:extLst>
          </p:cNvPr>
          <p:cNvSpPr>
            <a:spLocks noGrp="1"/>
          </p:cNvSpPr>
          <p:nvPr>
            <p:ph idx="1"/>
          </p:nvPr>
        </p:nvSpPr>
        <p:spPr/>
        <p:txBody>
          <a:bodyPr/>
          <a:lstStyle/>
          <a:p>
            <a:r>
              <a:rPr lang="ru-RU" dirty="0"/>
              <a:t>Метод </a:t>
            </a:r>
            <a:r>
              <a:rPr lang="en-US" dirty="0" err="1"/>
              <a:t>create_image</a:t>
            </a:r>
            <a:r>
              <a:rPr lang="en-US" dirty="0"/>
              <a:t>() </a:t>
            </a:r>
            <a:r>
              <a:rPr lang="ru-RU" dirty="0"/>
              <a:t>рисует изображение (растровое изображение) на холсте. Изображение помещается внутрь прямоугольника, центр которого находится в точке (</a:t>
            </a:r>
            <a:r>
              <a:rPr lang="en-US" dirty="0"/>
              <a:t>x, y):</a:t>
            </a:r>
          </a:p>
          <a:p>
            <a:endParaRPr lang="en-US" dirty="0"/>
          </a:p>
          <a:p>
            <a:pPr marL="0" indent="0">
              <a:buNone/>
            </a:pPr>
            <a:r>
              <a:rPr lang="ru-RU" dirty="0"/>
              <a:t>Методу требуется изображение для отображения, и изображение передается в качестве аргумента ключевого слова:</a:t>
            </a:r>
            <a:endParaRPr lang="en-TJ" dirty="0"/>
          </a:p>
        </p:txBody>
      </p:sp>
      <p:sp>
        <p:nvSpPr>
          <p:cNvPr id="5" name="TextBox 4">
            <a:extLst>
              <a:ext uri="{FF2B5EF4-FFF2-40B4-BE49-F238E27FC236}">
                <a16:creationId xmlns:a16="http://schemas.microsoft.com/office/drawing/2014/main" id="{7597C5E0-37E4-C04D-AF98-5C795D23DE47}"/>
              </a:ext>
            </a:extLst>
          </p:cNvPr>
          <p:cNvSpPr txBox="1"/>
          <p:nvPr/>
        </p:nvSpPr>
        <p:spPr>
          <a:xfrm>
            <a:off x="1024128" y="3244334"/>
            <a:ext cx="6096000" cy="369332"/>
          </a:xfrm>
          <a:prstGeom prst="rect">
            <a:avLst/>
          </a:prstGeom>
          <a:noFill/>
        </p:spPr>
        <p:txBody>
          <a:bodyPr wrap="square">
            <a:spAutoFit/>
          </a:bodyPr>
          <a:lstStyle/>
          <a:p>
            <a:r>
              <a:rPr lang="en-US" b="0" i="0" u="none" strike="noStrike" dirty="0" err="1">
                <a:solidFill>
                  <a:srgbClr val="000000"/>
                </a:solidFill>
                <a:effectLst/>
                <a:latin typeface="Courier New" panose="02070309020205020404" pitchFamily="49" charset="0"/>
              </a:rPr>
              <a:t>canvas.</a:t>
            </a:r>
            <a:r>
              <a:rPr lang="en-US" b="0" i="0" u="none" strike="noStrike" dirty="0" err="1">
                <a:solidFill>
                  <a:srgbClr val="3C4C72"/>
                </a:solidFill>
                <a:effectLst/>
                <a:latin typeface="Courier New" panose="02070309020205020404" pitchFamily="49" charset="0"/>
              </a:rPr>
              <a:t>create_image</a:t>
            </a:r>
            <a:r>
              <a:rPr lang="en-US" b="0" i="0" u="none" strike="noStrike" dirty="0">
                <a:solidFill>
                  <a:srgbClr val="000000"/>
                </a:solidFill>
                <a:effectLst/>
                <a:latin typeface="Courier New" panose="02070309020205020404" pitchFamily="49" charset="0"/>
              </a:rPr>
              <a:t>(x, y, option...)</a:t>
            </a:r>
            <a:endParaRPr lang="en-TJ" dirty="0"/>
          </a:p>
        </p:txBody>
      </p:sp>
      <p:graphicFrame>
        <p:nvGraphicFramePr>
          <p:cNvPr id="6" name="Table 5">
            <a:extLst>
              <a:ext uri="{FF2B5EF4-FFF2-40B4-BE49-F238E27FC236}">
                <a16:creationId xmlns:a16="http://schemas.microsoft.com/office/drawing/2014/main" id="{9950E95C-5F4D-7A4A-94DD-12984B4966CF}"/>
              </a:ext>
            </a:extLst>
          </p:cNvPr>
          <p:cNvGraphicFramePr>
            <a:graphicFrameLocks noGrp="1"/>
          </p:cNvGraphicFramePr>
          <p:nvPr>
            <p:extLst>
              <p:ext uri="{D42A27DB-BD31-4B8C-83A1-F6EECF244321}">
                <p14:modId xmlns:p14="http://schemas.microsoft.com/office/powerpoint/2010/main" val="2002397432"/>
              </p:ext>
            </p:extLst>
          </p:nvPr>
        </p:nvGraphicFramePr>
        <p:xfrm>
          <a:off x="1177636" y="4773169"/>
          <a:ext cx="10127674" cy="1789749"/>
        </p:xfrm>
        <a:graphic>
          <a:graphicData uri="http://schemas.openxmlformats.org/drawingml/2006/table">
            <a:tbl>
              <a:tblPr/>
              <a:tblGrid>
                <a:gridCol w="2216728">
                  <a:extLst>
                    <a:ext uri="{9D8B030D-6E8A-4147-A177-3AD203B41FA5}">
                      <a16:colId xmlns:a16="http://schemas.microsoft.com/office/drawing/2014/main" val="149481984"/>
                    </a:ext>
                  </a:extLst>
                </a:gridCol>
                <a:gridCol w="7910946">
                  <a:extLst>
                    <a:ext uri="{9D8B030D-6E8A-4147-A177-3AD203B41FA5}">
                      <a16:colId xmlns:a16="http://schemas.microsoft.com/office/drawing/2014/main" val="3945978551"/>
                    </a:ext>
                  </a:extLst>
                </a:gridCol>
              </a:tblGrid>
              <a:tr h="307826">
                <a:tc>
                  <a:txBody>
                    <a:bodyPr/>
                    <a:lstStyle/>
                    <a:p>
                      <a:pPr algn="l"/>
                      <a:r>
                        <a:rPr lang="en-US" sz="1800" b="1" dirty="0">
                          <a:solidFill>
                            <a:srgbClr val="222222"/>
                          </a:solidFill>
                          <a:effectLst/>
                        </a:rPr>
                        <a:t>Option name</a:t>
                      </a:r>
                    </a:p>
                  </a:txBody>
                  <a:tcPr marL="91426" marR="91426" marT="45713" marB="4571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sz="1800" b="1" dirty="0">
                          <a:solidFill>
                            <a:srgbClr val="222222"/>
                          </a:solidFill>
                          <a:effectLst/>
                        </a:rPr>
                        <a:t>Option meaning</a:t>
                      </a:r>
                    </a:p>
                  </a:txBody>
                  <a:tcPr marL="91426" marR="91426" marT="45713" marB="4571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966475479"/>
                  </a:ext>
                </a:extLst>
              </a:tr>
              <a:tr h="1424003">
                <a:tc>
                  <a:txBody>
                    <a:bodyPr/>
                    <a:lstStyle/>
                    <a:p>
                      <a:pPr algn="l"/>
                      <a:r>
                        <a:rPr lang="en-US" sz="1800">
                          <a:solidFill>
                            <a:srgbClr val="222222"/>
                          </a:solidFill>
                          <a:effectLst/>
                        </a:rPr>
                        <a:t>image</a:t>
                      </a:r>
                    </a:p>
                  </a:txBody>
                  <a:tcPr marL="91426" marR="91426" marT="45713" marB="4571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a:r>
                        <a:rPr lang="en-US" sz="1800" dirty="0">
                          <a:solidFill>
                            <a:srgbClr val="222222"/>
                          </a:solidFill>
                          <a:effectLst/>
                        </a:rPr>
                        <a:t>an object of the </a:t>
                      </a:r>
                      <a:r>
                        <a:rPr lang="en-US" sz="1800" dirty="0" err="1">
                          <a:solidFill>
                            <a:srgbClr val="222222"/>
                          </a:solidFill>
                          <a:effectLst/>
                        </a:rPr>
                        <a:t>PhotoImage</a:t>
                      </a:r>
                      <a:r>
                        <a:rPr lang="en-US" sz="1800" dirty="0">
                          <a:solidFill>
                            <a:srgbClr val="222222"/>
                          </a:solidFill>
                          <a:effectLst/>
                        </a:rPr>
                        <a:t> class containing the image itself; the </a:t>
                      </a:r>
                      <a:r>
                        <a:rPr lang="en-US" sz="1800" dirty="0" err="1">
                          <a:solidFill>
                            <a:srgbClr val="222222"/>
                          </a:solidFill>
                          <a:effectLst/>
                        </a:rPr>
                        <a:t>PhotoImage</a:t>
                      </a:r>
                      <a:r>
                        <a:rPr lang="en-US" sz="1800" dirty="0">
                          <a:solidFill>
                            <a:srgbClr val="222222"/>
                          </a:solidFill>
                          <a:effectLst/>
                        </a:rPr>
                        <a:t> class constructor needs a keyword argument named file pointing to a </a:t>
                      </a:r>
                      <a:r>
                        <a:rPr lang="en-US" sz="1800" b="1" dirty="0">
                          <a:solidFill>
                            <a:srgbClr val="222222"/>
                          </a:solidFill>
                          <a:effectLst/>
                        </a:rPr>
                        <a:t>bitmap file</a:t>
                      </a:r>
                      <a:r>
                        <a:rPr lang="en-US" sz="1800" dirty="0">
                          <a:solidFill>
                            <a:srgbClr val="222222"/>
                          </a:solidFill>
                          <a:effectLst/>
                        </a:rPr>
                        <a:t> (note: only GIF and PNG formats are accepted); the argument should specify the file’s path</a:t>
                      </a:r>
                    </a:p>
                  </a:txBody>
                  <a:tcPr marL="91426" marR="91426" marT="45713" marB="45713"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3553425527"/>
                  </a:ext>
                </a:extLst>
              </a:tr>
            </a:tbl>
          </a:graphicData>
        </a:graphic>
      </p:graphicFrame>
    </p:spTree>
    <p:extLst>
      <p:ext uri="{BB962C8B-B14F-4D97-AF65-F5344CB8AC3E}">
        <p14:creationId xmlns:p14="http://schemas.microsoft.com/office/powerpoint/2010/main" val="37501509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6DF7A-0774-D944-9B40-22E5E62BFE33}"/>
              </a:ext>
            </a:extLst>
          </p:cNvPr>
          <p:cNvSpPr>
            <a:spLocks noGrp="1"/>
          </p:cNvSpPr>
          <p:nvPr>
            <p:ph type="title"/>
          </p:nvPr>
        </p:nvSpPr>
        <p:spPr>
          <a:xfrm>
            <a:off x="1371600" y="685800"/>
            <a:ext cx="9601200" cy="763859"/>
          </a:xfrm>
        </p:spPr>
        <p:txBody>
          <a:bodyPr/>
          <a:lstStyle/>
          <a:p>
            <a:r>
              <a:rPr lang="en-TJ" b="1" dirty="0"/>
              <a:t>Сценарий для Лаб 11.1</a:t>
            </a:r>
          </a:p>
        </p:txBody>
      </p:sp>
      <p:sp>
        <p:nvSpPr>
          <p:cNvPr id="3" name="Content Placeholder 2">
            <a:extLst>
              <a:ext uri="{FF2B5EF4-FFF2-40B4-BE49-F238E27FC236}">
                <a16:creationId xmlns:a16="http://schemas.microsoft.com/office/drawing/2014/main" id="{F95C32A3-8B92-6148-87E7-317F460FE9F0}"/>
              </a:ext>
            </a:extLst>
          </p:cNvPr>
          <p:cNvSpPr>
            <a:spLocks noGrp="1"/>
          </p:cNvSpPr>
          <p:nvPr>
            <p:ph idx="1"/>
          </p:nvPr>
        </p:nvSpPr>
        <p:spPr>
          <a:xfrm>
            <a:off x="903890" y="1538868"/>
            <a:ext cx="10781604" cy="5198108"/>
          </a:xfrm>
        </p:spPr>
        <p:txBody>
          <a:bodyPr>
            <a:normAutofit fontScale="77500" lnSpcReduction="20000"/>
          </a:bodyPr>
          <a:lstStyle/>
          <a:p>
            <a:pPr marL="0" indent="0">
              <a:buNone/>
            </a:pPr>
            <a:r>
              <a:rPr lang="ru-RU" dirty="0"/>
              <a:t>Вам нужен калькулятор. Очень простой и очень конкретный калькулятор. Посмотрите на картинку — она содержит два поля, которые пользователь может использовать для ввода аргументов, переключатель для выбора выполняемой операции и кнопку, инициирующую оценку:</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ru-RU" dirty="0"/>
          </a:p>
          <a:p>
            <a:pPr marL="0" indent="0">
              <a:buNone/>
            </a:pPr>
            <a:r>
              <a:rPr lang="ru-RU" dirty="0"/>
              <a:t>Мы ожидаем, что калькулятор будет вести себя следующим образом:</a:t>
            </a:r>
          </a:p>
          <a:p>
            <a:pPr>
              <a:buFont typeface="Arial" panose="020B0604020202020204" pitchFamily="34" charset="0"/>
              <a:buChar char="•"/>
            </a:pPr>
            <a:r>
              <a:rPr lang="ru-RU" dirty="0"/>
              <a:t>если оба поля содержат действительные числа (целые или с плавающей запятой), нажатие кнопки «Оценить» должно отобразить информационное окно с результатом оценки;</a:t>
            </a:r>
          </a:p>
          <a:p>
            <a:pPr>
              <a:buFont typeface="Arial" panose="020B0604020202020204" pitchFamily="34" charset="0"/>
              <a:buChar char="•"/>
            </a:pPr>
            <a:r>
              <a:rPr lang="ru-RU" dirty="0"/>
              <a:t>если какое-либо из полей содержит недопустимые данные (например, строку или поле пусто), при нажатии кнопки Оценить должно появиться окно с описанием проблемы, а фокус должен быть перемещен на поле, вызвавшее проблему.</a:t>
            </a:r>
          </a:p>
          <a:p>
            <a:pPr marL="0" indent="0">
              <a:buNone/>
            </a:pPr>
            <a:r>
              <a:rPr lang="ru-RU" dirty="0"/>
              <a:t>Не забудьте защитить свой код от деления на ноль и используйте диспетчер сетки для компоновки внутренней части окна. Как вы уже знаете, каждый </a:t>
            </a:r>
            <a:r>
              <a:rPr lang="ru-RU" dirty="0" err="1"/>
              <a:t>виджет</a:t>
            </a:r>
            <a:r>
              <a:rPr lang="ru-RU" dirty="0"/>
              <a:t> имеет набор свойств, и пользователь </a:t>
            </a:r>
            <a:r>
              <a:rPr lang="ru-RU" dirty="0" err="1"/>
              <a:t>виджета</a:t>
            </a:r>
            <a:r>
              <a:rPr lang="ru-RU" dirty="0"/>
              <a:t> может изменить их, изменив настройки </a:t>
            </a:r>
            <a:r>
              <a:rPr lang="ru-RU" dirty="0" err="1"/>
              <a:t>виджета</a:t>
            </a:r>
            <a:r>
              <a:rPr lang="ru-RU" dirty="0"/>
              <a:t>. внешний вид и поведение. Мы покажем вам, как манипулировать свойствами, и представим базовый набор наиболее полезных свойств </a:t>
            </a:r>
            <a:r>
              <a:rPr lang="ru-RU" dirty="0" err="1"/>
              <a:t>виджета</a:t>
            </a:r>
            <a:r>
              <a:rPr lang="ru-RU" dirty="0"/>
              <a:t>.</a:t>
            </a:r>
          </a:p>
        </p:txBody>
      </p:sp>
      <p:pic>
        <p:nvPicPr>
          <p:cNvPr id="7" name="Picture 6" descr="Graphical user interface, application&#10;&#10;Description automatically generated">
            <a:extLst>
              <a:ext uri="{FF2B5EF4-FFF2-40B4-BE49-F238E27FC236}">
                <a16:creationId xmlns:a16="http://schemas.microsoft.com/office/drawing/2014/main" id="{276227B7-5DA5-7440-B2F9-3EC3B99DE1FC}"/>
              </a:ext>
            </a:extLst>
          </p:cNvPr>
          <p:cNvPicPr>
            <a:picLocks noChangeAspect="1"/>
          </p:cNvPicPr>
          <p:nvPr/>
        </p:nvPicPr>
        <p:blipFill>
          <a:blip r:embed="rId2"/>
          <a:stretch>
            <a:fillRect/>
          </a:stretch>
        </p:blipFill>
        <p:spPr>
          <a:xfrm>
            <a:off x="7690249" y="2017022"/>
            <a:ext cx="3848100" cy="2120900"/>
          </a:xfrm>
          <a:prstGeom prst="rect">
            <a:avLst/>
          </a:prstGeom>
        </p:spPr>
      </p:pic>
    </p:spTree>
    <p:extLst>
      <p:ext uri="{BB962C8B-B14F-4D97-AF65-F5344CB8AC3E}">
        <p14:creationId xmlns:p14="http://schemas.microsoft.com/office/powerpoint/2010/main" val="8583449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73FF3-3566-7C4F-99AE-C01972996A33}"/>
              </a:ext>
            </a:extLst>
          </p:cNvPr>
          <p:cNvSpPr>
            <a:spLocks noGrp="1"/>
          </p:cNvSpPr>
          <p:nvPr>
            <p:ph type="title"/>
          </p:nvPr>
        </p:nvSpPr>
        <p:spPr>
          <a:xfrm>
            <a:off x="1295400" y="407020"/>
            <a:ext cx="9601200" cy="1053790"/>
          </a:xfrm>
        </p:spPr>
        <p:txBody>
          <a:bodyPr/>
          <a:lstStyle/>
          <a:p>
            <a:r>
              <a:rPr lang="en-TJ" b="1" dirty="0"/>
              <a:t>Сценарий для Лаб 10.2</a:t>
            </a:r>
          </a:p>
        </p:txBody>
      </p:sp>
      <p:sp>
        <p:nvSpPr>
          <p:cNvPr id="3" name="Content Placeholder 2">
            <a:extLst>
              <a:ext uri="{FF2B5EF4-FFF2-40B4-BE49-F238E27FC236}">
                <a16:creationId xmlns:a16="http://schemas.microsoft.com/office/drawing/2014/main" id="{71ED6347-57C4-7143-B10A-A89389A3CC8F}"/>
              </a:ext>
            </a:extLst>
          </p:cNvPr>
          <p:cNvSpPr>
            <a:spLocks noGrp="1"/>
          </p:cNvSpPr>
          <p:nvPr>
            <p:ph idx="1"/>
          </p:nvPr>
        </p:nvSpPr>
        <p:spPr>
          <a:xfrm>
            <a:off x="935421" y="1460810"/>
            <a:ext cx="10972799" cy="5229922"/>
          </a:xfrm>
        </p:spPr>
        <p:txBody>
          <a:bodyPr>
            <a:normAutofit fontScale="85000" lnSpcReduction="20000"/>
          </a:bodyPr>
          <a:lstStyle/>
          <a:p>
            <a:pPr marL="0" indent="0">
              <a:buNone/>
            </a:pPr>
            <a:r>
              <a:rPr lang="ru-RU" dirty="0"/>
              <a:t>Напишите простую игру — бесконечную игру, в которой люди не могут победить. Вот правила:</a:t>
            </a:r>
          </a:p>
          <a:p>
            <a:pPr>
              <a:buFont typeface="Arial" panose="020B0604020202020204" pitchFamily="34" charset="0"/>
              <a:buChar char="•"/>
            </a:pPr>
            <a:r>
              <a:rPr lang="ru-RU" dirty="0"/>
              <a:t>игра идет между </a:t>
            </a:r>
            <a:r>
              <a:rPr lang="en-US" dirty="0" err="1"/>
              <a:t>TkInter</a:t>
            </a:r>
            <a:r>
              <a:rPr lang="en-US" dirty="0"/>
              <a:t> </a:t>
            </a:r>
            <a:r>
              <a:rPr lang="ru-RU" dirty="0"/>
              <a:t>и пользователем (вероятно, вами)</a:t>
            </a:r>
          </a:p>
          <a:p>
            <a:pPr>
              <a:buFont typeface="Arial" panose="020B0604020202020204" pitchFamily="34" charset="0"/>
              <a:buChar char="•"/>
            </a:pPr>
            <a:r>
              <a:rPr lang="en-US" dirty="0" err="1"/>
              <a:t>TkInter</a:t>
            </a:r>
            <a:r>
              <a:rPr lang="en-US" dirty="0"/>
              <a:t> </a:t>
            </a:r>
            <a:r>
              <a:rPr lang="ru-RU" dirty="0"/>
              <a:t>открывает окно размером 500</a:t>
            </a:r>
            <a:r>
              <a:rPr lang="en-US" dirty="0"/>
              <a:t>x500 </a:t>
            </a:r>
            <a:r>
              <a:rPr lang="ru-RU" dirty="0"/>
              <a:t>пикселей и размещает кнопку с надписью «Поймай меня!» в верхнем левом углу окна;</a:t>
            </a:r>
          </a:p>
          <a:p>
            <a:pPr>
              <a:buFont typeface="Arial" panose="020B0604020202020204" pitchFamily="34" charset="0"/>
              <a:buChar char="•"/>
            </a:pPr>
            <a:r>
              <a:rPr lang="ru-RU" dirty="0"/>
              <a:t>если пользователь наводит курсор мыши на кнопку, кнопка немедленно перемещается в другое место внутри окна; вы должны убедиться, что новое местоположение находится достаточно далеко, чтобы пользователь не мог сделать мгновенный щелчок,</a:t>
            </a:r>
          </a:p>
          <a:p>
            <a:pPr>
              <a:buFont typeface="Arial" panose="020B0604020202020204" pitchFamily="34" charset="0"/>
              <a:buChar char="•"/>
            </a:pPr>
            <a:r>
              <a:rPr lang="ru-RU" dirty="0"/>
              <a:t>кнопка не должна пересекать границы окна во время прыжка!</a:t>
            </a:r>
          </a:p>
          <a:p>
            <a:pPr marL="0" indent="0">
              <a:buNone/>
            </a:pPr>
            <a:r>
              <a:rPr lang="ru-RU" dirty="0"/>
              <a:t>Вот образец изображения для справки:</a:t>
            </a: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ru-RU" dirty="0"/>
          </a:p>
          <a:p>
            <a:pPr marL="0" indent="0">
              <a:buNone/>
            </a:pPr>
            <a:r>
              <a:rPr lang="ru-RU" dirty="0"/>
              <a:t>Используйте метод </a:t>
            </a:r>
            <a:r>
              <a:rPr lang="en-US" dirty="0"/>
              <a:t>place() </a:t>
            </a:r>
            <a:r>
              <a:rPr lang="ru-RU" dirty="0"/>
              <a:t>для перемещения кнопки и метод </a:t>
            </a:r>
            <a:r>
              <a:rPr lang="en-US" dirty="0"/>
              <a:t>bind() </a:t>
            </a:r>
            <a:r>
              <a:rPr lang="ru-RU" dirty="0"/>
              <a:t>для назначения собственного обратного вызова.</a:t>
            </a:r>
            <a:endParaRPr lang="en-TJ" dirty="0"/>
          </a:p>
        </p:txBody>
      </p:sp>
      <p:pic>
        <p:nvPicPr>
          <p:cNvPr id="5" name="Picture 4" descr="Graphical user interface, text, application&#10;&#10;Description automatically generated">
            <a:extLst>
              <a:ext uri="{FF2B5EF4-FFF2-40B4-BE49-F238E27FC236}">
                <a16:creationId xmlns:a16="http://schemas.microsoft.com/office/drawing/2014/main" id="{26CC7F92-3DDF-294A-A442-16EC713FE634}"/>
              </a:ext>
            </a:extLst>
          </p:cNvPr>
          <p:cNvPicPr>
            <a:picLocks noChangeAspect="1"/>
          </p:cNvPicPr>
          <p:nvPr/>
        </p:nvPicPr>
        <p:blipFill>
          <a:blip r:embed="rId2"/>
          <a:stretch>
            <a:fillRect/>
          </a:stretch>
        </p:blipFill>
        <p:spPr>
          <a:xfrm>
            <a:off x="5330825" y="3908424"/>
            <a:ext cx="4831874" cy="1878013"/>
          </a:xfrm>
          <a:prstGeom prst="rect">
            <a:avLst/>
          </a:prstGeom>
        </p:spPr>
      </p:pic>
    </p:spTree>
    <p:extLst>
      <p:ext uri="{BB962C8B-B14F-4D97-AF65-F5344CB8AC3E}">
        <p14:creationId xmlns:p14="http://schemas.microsoft.com/office/powerpoint/2010/main" val="39905592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8EDCC-5863-F646-B86F-F529576A3CDB}"/>
              </a:ext>
            </a:extLst>
          </p:cNvPr>
          <p:cNvSpPr>
            <a:spLocks noGrp="1"/>
          </p:cNvSpPr>
          <p:nvPr>
            <p:ph type="title"/>
          </p:nvPr>
        </p:nvSpPr>
        <p:spPr>
          <a:xfrm>
            <a:off x="1024128" y="585216"/>
            <a:ext cx="9720072" cy="633984"/>
          </a:xfrm>
        </p:spPr>
        <p:txBody>
          <a:bodyPr>
            <a:normAutofit fontScale="90000"/>
          </a:bodyPr>
          <a:lstStyle/>
          <a:p>
            <a:r>
              <a:rPr lang="en-TJ" b="1" dirty="0"/>
              <a:t>Сценарий для Лаб 10.3</a:t>
            </a:r>
            <a:endParaRPr lang="en-TJ" dirty="0"/>
          </a:p>
        </p:txBody>
      </p:sp>
      <p:sp>
        <p:nvSpPr>
          <p:cNvPr id="3" name="Content Placeholder 2">
            <a:extLst>
              <a:ext uri="{FF2B5EF4-FFF2-40B4-BE49-F238E27FC236}">
                <a16:creationId xmlns:a16="http://schemas.microsoft.com/office/drawing/2014/main" id="{3CB8CB4E-15EC-FD4C-8337-74D73B8E0A83}"/>
              </a:ext>
            </a:extLst>
          </p:cNvPr>
          <p:cNvSpPr>
            <a:spLocks noGrp="1"/>
          </p:cNvSpPr>
          <p:nvPr>
            <p:ph idx="1"/>
          </p:nvPr>
        </p:nvSpPr>
        <p:spPr>
          <a:xfrm>
            <a:off x="1024128" y="1219199"/>
            <a:ext cx="10705417" cy="5402317"/>
          </a:xfrm>
        </p:spPr>
        <p:txBody>
          <a:bodyPr>
            <a:normAutofit fontScale="77500" lnSpcReduction="20000"/>
          </a:bodyPr>
          <a:lstStyle/>
          <a:p>
            <a:r>
              <a:rPr lang="ru-RU" dirty="0"/>
              <a:t>Напишите простую программу с графическим интерфейсом, которая имитирует игру в крестики-нолики с пользователем. Не бойтесь, мы не хотим, чтобы вы внедряли алгоритмы искусственного интеллекта. Вы можете сделать это, если хотите, но мы предпочитаем сосредоточиться на вопросах пользовательского интерфейса. Если вы действительно хотите создать реального конкурента, сделайте это самостоятельно.</a:t>
            </a:r>
          </a:p>
          <a:p>
            <a:pPr marL="0" indent="0">
              <a:buNone/>
            </a:pPr>
            <a:r>
              <a:rPr lang="ru-RU" dirty="0"/>
              <a:t>Вот как выглядит игра, которую вы собираетесь написать (начало и образец конца игры</a:t>
            </a:r>
            <a:r>
              <a:rPr lang="en-US" dirty="0"/>
              <a:t>, </a:t>
            </a:r>
            <a:r>
              <a:rPr lang="en-US" dirty="0" err="1"/>
              <a:t>cм</a:t>
            </a:r>
            <a:r>
              <a:rPr lang="en-US" dirty="0"/>
              <a:t>. </a:t>
            </a:r>
            <a:r>
              <a:rPr lang="ru-RU" dirty="0"/>
              <a:t>С</a:t>
            </a:r>
            <a:r>
              <a:rPr lang="en-US" dirty="0" err="1"/>
              <a:t>лед</a:t>
            </a:r>
            <a:r>
              <a:rPr lang="en-US" dirty="0"/>
              <a:t>. </a:t>
            </a:r>
            <a:r>
              <a:rPr lang="ru-RU" dirty="0"/>
              <a:t>С</a:t>
            </a:r>
            <a:r>
              <a:rPr lang="en-US" dirty="0" err="1"/>
              <a:t>лайд</a:t>
            </a:r>
            <a:r>
              <a:rPr lang="en-US" dirty="0"/>
              <a:t>)</a:t>
            </a:r>
            <a:endParaRPr lang="ru-RU" dirty="0"/>
          </a:p>
          <a:p>
            <a:pPr marL="0" indent="0">
              <a:buNone/>
            </a:pPr>
            <a:r>
              <a:rPr lang="ru-RU" dirty="0"/>
              <a:t>Чтобы немного облегчить себе задачу, давайте немного упростим игру. Вот наши предположения:.</a:t>
            </a:r>
          </a:p>
          <a:p>
            <a:pPr>
              <a:buFont typeface="Arial" panose="020B0604020202020204" pitchFamily="34" charset="0"/>
              <a:buChar char="•"/>
            </a:pPr>
            <a:r>
              <a:rPr lang="ru-RU" dirty="0"/>
              <a:t>компьютер (т. е. ваша программа) воспроизводит «</a:t>
            </a:r>
            <a:r>
              <a:rPr lang="en-US" dirty="0"/>
              <a:t>X», </a:t>
            </a:r>
            <a:r>
              <a:rPr lang="ru-RU" dirty="0"/>
              <a:t>а </a:t>
            </a:r>
            <a:r>
              <a:rPr lang="en-US" dirty="0"/>
              <a:t>X </a:t>
            </a:r>
            <a:r>
              <a:rPr lang="ru-RU" dirty="0"/>
              <a:t>всегда красные,</a:t>
            </a:r>
          </a:p>
          <a:p>
            <a:pPr>
              <a:buFont typeface="Arial" panose="020B0604020202020204" pitchFamily="34" charset="0"/>
              <a:buChar char="•"/>
            </a:pPr>
            <a:r>
              <a:rPr lang="ru-RU" dirty="0"/>
              <a:t>пользователь (например, вы) играет «О», а «О» всегда зеленый,</a:t>
            </a:r>
          </a:p>
          <a:p>
            <a:pPr>
              <a:buFont typeface="Arial" panose="020B0604020202020204" pitchFamily="34" charset="0"/>
              <a:buChar char="•"/>
            </a:pPr>
            <a:r>
              <a:rPr lang="ru-RU" dirty="0"/>
              <a:t>доска состоит из 9 плиток, а роль плитки выполняет кнопка,</a:t>
            </a:r>
          </a:p>
          <a:p>
            <a:pPr>
              <a:buFont typeface="Arial" panose="020B0604020202020204" pitchFamily="34" charset="0"/>
              <a:buChar char="•"/>
            </a:pPr>
            <a:r>
              <a:rPr lang="ru-RU" dirty="0"/>
              <a:t>первый ход принадлежит компьютеру - он всегда ставит свой первый крестик в середине доски,</a:t>
            </a:r>
          </a:p>
          <a:p>
            <a:pPr>
              <a:buFont typeface="Arial" panose="020B0604020202020204" pitchFamily="34" charset="0"/>
              <a:buChar char="•"/>
            </a:pPr>
            <a:r>
              <a:rPr lang="ru-RU" dirty="0"/>
              <a:t>пользователь вводит свой ход, щелкая выбранную плитку (нажатие несвободных плиток неэффективно)</a:t>
            </a:r>
          </a:p>
          <a:p>
            <a:pPr>
              <a:buFont typeface="Arial" panose="020B0604020202020204" pitchFamily="34" charset="0"/>
              <a:buChar char="•"/>
            </a:pPr>
            <a:r>
              <a:rPr lang="ru-RU" dirty="0"/>
              <a:t>программа проверяет, соблюдены ли условия окончания игры, и если игра окончена, отображается окно сообщения, объявляющее победителя,</a:t>
            </a:r>
          </a:p>
          <a:p>
            <a:pPr>
              <a:buFont typeface="Arial" panose="020B0604020202020204" pitchFamily="34" charset="0"/>
              <a:buChar char="•"/>
            </a:pPr>
            <a:r>
              <a:rPr lang="ru-RU" dirty="0"/>
              <a:t>в противном случае компьютер отвечает своим ходом и проверка повторяется,</a:t>
            </a:r>
          </a:p>
          <a:p>
            <a:pPr>
              <a:buFont typeface="Arial" panose="020B0604020202020204" pitchFamily="34" charset="0"/>
              <a:buChar char="•"/>
            </a:pPr>
            <a:r>
              <a:rPr lang="ru-RU" dirty="0"/>
              <a:t>использовать </a:t>
            </a:r>
            <a:r>
              <a:rPr lang="en-US" dirty="0"/>
              <a:t>random</a:t>
            </a:r>
            <a:r>
              <a:rPr lang="ru-RU" dirty="0"/>
              <a:t>, чтобы генерировать ходы компьютера.</a:t>
            </a:r>
            <a:endParaRPr lang="en-TJ" dirty="0"/>
          </a:p>
        </p:txBody>
      </p:sp>
    </p:spTree>
    <p:extLst>
      <p:ext uri="{BB962C8B-B14F-4D97-AF65-F5344CB8AC3E}">
        <p14:creationId xmlns:p14="http://schemas.microsoft.com/office/powerpoint/2010/main" val="11935992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Content Placeholder 10" descr="Graphical user interface, application&#10;&#10;Description automatically generated">
            <a:extLst>
              <a:ext uri="{FF2B5EF4-FFF2-40B4-BE49-F238E27FC236}">
                <a16:creationId xmlns:a16="http://schemas.microsoft.com/office/drawing/2014/main" id="{7E828881-3A9E-D648-AD9F-D693E2571CA0}"/>
              </a:ext>
            </a:extLst>
          </p:cNvPr>
          <p:cNvPicPr>
            <a:picLocks noGrp="1" noChangeAspect="1"/>
          </p:cNvPicPr>
          <p:nvPr>
            <p:ph idx="1"/>
          </p:nvPr>
        </p:nvPicPr>
        <p:blipFill>
          <a:blip r:embed="rId2"/>
          <a:stretch>
            <a:fillRect/>
          </a:stretch>
        </p:blipFill>
        <p:spPr>
          <a:xfrm>
            <a:off x="6681788" y="1857375"/>
            <a:ext cx="4267200" cy="3594100"/>
          </a:xfrm>
        </p:spPr>
      </p:pic>
      <p:pic>
        <p:nvPicPr>
          <p:cNvPr id="13" name="Picture 12" descr="Table, calendar&#10;&#10;Description automatically generated">
            <a:extLst>
              <a:ext uri="{FF2B5EF4-FFF2-40B4-BE49-F238E27FC236}">
                <a16:creationId xmlns:a16="http://schemas.microsoft.com/office/drawing/2014/main" id="{12291D27-00D3-324C-8379-E9DDFF595720}"/>
              </a:ext>
            </a:extLst>
          </p:cNvPr>
          <p:cNvPicPr>
            <a:picLocks noChangeAspect="1"/>
          </p:cNvPicPr>
          <p:nvPr/>
        </p:nvPicPr>
        <p:blipFill>
          <a:blip r:embed="rId3"/>
          <a:stretch>
            <a:fillRect/>
          </a:stretch>
        </p:blipFill>
        <p:spPr>
          <a:xfrm>
            <a:off x="1514456" y="1857375"/>
            <a:ext cx="4267200" cy="3594100"/>
          </a:xfrm>
          <a:prstGeom prst="rect">
            <a:avLst/>
          </a:prstGeom>
        </p:spPr>
      </p:pic>
    </p:spTree>
    <p:extLst>
      <p:ext uri="{BB962C8B-B14F-4D97-AF65-F5344CB8AC3E}">
        <p14:creationId xmlns:p14="http://schemas.microsoft.com/office/powerpoint/2010/main" val="14464903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52349-2A91-5E4A-8891-94AB6CDEC492}"/>
              </a:ext>
            </a:extLst>
          </p:cNvPr>
          <p:cNvSpPr>
            <a:spLocks noGrp="1"/>
          </p:cNvSpPr>
          <p:nvPr>
            <p:ph type="title"/>
          </p:nvPr>
        </p:nvSpPr>
        <p:spPr>
          <a:xfrm>
            <a:off x="1024128" y="585216"/>
            <a:ext cx="9720072" cy="655005"/>
          </a:xfrm>
        </p:spPr>
        <p:txBody>
          <a:bodyPr>
            <a:normAutofit fontScale="90000"/>
          </a:bodyPr>
          <a:lstStyle/>
          <a:p>
            <a:r>
              <a:rPr lang="en-TJ" b="1" dirty="0"/>
              <a:t>Сценарий для Лаб 10.4</a:t>
            </a:r>
            <a:endParaRPr lang="en-TJ" dirty="0"/>
          </a:p>
        </p:txBody>
      </p:sp>
      <p:sp>
        <p:nvSpPr>
          <p:cNvPr id="3" name="Content Placeholder 2">
            <a:extLst>
              <a:ext uri="{FF2B5EF4-FFF2-40B4-BE49-F238E27FC236}">
                <a16:creationId xmlns:a16="http://schemas.microsoft.com/office/drawing/2014/main" id="{D46E406B-37AF-2E42-A710-03190DDB0B21}"/>
              </a:ext>
            </a:extLst>
          </p:cNvPr>
          <p:cNvSpPr>
            <a:spLocks noGrp="1"/>
          </p:cNvSpPr>
          <p:nvPr>
            <p:ph idx="1"/>
          </p:nvPr>
        </p:nvSpPr>
        <p:spPr>
          <a:xfrm>
            <a:off x="1024128" y="1240221"/>
            <a:ext cx="9720073" cy="5617779"/>
          </a:xfrm>
        </p:spPr>
        <p:txBody>
          <a:bodyPr>
            <a:normAutofit fontScale="70000" lnSpcReduction="20000"/>
          </a:bodyPr>
          <a:lstStyle/>
          <a:p>
            <a:r>
              <a:rPr lang="ru-RU" dirty="0"/>
              <a:t>Это набор правил, описывающих поведение светофоров в британском стиле. Предположим, что самый первый элемент всех внутренних кортежей отнесен к красному свету, второй — к желтому, а третий — к зеленому. </a:t>
            </a:r>
            <a:r>
              <a:rPr lang="en-US" dirty="0"/>
              <a:t>True </a:t>
            </a:r>
            <a:r>
              <a:rPr lang="ru-RU" dirty="0"/>
              <a:t>означает, что свет горит, </a:t>
            </a:r>
            <a:r>
              <a:rPr lang="en-US" dirty="0"/>
              <a:t>False — </a:t>
            </a:r>
            <a:r>
              <a:rPr lang="ru-RU" dirty="0"/>
              <a:t>выключен.</a:t>
            </a:r>
            <a:endParaRPr lang="en-TJ" dirty="0"/>
          </a:p>
          <a:p>
            <a:r>
              <a:rPr lang="ru-RU" dirty="0"/>
              <a:t>Как видите, есть четыре разных фазы:</a:t>
            </a:r>
          </a:p>
          <a:p>
            <a:pPr>
              <a:buFont typeface="Arial" panose="020B0604020202020204" pitchFamily="34" charset="0"/>
              <a:buChar char="•"/>
            </a:pPr>
            <a:r>
              <a:rPr lang="ru-RU" dirty="0"/>
              <a:t>горит красный свет,</a:t>
            </a:r>
          </a:p>
          <a:p>
            <a:pPr>
              <a:buFont typeface="Arial" panose="020B0604020202020204" pitchFamily="34" charset="0"/>
              <a:buChar char="•"/>
            </a:pPr>
            <a:r>
              <a:rPr lang="ru-RU" dirty="0"/>
              <a:t>красный и желтый свет горят вместе,</a:t>
            </a:r>
          </a:p>
          <a:p>
            <a:pPr>
              <a:buFont typeface="Arial" panose="020B0604020202020204" pitchFamily="34" charset="0"/>
              <a:buChar char="•"/>
            </a:pPr>
            <a:r>
              <a:rPr lang="ru-RU" dirty="0"/>
              <a:t>горит зеленый свет,</a:t>
            </a:r>
          </a:p>
          <a:p>
            <a:pPr>
              <a:buFont typeface="Arial" panose="020B0604020202020204" pitchFamily="34" charset="0"/>
              <a:buChar char="•"/>
            </a:pPr>
            <a:r>
              <a:rPr lang="ru-RU" dirty="0"/>
              <a:t>желтый свет горит.</a:t>
            </a:r>
          </a:p>
          <a:p>
            <a:r>
              <a:rPr lang="ru-RU" dirty="0"/>
              <a:t>Ваша задача — реализовать модель, которая покажет, </a:t>
            </a:r>
            <a:endParaRPr lang="en-TJ" dirty="0"/>
          </a:p>
          <a:p>
            <a:pPr marL="0" indent="0">
              <a:buNone/>
            </a:pPr>
            <a:r>
              <a:rPr lang="ru-RU" dirty="0"/>
              <a:t>как работает такой светофор. Модель должна выглядеть</a:t>
            </a:r>
            <a:endParaRPr lang="en-TJ" dirty="0"/>
          </a:p>
          <a:p>
            <a:pPr marL="0" indent="0">
              <a:buNone/>
            </a:pPr>
            <a:r>
              <a:rPr lang="ru-RU" dirty="0"/>
              <a:t> следующим образом:</a:t>
            </a:r>
          </a:p>
          <a:p>
            <a:pPr>
              <a:buFont typeface="Arial" panose="020B0604020202020204" pitchFamily="34" charset="0"/>
              <a:buChar char="•"/>
            </a:pPr>
            <a:r>
              <a:rPr lang="ru-RU" dirty="0"/>
              <a:t>Как видите, модель построена из трех </a:t>
            </a:r>
            <a:r>
              <a:rPr lang="ru-RU" dirty="0" err="1"/>
              <a:t>виджетов</a:t>
            </a:r>
            <a:r>
              <a:rPr lang="ru-RU" dirty="0"/>
              <a:t>:</a:t>
            </a:r>
          </a:p>
          <a:p>
            <a:pPr>
              <a:buFont typeface="Arial" panose="020B0604020202020204" pitchFamily="34" charset="0"/>
              <a:buChar char="•"/>
            </a:pPr>
            <a:r>
              <a:rPr lang="ru-RU" dirty="0"/>
              <a:t>холст, являющийся фоном для всех трех огней,</a:t>
            </a:r>
            <a:endParaRPr lang="en-TJ" dirty="0"/>
          </a:p>
          <a:p>
            <a:pPr>
              <a:buFont typeface="Arial" panose="020B0604020202020204" pitchFamily="34" charset="0"/>
              <a:buChar char="•"/>
            </a:pPr>
            <a:r>
              <a:rPr lang="ru-RU" dirty="0"/>
              <a:t>кнопка "Далее" - нажатие переключает сигнал на следующую фазу,</a:t>
            </a:r>
          </a:p>
          <a:p>
            <a:pPr>
              <a:buFont typeface="Arial" panose="020B0604020202020204" pitchFamily="34" charset="0"/>
              <a:buChar char="•"/>
            </a:pPr>
            <a:r>
              <a:rPr lang="ru-RU" dirty="0"/>
              <a:t>кнопка с названием «Выход» — нажатие на нее немедленно завершает работу программы.</a:t>
            </a:r>
          </a:p>
          <a:p>
            <a:pPr marL="0" indent="0">
              <a:buNone/>
            </a:pPr>
            <a:r>
              <a:rPr lang="ru-RU" dirty="0"/>
              <a:t>Примечание: используйте кортеж фаз как «базу знаний» для всего вашего кода. Код должен адаптироваться к любым изменениям, внесенным в кортеж, например, фаз может быть больше или меньше четырех, а комбинации источников света также могут быть разными.</a:t>
            </a:r>
          </a:p>
        </p:txBody>
      </p:sp>
      <p:pic>
        <p:nvPicPr>
          <p:cNvPr id="5" name="Picture 4" descr="Shape, circle&#10;&#10;Description automatically generated">
            <a:extLst>
              <a:ext uri="{FF2B5EF4-FFF2-40B4-BE49-F238E27FC236}">
                <a16:creationId xmlns:a16="http://schemas.microsoft.com/office/drawing/2014/main" id="{3AD73305-22BD-A04A-AD0F-A92D9EA5F932}"/>
              </a:ext>
            </a:extLst>
          </p:cNvPr>
          <p:cNvPicPr>
            <a:picLocks noChangeAspect="1"/>
          </p:cNvPicPr>
          <p:nvPr/>
        </p:nvPicPr>
        <p:blipFill>
          <a:blip r:embed="rId2"/>
          <a:stretch>
            <a:fillRect/>
          </a:stretch>
        </p:blipFill>
        <p:spPr>
          <a:xfrm>
            <a:off x="6775450" y="1818361"/>
            <a:ext cx="4677471" cy="3221277"/>
          </a:xfrm>
          <a:prstGeom prst="rect">
            <a:avLst/>
          </a:prstGeom>
        </p:spPr>
      </p:pic>
    </p:spTree>
    <p:extLst>
      <p:ext uri="{BB962C8B-B14F-4D97-AF65-F5344CB8AC3E}">
        <p14:creationId xmlns:p14="http://schemas.microsoft.com/office/powerpoint/2010/main" val="1830512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F2FAD-8F55-1D4A-A420-123569B9189A}"/>
              </a:ext>
            </a:extLst>
          </p:cNvPr>
          <p:cNvSpPr>
            <a:spLocks noGrp="1"/>
          </p:cNvSpPr>
          <p:nvPr>
            <p:ph type="title"/>
          </p:nvPr>
        </p:nvSpPr>
        <p:spPr>
          <a:xfrm>
            <a:off x="1024128" y="585216"/>
            <a:ext cx="9720072" cy="749598"/>
          </a:xfrm>
        </p:spPr>
        <p:txBody>
          <a:bodyPr/>
          <a:lstStyle/>
          <a:p>
            <a:r>
              <a:rPr lang="ru-RU" b="1" dirty="0"/>
              <a:t>К</a:t>
            </a:r>
            <a:r>
              <a:rPr lang="en-US" b="1" dirty="0" err="1"/>
              <a:t>ак</a:t>
            </a:r>
            <a:r>
              <a:rPr lang="en-US" b="1" dirty="0"/>
              <a:t> </a:t>
            </a:r>
            <a:r>
              <a:rPr lang="en-US" b="1" dirty="0" err="1"/>
              <a:t>установить</a:t>
            </a:r>
            <a:r>
              <a:rPr lang="en-US" b="1" dirty="0"/>
              <a:t> </a:t>
            </a:r>
            <a:r>
              <a:rPr lang="en-US" b="1" i="1" dirty="0"/>
              <a:t>pip </a:t>
            </a:r>
            <a:r>
              <a:rPr lang="en-US" b="1" i="1" dirty="0" err="1"/>
              <a:t>на</a:t>
            </a:r>
            <a:r>
              <a:rPr lang="en-US" b="1" i="1" dirty="0"/>
              <a:t> windows</a:t>
            </a:r>
            <a:endParaRPr lang="en-TJ" dirty="0"/>
          </a:p>
        </p:txBody>
      </p:sp>
      <p:sp>
        <p:nvSpPr>
          <p:cNvPr id="3" name="Content Placeholder 2">
            <a:extLst>
              <a:ext uri="{FF2B5EF4-FFF2-40B4-BE49-F238E27FC236}">
                <a16:creationId xmlns:a16="http://schemas.microsoft.com/office/drawing/2014/main" id="{4834F0A3-07A7-9E4C-989C-443A22B40A95}"/>
              </a:ext>
            </a:extLst>
          </p:cNvPr>
          <p:cNvSpPr>
            <a:spLocks noGrp="1"/>
          </p:cNvSpPr>
          <p:nvPr>
            <p:ph idx="1"/>
          </p:nvPr>
        </p:nvSpPr>
        <p:spPr>
          <a:xfrm>
            <a:off x="1024128" y="1534510"/>
            <a:ext cx="9720073" cy="5223642"/>
          </a:xfrm>
        </p:spPr>
        <p:txBody>
          <a:bodyPr>
            <a:normAutofit/>
          </a:bodyPr>
          <a:lstStyle/>
          <a:p>
            <a:r>
              <a:rPr lang="ru-RU" dirty="0"/>
              <a:t>Установщик </a:t>
            </a:r>
            <a:r>
              <a:rPr lang="en-US" dirty="0"/>
              <a:t>MS Windows Python </a:t>
            </a:r>
            <a:r>
              <a:rPr lang="ru-RU" dirty="0"/>
              <a:t>уже содержит </a:t>
            </a:r>
            <a:r>
              <a:rPr lang="en-US" dirty="0"/>
              <a:t>pip, </a:t>
            </a:r>
            <a:r>
              <a:rPr lang="ru-RU" dirty="0"/>
              <a:t>поэтому для его установки не нужно предпринимать никаких других шагов. К сожалению, если переменная </a:t>
            </a:r>
            <a:r>
              <a:rPr lang="en-US" dirty="0"/>
              <a:t>PATH </a:t>
            </a:r>
            <a:r>
              <a:rPr lang="ru-RU" dirty="0"/>
              <a:t>настроена неправильно, </a:t>
            </a:r>
            <a:r>
              <a:rPr lang="en-US" dirty="0"/>
              <a:t>pip </a:t>
            </a:r>
            <a:r>
              <a:rPr lang="ru-RU" dirty="0"/>
              <a:t>может быть недоступен.</a:t>
            </a:r>
          </a:p>
          <a:p>
            <a:pPr marL="0" indent="0">
              <a:buNone/>
            </a:pPr>
            <a:r>
              <a:rPr lang="ru-RU" dirty="0"/>
              <a:t>Чтобы убедиться, </a:t>
            </a:r>
            <a:r>
              <a:rPr lang="en-US" dirty="0" err="1"/>
              <a:t>в</a:t>
            </a:r>
            <a:r>
              <a:rPr lang="en-US" dirty="0"/>
              <a:t> </a:t>
            </a:r>
            <a:r>
              <a:rPr lang="en-US" dirty="0" err="1"/>
              <a:t>этом</a:t>
            </a:r>
            <a:r>
              <a:rPr lang="ru-RU" dirty="0"/>
              <a:t>, попробуйте сделать так:</a:t>
            </a:r>
          </a:p>
          <a:p>
            <a:pPr>
              <a:buFont typeface="Arial" panose="020B0604020202020204" pitchFamily="34" charset="0"/>
              <a:buChar char="•"/>
            </a:pPr>
            <a:r>
              <a:rPr lang="ru-RU" dirty="0"/>
              <a:t>откройте консоль </a:t>
            </a:r>
            <a:r>
              <a:rPr lang="en-US" dirty="0"/>
              <a:t>Windows (CMD</a:t>
            </a:r>
            <a:r>
              <a:rPr lang="ru-RU" dirty="0"/>
              <a:t>)</a:t>
            </a:r>
            <a:r>
              <a:rPr lang="en-TJ" dirty="0"/>
              <a:t> </a:t>
            </a:r>
          </a:p>
          <a:p>
            <a:pPr>
              <a:buFont typeface="Arial" panose="020B0604020202020204" pitchFamily="34" charset="0"/>
              <a:buChar char="•"/>
            </a:pPr>
            <a:r>
              <a:rPr lang="ru-RU" dirty="0"/>
              <a:t>выполните следующую команду:</a:t>
            </a:r>
            <a:r>
              <a:rPr lang="en-TJ" dirty="0"/>
              <a:t> </a:t>
            </a:r>
            <a:r>
              <a:rPr lang="en-US" dirty="0"/>
              <a:t>pip –version</a:t>
            </a:r>
          </a:p>
          <a:p>
            <a:pPr>
              <a:buFont typeface="Arial" panose="020B0604020202020204" pitchFamily="34" charset="0"/>
              <a:buChar char="•"/>
            </a:pPr>
            <a:r>
              <a:rPr lang="ru-RU" dirty="0"/>
              <a:t>Е</a:t>
            </a:r>
            <a:r>
              <a:rPr lang="en-TJ" dirty="0"/>
              <a:t>сли pip установлен </a:t>
            </a:r>
            <a:r>
              <a:rPr lang="en-US" dirty="0" err="1"/>
              <a:t>вы</a:t>
            </a:r>
            <a:r>
              <a:rPr lang="en-US" dirty="0"/>
              <a:t> </a:t>
            </a:r>
            <a:r>
              <a:rPr lang="en-US" dirty="0" err="1"/>
              <a:t>увидите</a:t>
            </a:r>
            <a:r>
              <a:rPr lang="en-US" dirty="0"/>
              <a:t> </a:t>
            </a:r>
            <a:r>
              <a:rPr lang="en-TJ" dirty="0"/>
              <a:t>с</a:t>
            </a:r>
            <a:r>
              <a:rPr lang="en-US" dirty="0" err="1"/>
              <a:t>ледующее</a:t>
            </a:r>
            <a:r>
              <a:rPr lang="en-US" dirty="0"/>
              <a:t>:</a:t>
            </a:r>
          </a:p>
          <a:p>
            <a:pPr>
              <a:buFont typeface="Arial" panose="020B0604020202020204" pitchFamily="34" charset="0"/>
              <a:buChar char="•"/>
            </a:pPr>
            <a:r>
              <a:rPr lang="ru-RU" dirty="0"/>
              <a:t>отсутствие этого сообщения может означать, </a:t>
            </a:r>
            <a:endParaRPr lang="en-TJ" dirty="0"/>
          </a:p>
          <a:p>
            <a:pPr marL="0" indent="0">
              <a:buNone/>
            </a:pPr>
            <a:r>
              <a:rPr lang="ru-RU" dirty="0"/>
              <a:t>что переменная </a:t>
            </a:r>
            <a:r>
              <a:rPr lang="en-US" dirty="0"/>
              <a:t>PATH </a:t>
            </a:r>
            <a:r>
              <a:rPr lang="ru-RU" dirty="0"/>
              <a:t>либо неправильно указывает на расположение файлов </a:t>
            </a:r>
            <a:r>
              <a:rPr lang="en-US" dirty="0"/>
              <a:t>Python, </a:t>
            </a:r>
            <a:r>
              <a:rPr lang="ru-RU" dirty="0"/>
              <a:t>либо вообще не указывает</a:t>
            </a:r>
            <a:endParaRPr lang="en-TJ" dirty="0"/>
          </a:p>
          <a:p>
            <a:pPr>
              <a:buFont typeface="Arial" panose="020B0604020202020204" pitchFamily="34" charset="0"/>
              <a:buChar char="•"/>
            </a:pPr>
            <a:r>
              <a:rPr lang="ru-RU" dirty="0"/>
              <a:t>Самый простой способ перенастроить переменную </a:t>
            </a:r>
            <a:r>
              <a:rPr lang="en-US" dirty="0"/>
              <a:t>PATH — </a:t>
            </a:r>
            <a:r>
              <a:rPr lang="ru-RU" dirty="0"/>
              <a:t>переустановить </a:t>
            </a:r>
            <a:r>
              <a:rPr lang="en-US" dirty="0"/>
              <a:t>Python, </a:t>
            </a:r>
            <a:r>
              <a:rPr lang="ru-RU" dirty="0"/>
              <a:t>поручив установщику установить ее за вас.</a:t>
            </a:r>
            <a:endParaRPr lang="en-TJ" dirty="0"/>
          </a:p>
        </p:txBody>
      </p:sp>
      <p:pic>
        <p:nvPicPr>
          <p:cNvPr id="5" name="Picture 4" descr="Text&#10;&#10;Description automatically generated">
            <a:extLst>
              <a:ext uri="{FF2B5EF4-FFF2-40B4-BE49-F238E27FC236}">
                <a16:creationId xmlns:a16="http://schemas.microsoft.com/office/drawing/2014/main" id="{17C64EBC-0DFE-D54E-96C5-6D20F9839E1B}"/>
              </a:ext>
            </a:extLst>
          </p:cNvPr>
          <p:cNvPicPr>
            <a:picLocks noChangeAspect="1"/>
          </p:cNvPicPr>
          <p:nvPr/>
        </p:nvPicPr>
        <p:blipFill>
          <a:blip r:embed="rId2"/>
          <a:stretch>
            <a:fillRect/>
          </a:stretch>
        </p:blipFill>
        <p:spPr>
          <a:xfrm>
            <a:off x="7315200" y="2599832"/>
            <a:ext cx="4745439" cy="2297988"/>
          </a:xfrm>
          <a:prstGeom prst="rect">
            <a:avLst/>
          </a:prstGeom>
        </p:spPr>
      </p:pic>
    </p:spTree>
    <p:extLst>
      <p:ext uri="{BB962C8B-B14F-4D97-AF65-F5344CB8AC3E}">
        <p14:creationId xmlns:p14="http://schemas.microsoft.com/office/powerpoint/2010/main" val="3673608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B57EC-53DB-D344-A15F-B4617548C1E7}"/>
              </a:ext>
            </a:extLst>
          </p:cNvPr>
          <p:cNvSpPr>
            <a:spLocks noGrp="1"/>
          </p:cNvSpPr>
          <p:nvPr>
            <p:ph type="title"/>
          </p:nvPr>
        </p:nvSpPr>
        <p:spPr/>
        <p:txBody>
          <a:bodyPr/>
          <a:lstStyle/>
          <a:p>
            <a:r>
              <a:rPr lang="ru-RU" dirty="0"/>
              <a:t>К</a:t>
            </a:r>
            <a:r>
              <a:rPr lang="en-TJ" dirty="0"/>
              <a:t>ак использовать pip</a:t>
            </a:r>
          </a:p>
        </p:txBody>
      </p:sp>
      <p:sp>
        <p:nvSpPr>
          <p:cNvPr id="3" name="Content Placeholder 2">
            <a:extLst>
              <a:ext uri="{FF2B5EF4-FFF2-40B4-BE49-F238E27FC236}">
                <a16:creationId xmlns:a16="http://schemas.microsoft.com/office/drawing/2014/main" id="{23A56522-956E-2F44-B0C3-6C6C8D6B9FB1}"/>
              </a:ext>
            </a:extLst>
          </p:cNvPr>
          <p:cNvSpPr>
            <a:spLocks noGrp="1"/>
          </p:cNvSpPr>
          <p:nvPr>
            <p:ph idx="1"/>
          </p:nvPr>
        </p:nvSpPr>
        <p:spPr>
          <a:xfrm>
            <a:off x="1235963" y="1859729"/>
            <a:ext cx="9720073" cy="441434"/>
          </a:xfrm>
        </p:spPr>
        <p:txBody>
          <a:bodyPr/>
          <a:lstStyle/>
          <a:p>
            <a:r>
              <a:rPr lang="en-US" sz="1800" dirty="0">
                <a:solidFill>
                  <a:srgbClr val="3C4C72"/>
                </a:solidFill>
                <a:latin typeface="Courier New" panose="02070309020205020404" pitchFamily="49" charset="0"/>
              </a:rPr>
              <a:t>p</a:t>
            </a:r>
            <a:r>
              <a:rPr lang="en-TJ" sz="1800" dirty="0">
                <a:solidFill>
                  <a:srgbClr val="3C4C72"/>
                </a:solidFill>
                <a:latin typeface="Courier New" panose="02070309020205020404" pitchFamily="49" charset="0"/>
              </a:rPr>
              <a:t>ip help</a:t>
            </a:r>
          </a:p>
        </p:txBody>
      </p:sp>
      <p:pic>
        <p:nvPicPr>
          <p:cNvPr id="5" name="Picture 4">
            <a:extLst>
              <a:ext uri="{FF2B5EF4-FFF2-40B4-BE49-F238E27FC236}">
                <a16:creationId xmlns:a16="http://schemas.microsoft.com/office/drawing/2014/main" id="{DFF8FD27-1B8C-7B43-AF5F-B59A7AC5AD01}"/>
              </a:ext>
            </a:extLst>
          </p:cNvPr>
          <p:cNvPicPr>
            <a:picLocks noChangeAspect="1"/>
          </p:cNvPicPr>
          <p:nvPr/>
        </p:nvPicPr>
        <p:blipFill>
          <a:blip r:embed="rId2"/>
          <a:stretch>
            <a:fillRect/>
          </a:stretch>
        </p:blipFill>
        <p:spPr>
          <a:xfrm>
            <a:off x="4790033" y="1744443"/>
            <a:ext cx="6883400" cy="3175000"/>
          </a:xfrm>
          <a:prstGeom prst="rect">
            <a:avLst/>
          </a:prstGeom>
        </p:spPr>
      </p:pic>
      <p:sp>
        <p:nvSpPr>
          <p:cNvPr id="7" name="TextBox 6">
            <a:extLst>
              <a:ext uri="{FF2B5EF4-FFF2-40B4-BE49-F238E27FC236}">
                <a16:creationId xmlns:a16="http://schemas.microsoft.com/office/drawing/2014/main" id="{D2AF303B-90F1-584D-B8A1-498EA3300257}"/>
              </a:ext>
            </a:extLst>
          </p:cNvPr>
          <p:cNvSpPr txBox="1"/>
          <p:nvPr/>
        </p:nvSpPr>
        <p:spPr>
          <a:xfrm>
            <a:off x="1153454" y="5192873"/>
            <a:ext cx="10765277" cy="646331"/>
          </a:xfrm>
          <a:prstGeom prst="rect">
            <a:avLst/>
          </a:prstGeom>
          <a:noFill/>
        </p:spPr>
        <p:txBody>
          <a:bodyPr wrap="square">
            <a:spAutoFit/>
          </a:bodyPr>
          <a:lstStyle/>
          <a:p>
            <a:r>
              <a:rPr lang="en-TJ" dirty="0"/>
              <a:t>Не забывайте, что вам может потребоваться заменить pip на pip3, если этого требует ваша среда.</a:t>
            </a:r>
          </a:p>
          <a:p>
            <a:r>
              <a:rPr lang="en-TJ" dirty="0"/>
              <a:t>Если хотите узнать подробно о каждой команде то надо выполнить, например:</a:t>
            </a:r>
          </a:p>
        </p:txBody>
      </p:sp>
      <p:sp>
        <p:nvSpPr>
          <p:cNvPr id="9" name="TextBox 8">
            <a:extLst>
              <a:ext uri="{FF2B5EF4-FFF2-40B4-BE49-F238E27FC236}">
                <a16:creationId xmlns:a16="http://schemas.microsoft.com/office/drawing/2014/main" id="{36873046-B56B-AB4A-96DC-088559067648}"/>
              </a:ext>
            </a:extLst>
          </p:cNvPr>
          <p:cNvSpPr txBox="1"/>
          <p:nvPr/>
        </p:nvSpPr>
        <p:spPr>
          <a:xfrm>
            <a:off x="1376855" y="6055535"/>
            <a:ext cx="6096000" cy="369332"/>
          </a:xfrm>
          <a:prstGeom prst="rect">
            <a:avLst/>
          </a:prstGeom>
          <a:noFill/>
        </p:spPr>
        <p:txBody>
          <a:bodyPr wrap="square">
            <a:spAutoFit/>
          </a:bodyPr>
          <a:lstStyle/>
          <a:p>
            <a:r>
              <a:rPr lang="en-US" b="0" i="0" u="none" strike="noStrike" dirty="0">
                <a:solidFill>
                  <a:srgbClr val="000000"/>
                </a:solidFill>
                <a:effectLst/>
                <a:latin typeface="Courier New" panose="02070309020205020404" pitchFamily="49" charset="0"/>
              </a:rPr>
              <a:t>pip </a:t>
            </a:r>
            <a:r>
              <a:rPr lang="en-US" b="0" i="0" u="none" strike="noStrike" dirty="0">
                <a:solidFill>
                  <a:srgbClr val="3C4C72"/>
                </a:solidFill>
                <a:effectLst/>
                <a:latin typeface="Courier New" panose="02070309020205020404" pitchFamily="49" charset="0"/>
              </a:rPr>
              <a:t>help</a:t>
            </a:r>
            <a:r>
              <a:rPr lang="en-US" b="0" i="0" u="none" strike="noStrike" dirty="0">
                <a:solidFill>
                  <a:srgbClr val="000000"/>
                </a:solidFill>
                <a:effectLst/>
                <a:latin typeface="Courier New" panose="02070309020205020404" pitchFamily="49" charset="0"/>
              </a:rPr>
              <a:t> install</a:t>
            </a:r>
            <a:endParaRPr lang="en-TJ" dirty="0"/>
          </a:p>
        </p:txBody>
      </p:sp>
    </p:spTree>
    <p:extLst>
      <p:ext uri="{BB962C8B-B14F-4D97-AF65-F5344CB8AC3E}">
        <p14:creationId xmlns:p14="http://schemas.microsoft.com/office/powerpoint/2010/main" val="1016423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F3F2E7-799B-DA4D-AD48-6B3087EDD4F1}"/>
              </a:ext>
            </a:extLst>
          </p:cNvPr>
          <p:cNvSpPr>
            <a:spLocks noGrp="1"/>
          </p:cNvSpPr>
          <p:nvPr>
            <p:ph idx="1"/>
          </p:nvPr>
        </p:nvSpPr>
        <p:spPr>
          <a:xfrm>
            <a:off x="1024128" y="851989"/>
            <a:ext cx="9720073" cy="740979"/>
          </a:xfrm>
        </p:spPr>
        <p:txBody>
          <a:bodyPr/>
          <a:lstStyle/>
          <a:p>
            <a:r>
              <a:rPr lang="ru-RU" dirty="0"/>
              <a:t>Если вы хотите узнать, какие пакеты </a:t>
            </a:r>
            <a:r>
              <a:rPr lang="en-US" dirty="0"/>
              <a:t>Python </a:t>
            </a:r>
            <a:r>
              <a:rPr lang="ru-RU" dirty="0"/>
              <a:t>уже установлены, вы можете использовать операцию </a:t>
            </a:r>
            <a:r>
              <a:rPr lang="en-US" dirty="0"/>
              <a:t>list</a:t>
            </a:r>
            <a:r>
              <a:rPr lang="ru-RU" dirty="0"/>
              <a:t>— вот так:</a:t>
            </a:r>
            <a:endParaRPr lang="en-TJ" dirty="0"/>
          </a:p>
        </p:txBody>
      </p:sp>
      <p:sp>
        <p:nvSpPr>
          <p:cNvPr id="5" name="TextBox 4">
            <a:extLst>
              <a:ext uri="{FF2B5EF4-FFF2-40B4-BE49-F238E27FC236}">
                <a16:creationId xmlns:a16="http://schemas.microsoft.com/office/drawing/2014/main" id="{3A8722BD-59C2-2242-B2F9-50A9E95FEDBF}"/>
              </a:ext>
            </a:extLst>
          </p:cNvPr>
          <p:cNvSpPr txBox="1"/>
          <p:nvPr/>
        </p:nvSpPr>
        <p:spPr>
          <a:xfrm>
            <a:off x="1156139" y="1765002"/>
            <a:ext cx="6096000" cy="369332"/>
          </a:xfrm>
          <a:prstGeom prst="rect">
            <a:avLst/>
          </a:prstGeom>
          <a:noFill/>
        </p:spPr>
        <p:txBody>
          <a:bodyPr wrap="square">
            <a:spAutoFit/>
          </a:bodyPr>
          <a:lstStyle/>
          <a:p>
            <a:r>
              <a:rPr lang="en-US" b="0" i="0" u="none" strike="noStrike" dirty="0">
                <a:solidFill>
                  <a:srgbClr val="000000"/>
                </a:solidFill>
                <a:effectLst/>
                <a:latin typeface="Courier New" panose="02070309020205020404" pitchFamily="49" charset="0"/>
              </a:rPr>
              <a:t>pip </a:t>
            </a:r>
            <a:r>
              <a:rPr lang="en-US" b="0" i="0" u="none" strike="noStrike" dirty="0">
                <a:solidFill>
                  <a:srgbClr val="3C4C72"/>
                </a:solidFill>
                <a:effectLst/>
                <a:latin typeface="Courier New" panose="02070309020205020404" pitchFamily="49" charset="0"/>
              </a:rPr>
              <a:t>list</a:t>
            </a:r>
            <a:endParaRPr lang="en-TJ" dirty="0"/>
          </a:p>
        </p:txBody>
      </p:sp>
      <p:sp>
        <p:nvSpPr>
          <p:cNvPr id="7" name="TextBox 6">
            <a:extLst>
              <a:ext uri="{FF2B5EF4-FFF2-40B4-BE49-F238E27FC236}">
                <a16:creationId xmlns:a16="http://schemas.microsoft.com/office/drawing/2014/main" id="{475C08E3-9628-E243-9A25-547EA31AF67F}"/>
              </a:ext>
            </a:extLst>
          </p:cNvPr>
          <p:cNvSpPr txBox="1"/>
          <p:nvPr/>
        </p:nvSpPr>
        <p:spPr>
          <a:xfrm>
            <a:off x="1024128" y="5451589"/>
            <a:ext cx="9980203" cy="923330"/>
          </a:xfrm>
          <a:prstGeom prst="rect">
            <a:avLst/>
          </a:prstGeom>
          <a:noFill/>
        </p:spPr>
        <p:txBody>
          <a:bodyPr wrap="square">
            <a:spAutoFit/>
          </a:bodyPr>
          <a:lstStyle/>
          <a:p>
            <a:r>
              <a:rPr lang="en-TJ" dirty="0"/>
              <a:t>Не удивляйтесь, если ваш экран окажется заполненным совершенно другим контентом. </a:t>
            </a:r>
          </a:p>
          <a:p>
            <a:r>
              <a:rPr lang="en-TJ" dirty="0"/>
              <a:t>Как видите, в списке есть два столбца: в одном указано имя установленного пакета, а в другом — версия пакета.</a:t>
            </a:r>
          </a:p>
        </p:txBody>
      </p:sp>
      <p:pic>
        <p:nvPicPr>
          <p:cNvPr id="9" name="Picture 8" descr="Text&#10;&#10;Description automatically generated">
            <a:extLst>
              <a:ext uri="{FF2B5EF4-FFF2-40B4-BE49-F238E27FC236}">
                <a16:creationId xmlns:a16="http://schemas.microsoft.com/office/drawing/2014/main" id="{BB32B5BB-2F6D-FB48-8E2F-C7106BCD89A6}"/>
              </a:ext>
            </a:extLst>
          </p:cNvPr>
          <p:cNvPicPr>
            <a:picLocks noChangeAspect="1"/>
          </p:cNvPicPr>
          <p:nvPr/>
        </p:nvPicPr>
        <p:blipFill>
          <a:blip r:embed="rId2"/>
          <a:stretch>
            <a:fillRect/>
          </a:stretch>
        </p:blipFill>
        <p:spPr>
          <a:xfrm>
            <a:off x="1291676" y="2421320"/>
            <a:ext cx="4804323" cy="2523930"/>
          </a:xfrm>
          <a:prstGeom prst="rect">
            <a:avLst/>
          </a:prstGeom>
        </p:spPr>
      </p:pic>
    </p:spTree>
    <p:extLst>
      <p:ext uri="{BB962C8B-B14F-4D97-AF65-F5344CB8AC3E}">
        <p14:creationId xmlns:p14="http://schemas.microsoft.com/office/powerpoint/2010/main" val="768049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2550F4-8F9D-9C45-B1BA-44E6F5D936DF}"/>
              </a:ext>
            </a:extLst>
          </p:cNvPr>
          <p:cNvSpPr>
            <a:spLocks noGrp="1"/>
          </p:cNvSpPr>
          <p:nvPr>
            <p:ph idx="1"/>
          </p:nvPr>
        </p:nvSpPr>
        <p:spPr>
          <a:xfrm>
            <a:off x="1034639" y="604345"/>
            <a:ext cx="10968175" cy="1143000"/>
          </a:xfrm>
        </p:spPr>
        <p:txBody>
          <a:bodyPr/>
          <a:lstStyle/>
          <a:p>
            <a:r>
              <a:rPr lang="en-US" dirty="0"/>
              <a:t>E</a:t>
            </a:r>
            <a:r>
              <a:rPr lang="ru-RU" dirty="0" err="1"/>
              <a:t>сть</a:t>
            </a:r>
            <a:r>
              <a:rPr lang="ru-RU" dirty="0"/>
              <a:t> команда, которая может рассказать вам больше о любом из установленных пакетов (обратите внимание на слово «установлено»). Синтаксис команды выглядит следующим образом:</a:t>
            </a:r>
            <a:endParaRPr lang="en-TJ" dirty="0"/>
          </a:p>
        </p:txBody>
      </p:sp>
      <p:sp>
        <p:nvSpPr>
          <p:cNvPr id="5" name="TextBox 4">
            <a:extLst>
              <a:ext uri="{FF2B5EF4-FFF2-40B4-BE49-F238E27FC236}">
                <a16:creationId xmlns:a16="http://schemas.microsoft.com/office/drawing/2014/main" id="{6F2B085E-4394-5D48-B4A2-8C762925ADAE}"/>
              </a:ext>
            </a:extLst>
          </p:cNvPr>
          <p:cNvSpPr txBox="1"/>
          <p:nvPr/>
        </p:nvSpPr>
        <p:spPr>
          <a:xfrm>
            <a:off x="1629104" y="1747345"/>
            <a:ext cx="6096000" cy="369332"/>
          </a:xfrm>
          <a:prstGeom prst="rect">
            <a:avLst/>
          </a:prstGeom>
          <a:noFill/>
        </p:spPr>
        <p:txBody>
          <a:bodyPr wrap="square">
            <a:spAutoFit/>
          </a:bodyPr>
          <a:lstStyle/>
          <a:p>
            <a:r>
              <a:rPr lang="en-US" b="0" i="0" u="none" strike="noStrike" dirty="0">
                <a:solidFill>
                  <a:srgbClr val="000000"/>
                </a:solidFill>
                <a:effectLst/>
                <a:latin typeface="Courier New" panose="02070309020205020404" pitchFamily="49" charset="0"/>
              </a:rPr>
              <a:t>pip show </a:t>
            </a:r>
            <a:r>
              <a:rPr lang="en-US" b="0" i="0" u="none" strike="noStrike" dirty="0" err="1">
                <a:solidFill>
                  <a:srgbClr val="000000"/>
                </a:solidFill>
                <a:effectLst/>
                <a:latin typeface="Courier New" panose="02070309020205020404" pitchFamily="49" charset="0"/>
              </a:rPr>
              <a:t>package_name</a:t>
            </a:r>
            <a:endParaRPr lang="en-TJ" dirty="0"/>
          </a:p>
        </p:txBody>
      </p:sp>
      <p:sp>
        <p:nvSpPr>
          <p:cNvPr id="7" name="TextBox 6">
            <a:extLst>
              <a:ext uri="{FF2B5EF4-FFF2-40B4-BE49-F238E27FC236}">
                <a16:creationId xmlns:a16="http://schemas.microsoft.com/office/drawing/2014/main" id="{DAAB650B-CC7C-0441-A4B6-F83B1990335E}"/>
              </a:ext>
            </a:extLst>
          </p:cNvPr>
          <p:cNvSpPr txBox="1"/>
          <p:nvPr/>
        </p:nvSpPr>
        <p:spPr>
          <a:xfrm>
            <a:off x="1198178" y="2268371"/>
            <a:ext cx="11267090" cy="369332"/>
          </a:xfrm>
          <a:prstGeom prst="rect">
            <a:avLst/>
          </a:prstGeom>
          <a:noFill/>
        </p:spPr>
        <p:txBody>
          <a:bodyPr wrap="square">
            <a:spAutoFit/>
          </a:bodyPr>
          <a:lstStyle/>
          <a:p>
            <a:r>
              <a:rPr lang="en-TJ" dirty="0"/>
              <a:t>Например, мы хотим чтобы pip кое-что рассказал о себе. Вот как мы это делаем:</a:t>
            </a:r>
          </a:p>
        </p:txBody>
      </p:sp>
      <p:sp>
        <p:nvSpPr>
          <p:cNvPr id="9" name="TextBox 8">
            <a:extLst>
              <a:ext uri="{FF2B5EF4-FFF2-40B4-BE49-F238E27FC236}">
                <a16:creationId xmlns:a16="http://schemas.microsoft.com/office/drawing/2014/main" id="{F020E5F4-2396-7F46-BB66-B72DF089AA85}"/>
              </a:ext>
            </a:extLst>
          </p:cNvPr>
          <p:cNvSpPr txBox="1"/>
          <p:nvPr/>
        </p:nvSpPr>
        <p:spPr>
          <a:xfrm>
            <a:off x="1629104" y="2637702"/>
            <a:ext cx="6232634" cy="369332"/>
          </a:xfrm>
          <a:prstGeom prst="rect">
            <a:avLst/>
          </a:prstGeom>
          <a:noFill/>
        </p:spPr>
        <p:txBody>
          <a:bodyPr wrap="square">
            <a:spAutoFit/>
          </a:bodyPr>
          <a:lstStyle/>
          <a:p>
            <a:r>
              <a:rPr lang="en-US" b="0" i="0" u="none" strike="noStrike" dirty="0">
                <a:solidFill>
                  <a:srgbClr val="000000"/>
                </a:solidFill>
                <a:effectLst/>
                <a:latin typeface="Courier New" panose="02070309020205020404" pitchFamily="49" charset="0"/>
              </a:rPr>
              <a:t>pip show pip</a:t>
            </a:r>
            <a:endParaRPr lang="en-TJ" dirty="0"/>
          </a:p>
        </p:txBody>
      </p:sp>
      <p:pic>
        <p:nvPicPr>
          <p:cNvPr id="11" name="Picture 10" descr="Graphical user interface, text&#10;&#10;Description automatically generated">
            <a:extLst>
              <a:ext uri="{FF2B5EF4-FFF2-40B4-BE49-F238E27FC236}">
                <a16:creationId xmlns:a16="http://schemas.microsoft.com/office/drawing/2014/main" id="{7CB47E25-808B-D342-BA23-DB6F0FDBB0E9}"/>
              </a:ext>
            </a:extLst>
          </p:cNvPr>
          <p:cNvPicPr>
            <a:picLocks noChangeAspect="1"/>
          </p:cNvPicPr>
          <p:nvPr/>
        </p:nvPicPr>
        <p:blipFill>
          <a:blip r:embed="rId2"/>
          <a:stretch>
            <a:fillRect/>
          </a:stretch>
        </p:blipFill>
        <p:spPr>
          <a:xfrm>
            <a:off x="1198178" y="3007034"/>
            <a:ext cx="7226300" cy="2171700"/>
          </a:xfrm>
          <a:prstGeom prst="rect">
            <a:avLst/>
          </a:prstGeom>
        </p:spPr>
      </p:pic>
      <p:sp>
        <p:nvSpPr>
          <p:cNvPr id="13" name="TextBox 12">
            <a:extLst>
              <a:ext uri="{FF2B5EF4-FFF2-40B4-BE49-F238E27FC236}">
                <a16:creationId xmlns:a16="http://schemas.microsoft.com/office/drawing/2014/main" id="{6FE2E041-5CF5-4B44-BA6D-3C972E487F9D}"/>
              </a:ext>
            </a:extLst>
          </p:cNvPr>
          <p:cNvSpPr txBox="1"/>
          <p:nvPr/>
        </p:nvSpPr>
        <p:spPr>
          <a:xfrm>
            <a:off x="1198179" y="5361851"/>
            <a:ext cx="10804635" cy="1200329"/>
          </a:xfrm>
          <a:prstGeom prst="rect">
            <a:avLst/>
          </a:prstGeom>
          <a:noFill/>
        </p:spPr>
        <p:txBody>
          <a:bodyPr wrap="square">
            <a:spAutoFit/>
          </a:bodyPr>
          <a:lstStyle/>
          <a:p>
            <a:r>
              <a:rPr lang="en-TJ" dirty="0"/>
              <a:t>Cоздатель пакета обязан снабдить его всеми необходимыми данными (или, точнее говоря, метаданными).</a:t>
            </a:r>
          </a:p>
          <a:p>
            <a:r>
              <a:rPr lang="en-TJ" dirty="0"/>
              <a:t>Посмотрите на две строки внизу вывода. Они показывают:</a:t>
            </a:r>
          </a:p>
          <a:p>
            <a:pPr marL="285750" indent="-285750">
              <a:buFont typeface="Arial" panose="020B0604020202020204" pitchFamily="34" charset="0"/>
              <a:buChar char="•"/>
            </a:pPr>
            <a:r>
              <a:rPr lang="en-TJ" dirty="0"/>
              <a:t>какие пакеты необходимы для успешного использования пакета (требуется:)</a:t>
            </a:r>
          </a:p>
          <a:p>
            <a:pPr marL="285750" indent="-285750">
              <a:buFont typeface="Arial" panose="020B0604020202020204" pitchFamily="34" charset="0"/>
              <a:buChar char="•"/>
            </a:pPr>
            <a:r>
              <a:rPr lang="en-TJ" dirty="0"/>
              <a:t>какие пакеты нуждаются в пакете для успешного использования (Required-by:)</a:t>
            </a:r>
          </a:p>
        </p:txBody>
      </p:sp>
    </p:spTree>
    <p:extLst>
      <p:ext uri="{BB962C8B-B14F-4D97-AF65-F5344CB8AC3E}">
        <p14:creationId xmlns:p14="http://schemas.microsoft.com/office/powerpoint/2010/main" val="1491252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B99054-6A0F-514E-A022-637194578F5C}"/>
              </a:ext>
            </a:extLst>
          </p:cNvPr>
          <p:cNvSpPr>
            <a:spLocks noGrp="1"/>
          </p:cNvSpPr>
          <p:nvPr>
            <p:ph idx="1"/>
          </p:nvPr>
        </p:nvSpPr>
        <p:spPr>
          <a:xfrm>
            <a:off x="1024128" y="672662"/>
            <a:ext cx="9720073" cy="2375338"/>
          </a:xfrm>
        </p:spPr>
        <p:txBody>
          <a:bodyPr>
            <a:normAutofit lnSpcReduction="10000"/>
          </a:bodyPr>
          <a:lstStyle/>
          <a:p>
            <a:r>
              <a:rPr lang="en-TJ" dirty="0"/>
              <a:t>Есть команда с помощью которой устанвыливаются новые пакеты. </a:t>
            </a:r>
            <a:r>
              <a:rPr lang="ru-RU" dirty="0"/>
              <a:t>мы собираемся установить пакет с именем </a:t>
            </a:r>
            <a:r>
              <a:rPr lang="en-US" dirty="0" err="1"/>
              <a:t>pygame</a:t>
            </a:r>
            <a:r>
              <a:rPr lang="en-US" dirty="0"/>
              <a:t> — </a:t>
            </a:r>
            <a:r>
              <a:rPr lang="ru-RU" dirty="0"/>
              <a:t>это расширенная и сложная библиотека, позволяющая программистам разрабатывать компьютерные игры с использованием </a:t>
            </a:r>
            <a:r>
              <a:rPr lang="en-US" dirty="0"/>
              <a:t>Python.</a:t>
            </a:r>
          </a:p>
          <a:p>
            <a:pPr marL="0" indent="0">
              <a:buNone/>
            </a:pPr>
            <a:r>
              <a:rPr lang="ru-RU" dirty="0"/>
              <a:t>Проект находится в разработке с 2000 года, так что это зрелый и надежный фрагмент кода. Если вы хотите узнать больше о проекте и сообществе, которое его возглавляет, посетите </a:t>
            </a:r>
            <a:r>
              <a:rPr lang="en-US" dirty="0">
                <a:hlinkClick r:id="rId2"/>
              </a:rPr>
              <a:t>https://www.pygame.org</a:t>
            </a:r>
            <a:r>
              <a:rPr lang="en-US" dirty="0"/>
              <a:t>.</a:t>
            </a:r>
          </a:p>
          <a:p>
            <a:pPr marL="0" indent="0">
              <a:buNone/>
            </a:pPr>
            <a:endParaRPr lang="en-TJ" dirty="0"/>
          </a:p>
        </p:txBody>
      </p:sp>
      <p:sp>
        <p:nvSpPr>
          <p:cNvPr id="5" name="TextBox 4">
            <a:extLst>
              <a:ext uri="{FF2B5EF4-FFF2-40B4-BE49-F238E27FC236}">
                <a16:creationId xmlns:a16="http://schemas.microsoft.com/office/drawing/2014/main" id="{8E6A119A-B14C-1846-A5CC-E030A4A846C0}"/>
              </a:ext>
            </a:extLst>
          </p:cNvPr>
          <p:cNvSpPr txBox="1"/>
          <p:nvPr/>
        </p:nvSpPr>
        <p:spPr>
          <a:xfrm>
            <a:off x="1447799" y="3048000"/>
            <a:ext cx="8946932" cy="369332"/>
          </a:xfrm>
          <a:prstGeom prst="rect">
            <a:avLst/>
          </a:prstGeom>
          <a:noFill/>
        </p:spPr>
        <p:txBody>
          <a:bodyPr wrap="square">
            <a:spAutoFit/>
          </a:bodyPr>
          <a:lstStyle/>
          <a:p>
            <a:r>
              <a:rPr lang="en-US" b="0" i="0" u="none" strike="noStrike" dirty="0">
                <a:solidFill>
                  <a:srgbClr val="000000"/>
                </a:solidFill>
                <a:effectLst/>
                <a:latin typeface="Courier New" panose="02070309020205020404" pitchFamily="49" charset="0"/>
              </a:rPr>
              <a:t>pip install </a:t>
            </a:r>
            <a:r>
              <a:rPr lang="en-US" b="0" i="0" u="none" strike="noStrike" dirty="0" err="1">
                <a:solidFill>
                  <a:srgbClr val="000000"/>
                </a:solidFill>
                <a:effectLst/>
                <a:latin typeface="Courier New" panose="02070309020205020404" pitchFamily="49" charset="0"/>
              </a:rPr>
              <a:t>pygame</a:t>
            </a:r>
            <a:r>
              <a:rPr lang="en-US" b="0" i="0" u="none" strike="noStrike" dirty="0">
                <a:solidFill>
                  <a:srgbClr val="000000"/>
                </a:solidFill>
                <a:effectLst/>
                <a:latin typeface="Courier New" panose="02070309020205020404" pitchFamily="49" charset="0"/>
              </a:rPr>
              <a:t> – </a:t>
            </a:r>
            <a:r>
              <a:rPr lang="en-US" b="0" i="0" u="none" strike="noStrike" dirty="0" err="1">
                <a:solidFill>
                  <a:srgbClr val="000000"/>
                </a:solidFill>
                <a:effectLst/>
                <a:latin typeface="Courier New" panose="02070309020205020404" pitchFamily="49" charset="0"/>
              </a:rPr>
              <a:t>если</a:t>
            </a:r>
            <a:r>
              <a:rPr lang="en-US" b="0" i="0" u="none" strike="noStrike" dirty="0">
                <a:solidFill>
                  <a:srgbClr val="000000"/>
                </a:solidFill>
                <a:effectLst/>
                <a:latin typeface="Courier New" panose="02070309020205020404" pitchFamily="49" charset="0"/>
              </a:rPr>
              <a:t> </a:t>
            </a:r>
            <a:r>
              <a:rPr lang="en-US" b="0" i="0" u="none" strike="noStrike" dirty="0" err="1">
                <a:solidFill>
                  <a:srgbClr val="000000"/>
                </a:solidFill>
                <a:effectLst/>
                <a:latin typeface="Courier New" panose="02070309020205020404" pitchFamily="49" charset="0"/>
              </a:rPr>
              <a:t>вы</a:t>
            </a:r>
            <a:r>
              <a:rPr lang="en-US" b="0" i="0" u="none" strike="noStrike" dirty="0">
                <a:solidFill>
                  <a:srgbClr val="000000"/>
                </a:solidFill>
                <a:effectLst/>
                <a:latin typeface="Courier New" panose="02070309020205020404" pitchFamily="49" charset="0"/>
              </a:rPr>
              <a:t> </a:t>
            </a:r>
            <a:r>
              <a:rPr lang="en-US" b="0" i="0" u="none" strike="noStrike" dirty="0" err="1">
                <a:solidFill>
                  <a:srgbClr val="000000"/>
                </a:solidFill>
                <a:effectLst/>
                <a:latin typeface="Courier New" panose="02070309020205020404" pitchFamily="49" charset="0"/>
              </a:rPr>
              <a:t>администратор</a:t>
            </a:r>
            <a:r>
              <a:rPr lang="en-US" b="0" i="0" u="none" strike="noStrike" dirty="0">
                <a:solidFill>
                  <a:srgbClr val="000000"/>
                </a:solidFill>
                <a:effectLst/>
                <a:latin typeface="Courier New" panose="02070309020205020404" pitchFamily="49" charset="0"/>
              </a:rPr>
              <a:t> </a:t>
            </a:r>
            <a:r>
              <a:rPr lang="en-US" b="0" i="0" u="none" strike="noStrike" dirty="0" err="1">
                <a:solidFill>
                  <a:srgbClr val="000000"/>
                </a:solidFill>
                <a:effectLst/>
                <a:latin typeface="Courier New" panose="02070309020205020404" pitchFamily="49" charset="0"/>
              </a:rPr>
              <a:t>системы</a:t>
            </a:r>
            <a:endParaRPr lang="en-TJ" dirty="0"/>
          </a:p>
        </p:txBody>
      </p:sp>
      <p:sp>
        <p:nvSpPr>
          <p:cNvPr id="7" name="TextBox 6">
            <a:extLst>
              <a:ext uri="{FF2B5EF4-FFF2-40B4-BE49-F238E27FC236}">
                <a16:creationId xmlns:a16="http://schemas.microsoft.com/office/drawing/2014/main" id="{6F8E83C2-232A-C94A-8C98-A1412A11160F}"/>
              </a:ext>
            </a:extLst>
          </p:cNvPr>
          <p:cNvSpPr txBox="1"/>
          <p:nvPr/>
        </p:nvSpPr>
        <p:spPr>
          <a:xfrm>
            <a:off x="1447799" y="3677885"/>
            <a:ext cx="9296402" cy="369332"/>
          </a:xfrm>
          <a:prstGeom prst="rect">
            <a:avLst/>
          </a:prstGeom>
          <a:noFill/>
        </p:spPr>
        <p:txBody>
          <a:bodyPr wrap="square">
            <a:spAutoFit/>
          </a:bodyPr>
          <a:lstStyle/>
          <a:p>
            <a:r>
              <a:rPr lang="en-US" b="0" i="0" u="none" strike="noStrike" dirty="0">
                <a:solidFill>
                  <a:srgbClr val="000000"/>
                </a:solidFill>
                <a:effectLst/>
                <a:latin typeface="Courier New" panose="02070309020205020404" pitchFamily="49" charset="0"/>
              </a:rPr>
              <a:t>pip install </a:t>
            </a:r>
            <a:r>
              <a:rPr lang="en-US" b="0" i="0" u="none" strike="noStrike" dirty="0">
                <a:solidFill>
                  <a:srgbClr val="687687"/>
                </a:solidFill>
                <a:effectLst/>
                <a:latin typeface="Courier New" panose="02070309020205020404" pitchFamily="49" charset="0"/>
              </a:rPr>
              <a:t>--</a:t>
            </a:r>
            <a:r>
              <a:rPr lang="en-US" b="0" i="0" u="none" strike="noStrike" dirty="0">
                <a:solidFill>
                  <a:srgbClr val="000000"/>
                </a:solidFill>
                <a:effectLst/>
                <a:latin typeface="Courier New" panose="02070309020205020404" pitchFamily="49" charset="0"/>
              </a:rPr>
              <a:t>user </a:t>
            </a:r>
            <a:r>
              <a:rPr lang="en-US" b="0" i="0" u="none" strike="noStrike" dirty="0" err="1">
                <a:solidFill>
                  <a:srgbClr val="000000"/>
                </a:solidFill>
                <a:effectLst/>
                <a:latin typeface="Courier New" panose="02070309020205020404" pitchFamily="49" charset="0"/>
              </a:rPr>
              <a:t>pygame</a:t>
            </a:r>
            <a:r>
              <a:rPr lang="en-US" b="0" i="0" u="none" strike="noStrike" dirty="0">
                <a:solidFill>
                  <a:srgbClr val="000000"/>
                </a:solidFill>
                <a:effectLst/>
                <a:latin typeface="Courier New" panose="02070309020205020404" pitchFamily="49" charset="0"/>
              </a:rPr>
              <a:t> –</a:t>
            </a:r>
            <a:r>
              <a:rPr lang="en-US" dirty="0">
                <a:solidFill>
                  <a:srgbClr val="000000"/>
                </a:solidFill>
                <a:latin typeface="Courier New" panose="02070309020205020404" pitchFamily="49" charset="0"/>
              </a:rPr>
              <a:t> </a:t>
            </a:r>
            <a:r>
              <a:rPr lang="en-US" dirty="0" err="1">
                <a:solidFill>
                  <a:srgbClr val="000000"/>
                </a:solidFill>
                <a:latin typeface="Courier New" panose="02070309020205020404" pitchFamily="49" charset="0"/>
              </a:rPr>
              <a:t>если</a:t>
            </a:r>
            <a:r>
              <a:rPr lang="en-US" dirty="0">
                <a:solidFill>
                  <a:srgbClr val="000000"/>
                </a:solidFill>
                <a:latin typeface="Courier New" panose="02070309020205020404" pitchFamily="49" charset="0"/>
              </a:rPr>
              <a:t> </a:t>
            </a:r>
            <a:r>
              <a:rPr lang="en-US" dirty="0" err="1">
                <a:solidFill>
                  <a:srgbClr val="000000"/>
                </a:solidFill>
                <a:latin typeface="Courier New" panose="02070309020205020404" pitchFamily="49" charset="0"/>
              </a:rPr>
              <a:t>вы</a:t>
            </a:r>
            <a:r>
              <a:rPr lang="en-US" dirty="0">
                <a:solidFill>
                  <a:srgbClr val="000000"/>
                </a:solidFill>
                <a:latin typeface="Courier New" panose="02070309020205020404" pitchFamily="49" charset="0"/>
              </a:rPr>
              <a:t> </a:t>
            </a:r>
            <a:r>
              <a:rPr lang="en-US" dirty="0" err="1">
                <a:solidFill>
                  <a:srgbClr val="000000"/>
                </a:solidFill>
                <a:latin typeface="Courier New" panose="02070309020205020404" pitchFamily="49" charset="0"/>
              </a:rPr>
              <a:t>простой</a:t>
            </a:r>
            <a:r>
              <a:rPr lang="en-US" dirty="0">
                <a:solidFill>
                  <a:srgbClr val="000000"/>
                </a:solidFill>
                <a:latin typeface="Courier New" panose="02070309020205020404" pitchFamily="49" charset="0"/>
              </a:rPr>
              <a:t> </a:t>
            </a:r>
            <a:r>
              <a:rPr lang="en-US" dirty="0" err="1">
                <a:solidFill>
                  <a:srgbClr val="000000"/>
                </a:solidFill>
                <a:latin typeface="Courier New" panose="02070309020205020404" pitchFamily="49" charset="0"/>
              </a:rPr>
              <a:t>пользователь</a:t>
            </a:r>
            <a:endParaRPr lang="en-TJ" dirty="0"/>
          </a:p>
        </p:txBody>
      </p:sp>
      <p:pic>
        <p:nvPicPr>
          <p:cNvPr id="9" name="Picture 8" descr="Graphical user interface, text&#10;&#10;Description automatically generated">
            <a:extLst>
              <a:ext uri="{FF2B5EF4-FFF2-40B4-BE49-F238E27FC236}">
                <a16:creationId xmlns:a16="http://schemas.microsoft.com/office/drawing/2014/main" id="{40972AB7-7F11-6D4C-A839-501C93E72716}"/>
              </a:ext>
            </a:extLst>
          </p:cNvPr>
          <p:cNvPicPr>
            <a:picLocks noChangeAspect="1"/>
          </p:cNvPicPr>
          <p:nvPr/>
        </p:nvPicPr>
        <p:blipFill>
          <a:blip r:embed="rId3"/>
          <a:stretch>
            <a:fillRect/>
          </a:stretch>
        </p:blipFill>
        <p:spPr>
          <a:xfrm>
            <a:off x="1024128" y="4307770"/>
            <a:ext cx="7289800" cy="2222500"/>
          </a:xfrm>
          <a:prstGeom prst="rect">
            <a:avLst/>
          </a:prstGeom>
        </p:spPr>
      </p:pic>
    </p:spTree>
    <p:extLst>
      <p:ext uri="{BB962C8B-B14F-4D97-AF65-F5344CB8AC3E}">
        <p14:creationId xmlns:p14="http://schemas.microsoft.com/office/powerpoint/2010/main" val="474017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8691BA-9B07-7C48-B863-03FB5251F3D8}"/>
              </a:ext>
            </a:extLst>
          </p:cNvPr>
          <p:cNvSpPr>
            <a:spLocks noGrp="1"/>
          </p:cNvSpPr>
          <p:nvPr>
            <p:ph idx="1"/>
          </p:nvPr>
        </p:nvSpPr>
        <p:spPr>
          <a:xfrm>
            <a:off x="1024128" y="441434"/>
            <a:ext cx="9720073" cy="6264166"/>
          </a:xfrm>
        </p:spPr>
        <p:txBody>
          <a:bodyPr>
            <a:normAutofit fontScale="85000" lnSpcReduction="20000"/>
          </a:bodyPr>
          <a:lstStyle/>
          <a:p>
            <a:r>
              <a:rPr lang="ru-RU" dirty="0"/>
              <a:t>Теперь, когда </a:t>
            </a:r>
            <a:r>
              <a:rPr lang="en-US" dirty="0" err="1"/>
              <a:t>pygame</a:t>
            </a:r>
            <a:r>
              <a:rPr lang="en-US" dirty="0"/>
              <a:t>, </a:t>
            </a:r>
            <a:r>
              <a:rPr lang="ru-RU" dirty="0"/>
              <a:t>наконец, доступен, мы можем попробовать использовать его в очень простой тестовой программе. Коротко прокомментируем</a:t>
            </a:r>
            <a:r>
              <a:rPr lang="en-TJ" dirty="0"/>
              <a:t> (см. файл  </a:t>
            </a:r>
            <a:r>
              <a:rPr lang="en-TJ" dirty="0">
                <a:solidFill>
                  <a:srgbClr val="FF0000"/>
                </a:solidFill>
              </a:rPr>
              <a:t>game.py</a:t>
            </a:r>
            <a:r>
              <a:rPr lang="en-TJ" dirty="0"/>
              <a:t>)</a:t>
            </a:r>
          </a:p>
          <a:p>
            <a:endParaRPr lang="ru-RU" dirty="0"/>
          </a:p>
          <a:p>
            <a:r>
              <a:rPr lang="ru-RU" dirty="0"/>
              <a:t>строка 1: импортируем </a:t>
            </a:r>
            <a:r>
              <a:rPr lang="en-US" dirty="0" err="1"/>
              <a:t>pygame</a:t>
            </a:r>
            <a:r>
              <a:rPr lang="en-US" dirty="0"/>
              <a:t> </a:t>
            </a:r>
            <a:r>
              <a:rPr lang="ru-RU" dirty="0"/>
              <a:t>и позволяем ему служить нам;</a:t>
            </a:r>
          </a:p>
          <a:p>
            <a:r>
              <a:rPr lang="ru-RU" dirty="0"/>
              <a:t>строка 3: программа будет работать до тех пор, пока переменная </a:t>
            </a:r>
            <a:r>
              <a:rPr lang="en-US" dirty="0"/>
              <a:t>run </a:t>
            </a:r>
            <a:r>
              <a:rPr lang="ru-RU" dirty="0"/>
              <a:t>имеет значение </a:t>
            </a:r>
            <a:r>
              <a:rPr lang="en-US" dirty="0"/>
              <a:t>True;</a:t>
            </a:r>
          </a:p>
          <a:p>
            <a:r>
              <a:rPr lang="ru-RU" dirty="0"/>
              <a:t>строки 4 и 5: определяют размер окна;</a:t>
            </a:r>
          </a:p>
          <a:p>
            <a:r>
              <a:rPr lang="ru-RU" dirty="0"/>
              <a:t>строка 6: инициализируем среду </a:t>
            </a:r>
            <a:r>
              <a:rPr lang="en-US" dirty="0" err="1"/>
              <a:t>pygame</a:t>
            </a:r>
            <a:r>
              <a:rPr lang="en-US" dirty="0"/>
              <a:t>;</a:t>
            </a:r>
          </a:p>
          <a:p>
            <a:r>
              <a:rPr lang="ru-RU" dirty="0"/>
              <a:t>строка 7: подготовить окно приложения и задать его размер;</a:t>
            </a:r>
          </a:p>
          <a:p>
            <a:r>
              <a:rPr lang="ru-RU" dirty="0"/>
              <a:t>строка 8: создать объект, представляющий шрифт по умолчанию размером 48 пунктов;</a:t>
            </a:r>
          </a:p>
          <a:p>
            <a:r>
              <a:rPr lang="ru-RU" dirty="0"/>
              <a:t>строка 9: создайте объект, представляющий заданный текст — текст будет сглажен (</a:t>
            </a:r>
            <a:r>
              <a:rPr lang="en-US" dirty="0"/>
              <a:t>True) </a:t>
            </a:r>
            <a:r>
              <a:rPr lang="ru-RU" dirty="0"/>
              <a:t>и станет белым (255 255 255)</a:t>
            </a:r>
          </a:p>
          <a:p>
            <a:r>
              <a:rPr lang="ru-RU" dirty="0"/>
              <a:t>строка 10: вставить текст в (в настоящее время невидимый) экранный буфер;</a:t>
            </a:r>
          </a:p>
          <a:p>
            <a:r>
              <a:rPr lang="ru-RU" dirty="0"/>
              <a:t>строка 11: перевернуть экранные буферы, чтобы текст стал видимым;</a:t>
            </a:r>
          </a:p>
          <a:p>
            <a:r>
              <a:rPr lang="ru-RU" dirty="0"/>
              <a:t>строка 12: здесь начинается основной цикл </a:t>
            </a:r>
            <a:r>
              <a:rPr lang="en-US" dirty="0" err="1"/>
              <a:t>pygame</a:t>
            </a:r>
            <a:r>
              <a:rPr lang="en-US" dirty="0"/>
              <a:t>;</a:t>
            </a:r>
          </a:p>
          <a:p>
            <a:r>
              <a:rPr lang="ru-RU" dirty="0"/>
              <a:t>строка 13: получить список всех ожидающих событий </a:t>
            </a:r>
            <a:r>
              <a:rPr lang="en-US" dirty="0" err="1"/>
              <a:t>pygame</a:t>
            </a:r>
            <a:r>
              <a:rPr lang="en-US" dirty="0"/>
              <a:t>;</a:t>
            </a:r>
          </a:p>
          <a:p>
            <a:r>
              <a:rPr lang="ru-RU" dirty="0"/>
              <a:t>строки с 14 по 16: проверить, закрыл ли пользователь окно, щелкнул ли он где-нибудь внутри него или нажал ли какую-либо клавишу;</a:t>
            </a:r>
          </a:p>
          <a:p>
            <a:r>
              <a:rPr lang="ru-RU" dirty="0"/>
              <a:t>строка 15: если да, остановить выполнение кода.</a:t>
            </a:r>
            <a:endParaRPr lang="en-TJ" dirty="0"/>
          </a:p>
        </p:txBody>
      </p:sp>
    </p:spTree>
    <p:extLst>
      <p:ext uri="{BB962C8B-B14F-4D97-AF65-F5344CB8AC3E}">
        <p14:creationId xmlns:p14="http://schemas.microsoft.com/office/powerpoint/2010/main" val="18561304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10740</TotalTime>
  <Words>4591</Words>
  <Application>Microsoft Macintosh PowerPoint</Application>
  <PresentationFormat>Widescreen</PresentationFormat>
  <Paragraphs>327</Paragraphs>
  <Slides>39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39</vt:i4>
      </vt:variant>
    </vt:vector>
  </HeadingPairs>
  <TitlesOfParts>
    <vt:vector size="47" baseType="lpstr">
      <vt:lpstr>Arial</vt:lpstr>
      <vt:lpstr>Calibri</vt:lpstr>
      <vt:lpstr>Courier New</vt:lpstr>
      <vt:lpstr>Open Sans</vt:lpstr>
      <vt:lpstr>Tw Cen MT</vt:lpstr>
      <vt:lpstr>Tw Cen MT Condensed</vt:lpstr>
      <vt:lpstr>Wingdings 3</vt:lpstr>
      <vt:lpstr>Integral</vt:lpstr>
      <vt:lpstr>Основы программиро-вания на python Урок 11</vt:lpstr>
      <vt:lpstr>Экосистема пакетов Python</vt:lpstr>
      <vt:lpstr>Репозиторий PyPI</vt:lpstr>
      <vt:lpstr>Как установить pip на windows</vt:lpstr>
      <vt:lpstr>Как использовать pip</vt:lpstr>
      <vt:lpstr>PowerPoint Presentation</vt:lpstr>
      <vt:lpstr>PowerPoint Presentation</vt:lpstr>
      <vt:lpstr>PowerPoint Presentation</vt:lpstr>
      <vt:lpstr>PowerPoint Presentation</vt:lpstr>
      <vt:lpstr>PowerPoint Presentation</vt:lpstr>
      <vt:lpstr>Основные выводы</vt:lpstr>
      <vt:lpstr>TkInter</vt:lpstr>
      <vt:lpstr>Размещение виджетов</vt:lpstr>
      <vt:lpstr> окрас виджетов</vt:lpstr>
      <vt:lpstr>Простой ГИП(GUI)</vt:lpstr>
      <vt:lpstr>Событие и их управление</vt:lpstr>
      <vt:lpstr>Свойства виджетов</vt:lpstr>
      <vt:lpstr>PowerPoint Presentation</vt:lpstr>
      <vt:lpstr>PowerPoint Presentation</vt:lpstr>
      <vt:lpstr>PowerPoint Presentation</vt:lpstr>
      <vt:lpstr>PowerPoint Presentation</vt:lpstr>
      <vt:lpstr>PowerPoint Presentation</vt:lpstr>
      <vt:lpstr>Методы виджетов</vt:lpstr>
      <vt:lpstr>PowerPoint Presentation</vt:lpstr>
      <vt:lpstr>Меню</vt:lpstr>
      <vt:lpstr>Создание каскадного меню</vt:lpstr>
      <vt:lpstr> canvas</vt:lpstr>
      <vt:lpstr>Метод create_line():</vt:lpstr>
      <vt:lpstr>Метод create_rectangle()</vt:lpstr>
      <vt:lpstr>Метод creat_polygon()</vt:lpstr>
      <vt:lpstr>Метод create_oval() </vt:lpstr>
      <vt:lpstr>МЕтод create_arc()</vt:lpstr>
      <vt:lpstr>Метод create_text() </vt:lpstr>
      <vt:lpstr>Метод create_image() </vt:lpstr>
      <vt:lpstr>Сценарий для Лаб 11.1</vt:lpstr>
      <vt:lpstr>Сценарий для Лаб 10.2</vt:lpstr>
      <vt:lpstr>Сценарий для Лаб 10.3</vt:lpstr>
      <vt:lpstr>PowerPoint Presentation</vt:lpstr>
      <vt:lpstr>Сценарий для Лаб 10.4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Основы программиро-вания на python Урок 10</dc:title>
  <dc:creator>Firuz Kosimov</dc:creator>
  <cp:lastModifiedBy>Anzurat Kasimova</cp:lastModifiedBy>
  <cp:revision>29</cp:revision>
  <dcterms:created xsi:type="dcterms:W3CDTF">2022-03-12T18:35:50Z</dcterms:created>
  <dcterms:modified xsi:type="dcterms:W3CDTF">2022-03-28T08:18:51Z</dcterms:modified>
</cp:coreProperties>
</file>