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90" r:id="rId32"/>
    <p:sldId id="286" r:id="rId33"/>
    <p:sldId id="287" r:id="rId34"/>
    <p:sldId id="288" r:id="rId35"/>
    <p:sldId id="28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74"/>
    <p:restoredTop sz="96197"/>
  </p:normalViewPr>
  <p:slideViewPr>
    <p:cSldViewPr snapToGrid="0" snapToObjects="1">
      <p:cViewPr>
        <p:scale>
          <a:sx n="104" d="100"/>
          <a:sy n="104" d="100"/>
        </p:scale>
        <p:origin x="124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29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52897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77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92452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97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71578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46019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039120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29608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63375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12/03/22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86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file:///dir/fil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Основы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программиро-вания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на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python</a:t>
            </a:r>
            <a:br>
              <a:rPr lang="en-TJ" sz="6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6600" dirty="0">
                <a:solidFill>
                  <a:schemeClr val="tx1">
                    <a:alpha val="80000"/>
                  </a:schemeClr>
                </a:solidFill>
              </a:rPr>
              <a:t>Урок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GB" sz="2000" dirty="0" err="1"/>
              <a:t>Анонимные</a:t>
            </a:r>
            <a:r>
              <a:rPr lang="en-GB" sz="2000" dirty="0"/>
              <a:t> </a:t>
            </a:r>
            <a:r>
              <a:rPr lang="en-GB" sz="2000" dirty="0" err="1"/>
              <a:t>функции</a:t>
            </a:r>
            <a:r>
              <a:rPr lang="en-GB" sz="2000" dirty="0"/>
              <a:t>; </a:t>
            </a:r>
            <a:r>
              <a:rPr lang="en-GB" sz="2000" dirty="0" err="1"/>
              <a:t>функции</a:t>
            </a:r>
            <a:r>
              <a:rPr lang="en-GB" sz="2000" dirty="0"/>
              <a:t> map() </a:t>
            </a:r>
            <a:r>
              <a:rPr lang="en-GB" sz="2000" dirty="0" err="1"/>
              <a:t>и</a:t>
            </a:r>
            <a:r>
              <a:rPr lang="en-GB" sz="2000" dirty="0"/>
              <a:t> filter(); </a:t>
            </a:r>
            <a:r>
              <a:rPr lang="en-GB" sz="2000" dirty="0" err="1"/>
              <a:t>Генераторы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Итераторы</a:t>
            </a:r>
            <a:r>
              <a:rPr lang="en-GB" sz="2000" dirty="0"/>
              <a:t>. </a:t>
            </a:r>
            <a:r>
              <a:rPr lang="en-GB" sz="2000" dirty="0" err="1"/>
              <a:t>Доступ</a:t>
            </a:r>
            <a:r>
              <a:rPr lang="en-GB" sz="2000" dirty="0"/>
              <a:t> </a:t>
            </a:r>
            <a:r>
              <a:rPr lang="en-GB" sz="2000" dirty="0" err="1"/>
              <a:t>к</a:t>
            </a:r>
            <a:r>
              <a:rPr lang="en-GB" sz="2000" dirty="0"/>
              <a:t> </a:t>
            </a:r>
            <a:r>
              <a:rPr lang="en-GB" sz="2000" dirty="0" err="1"/>
              <a:t>файлам</a:t>
            </a:r>
            <a:r>
              <a:rPr lang="en-GB" sz="2000" dirty="0"/>
              <a:t> </a:t>
            </a:r>
            <a:r>
              <a:rPr lang="en-GB" sz="2000" dirty="0" err="1"/>
              <a:t>постредством</a:t>
            </a:r>
            <a:r>
              <a:rPr lang="en-GB" sz="2000" dirty="0"/>
              <a:t> </a:t>
            </a:r>
            <a:r>
              <a:rPr lang="en-GB" sz="2000" dirty="0" err="1"/>
              <a:t>кода</a:t>
            </a:r>
            <a:r>
              <a:rPr lang="en-GB" sz="2000" dirty="0"/>
              <a:t> Python; </a:t>
            </a:r>
            <a:r>
              <a:rPr lang="en-GB" sz="2000" dirty="0" err="1"/>
              <a:t>чтение</a:t>
            </a:r>
            <a:r>
              <a:rPr lang="en-GB" sz="2000" dirty="0"/>
              <a:t>, </a:t>
            </a:r>
            <a:r>
              <a:rPr lang="en-GB" sz="2000" dirty="0" err="1"/>
              <a:t>запись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обработка</a:t>
            </a:r>
            <a:r>
              <a:rPr lang="en-GB" sz="2000" dirty="0"/>
              <a:t> </a:t>
            </a:r>
            <a:r>
              <a:rPr lang="en-GB" sz="2000" dirty="0" err="1"/>
              <a:t>файлов</a:t>
            </a:r>
            <a:endParaRPr lang="en-TJ" sz="2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2AD9E-AE51-924B-B573-78C88985D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7673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нотац</a:t>
            </a:r>
            <a:r>
              <a:rPr lang="en-TJ" b="1" dirty="0"/>
              <a:t>ия</a:t>
            </a:r>
            <a:r>
              <a:rPr lang="ru-RU" b="1" dirty="0"/>
              <a:t> абстракции </a:t>
            </a:r>
            <a:r>
              <a:rPr lang="en-TJ" b="1" dirty="0"/>
              <a:t>списков </a:t>
            </a:r>
            <a:r>
              <a:rPr lang="en-US" b="1" dirty="0"/>
              <a:t>vs. </a:t>
            </a:r>
            <a:r>
              <a:rPr lang="en-US" b="1" dirty="0" err="1"/>
              <a:t>Генераторов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5F483-29DC-8941-8085-C0A8567A4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390" y="4137103"/>
            <a:ext cx="10259121" cy="652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Это скобки. </a:t>
            </a:r>
            <a:r>
              <a:rPr lang="en-TJ" dirty="0"/>
              <a:t>Фигурные с</a:t>
            </a:r>
            <a:r>
              <a:rPr lang="ru-RU" dirty="0" err="1"/>
              <a:t>кобки</a:t>
            </a:r>
            <a:r>
              <a:rPr lang="en-TJ" dirty="0"/>
              <a:t> создают списки</a:t>
            </a:r>
            <a:r>
              <a:rPr lang="ru-RU" dirty="0"/>
              <a:t>, скобки образуют генератор.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951757-214F-9F4C-817B-80D10AD62351}"/>
              </a:ext>
            </a:extLst>
          </p:cNvPr>
          <p:cNvSpPr/>
          <p:nvPr/>
        </p:nvSpPr>
        <p:spPr>
          <a:xfrm>
            <a:off x="1371600" y="1583473"/>
            <a:ext cx="10259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[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)]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the_generator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%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v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(v, end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v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the_generator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(v, end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FB02E6-9F98-1840-BCAB-1FEFA0143ABA}"/>
              </a:ext>
            </a:extLst>
          </p:cNvPr>
          <p:cNvSpPr/>
          <p:nvPr/>
        </p:nvSpPr>
        <p:spPr>
          <a:xfrm>
            <a:off x="1286107" y="4789470"/>
            <a:ext cx="107906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Откуда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мы 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знае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м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, что второе присваивание создает генератор, а не список?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Есть некоторые доказательства, которые мы можем показать. Примените функцию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len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 обоим этим объектам.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len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the_list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будет оцениваться как 10. Четко и предсказуемо.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len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the_generator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вызовет исключение, и вы увидите следующее сообщение:</a:t>
            </a:r>
            <a:endParaRPr lang="en-US" dirty="0"/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TypeError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object of type 'generator' has no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endParaRPr lang="en-TJ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8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D602-09E9-224C-9F74-F9ECDB66A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068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Анонимные</a:t>
            </a:r>
            <a:r>
              <a:rPr lang="en-US" b="1" dirty="0"/>
              <a:t>(</a:t>
            </a:r>
            <a:r>
              <a:rPr lang="en-US" b="1" dirty="0" err="1"/>
              <a:t>лямбда</a:t>
            </a:r>
            <a:r>
              <a:rPr lang="en-US" b="1" dirty="0"/>
              <a:t>) </a:t>
            </a:r>
            <a:r>
              <a:rPr lang="en-US" b="1" dirty="0" err="1"/>
              <a:t>функции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0345F-11F2-A94F-802E-C0A62C990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28078"/>
            <a:ext cx="9601200" cy="4544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Лямбда-функция — это функция без имени (ее также можно назвать анонимной функцией). Конечно, при таком утверждении сразу возникает вопрос: как вы используете то, что нельзя идентифицировать?</a:t>
            </a:r>
          </a:p>
          <a:p>
            <a:pPr marL="0" indent="0">
              <a:buNone/>
            </a:pPr>
            <a:r>
              <a:rPr lang="ru-RU" dirty="0"/>
              <a:t>К счастью, это не проблема, так как вы можете назвать такую функцию, если вам это действительно нужно, но, на самом деле, во многих случаях лямбда-функция может существовать и работать, оставаясь при этом полностью инкогнито.</a:t>
            </a:r>
          </a:p>
          <a:p>
            <a:pPr marL="0" indent="0">
              <a:buNone/>
            </a:pPr>
            <a:r>
              <a:rPr lang="ru-RU" dirty="0"/>
              <a:t>Объявление лямбда-функции ничем не похоже на объявление обычной функции — посмотрите сами:</a:t>
            </a:r>
            <a:endParaRPr lang="en-TJ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lambda parameters: expression</a:t>
            </a:r>
            <a:endParaRPr lang="en-TJ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38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284B-D49D-D940-81AD-16DC1EA6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053" y="1176894"/>
            <a:ext cx="9601200" cy="708102"/>
          </a:xfrm>
        </p:spPr>
        <p:txBody>
          <a:bodyPr>
            <a:normAutofit fontScale="90000"/>
          </a:bodyPr>
          <a:lstStyle/>
          <a:p>
            <a:r>
              <a:rPr lang="en-TJ" dirty="0"/>
              <a:t>Примеры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4A1852-E306-6A4D-99D1-FAF01BA985D8}"/>
              </a:ext>
            </a:extLst>
          </p:cNvPr>
          <p:cNvSpPr/>
          <p:nvPr/>
        </p:nvSpPr>
        <p:spPr>
          <a:xfrm>
            <a:off x="1405053" y="2136338"/>
            <a:ext cx="39586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two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sqr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x: x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pwr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x, y: x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y </a:t>
            </a:r>
          </a:p>
          <a:p>
            <a:endParaRPr lang="en-US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a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-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sqr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(a), end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pwr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(a, two())) </a:t>
            </a:r>
          </a:p>
          <a:p>
            <a:br>
              <a:rPr lang="en-US" dirty="0"/>
            </a:b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DD63C8-914C-0947-ACAB-C4DF78755352}"/>
              </a:ext>
            </a:extLst>
          </p:cNvPr>
          <p:cNvSpPr/>
          <p:nvPr/>
        </p:nvSpPr>
        <p:spPr>
          <a:xfrm>
            <a:off x="5713142" y="925551"/>
            <a:ext cx="63190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Давайте проанализируем это: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первая лямбда — это анонимная функция без параметров, которая всегда возвращает 2. Поскольку мы присвоили ее переменной с именем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two,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мы можем сказать, что функция больше не является анонимной, и мы можем использовать имя для ее вызова.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вторая — это анонимная функция с одним параметром, которая возвращает значение своего аргумента в квадрате. Мы тоже назвали его таковым.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третья лямбда принимает два параметра и возвращает значение первого, возведенное в степень второго. Название переменной, содержащей лямбду, говорит само за себя. Мы не используем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pow,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избежать путаницы со встроенной функцией с тем же именем и той же целью.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0326CE-9CBB-D44C-9536-5A38756E40FE}"/>
              </a:ext>
            </a:extLst>
          </p:cNvPr>
          <p:cNvSpPr/>
          <p:nvPr/>
        </p:nvSpPr>
        <p:spPr>
          <a:xfrm>
            <a:off x="962722" y="4526944"/>
            <a:ext cx="4575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Этот пример достаточно ясен, чтобы показать, как объявляются лямбда-выражения и как они себя ведут, но ничего не говорит о том, зачем они нужны и для чего используются, поскольку все они могут быть заменены обычными функциями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988950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3299B-EC3A-2D4C-AD08-05530A734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57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анонимные</a:t>
            </a:r>
            <a:r>
              <a:rPr lang="en-US" b="1" dirty="0"/>
              <a:t> </a:t>
            </a:r>
            <a:r>
              <a:rPr lang="en-US" b="1" dirty="0" err="1"/>
              <a:t>функции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чего</a:t>
            </a:r>
            <a:r>
              <a:rPr lang="en-US" b="1" dirty="0"/>
              <a:t> ?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D0A1E-2054-B347-ABF6-C01E385F5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8868"/>
            <a:ext cx="9601200" cy="975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Самая интересная часть использования лямбда-выражений проявляется, когда вы можете использовать их в чистом виде — как анонимные части кода, предназначенные для оценки результата.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48B106-F33A-7F47-B89B-5FF0BD413746}"/>
              </a:ext>
            </a:extLst>
          </p:cNvPr>
          <p:cNvSpPr/>
          <p:nvPr/>
        </p:nvSpPr>
        <p:spPr>
          <a:xfrm>
            <a:off x="3152077" y="2520176"/>
            <a:ext cx="604024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def print_function(args, fun):</a:t>
            </a:r>
          </a:p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	for x in args:</a:t>
            </a:r>
          </a:p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		print('f(', x,')=', fun(x), sep='')</a:t>
            </a:r>
          </a:p>
          <a:p>
            <a:endParaRPr lang="en-TJ" sz="1600" dirty="0">
              <a:solidFill>
                <a:srgbClr val="687687"/>
              </a:solidFill>
              <a:latin typeface="Courier New" panose="02070309020205020404" pitchFamily="49" charset="0"/>
            </a:endParaRPr>
          </a:p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def poly(x):</a:t>
            </a:r>
          </a:p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	return 2 * x**2 - 4 * x + 2</a:t>
            </a:r>
          </a:p>
          <a:p>
            <a:endParaRPr lang="en-TJ" sz="1600" dirty="0">
              <a:solidFill>
                <a:srgbClr val="687687"/>
              </a:solidFill>
              <a:latin typeface="Courier New" panose="02070309020205020404" pitchFamily="49" charset="0"/>
            </a:endParaRPr>
          </a:p>
          <a:p>
            <a:r>
              <a:rPr lang="en-TJ" sz="1600" dirty="0">
                <a:solidFill>
                  <a:srgbClr val="687687"/>
                </a:solidFill>
                <a:latin typeface="Courier New" panose="02070309020205020404" pitchFamily="49" charset="0"/>
              </a:rPr>
              <a:t>print_function([x for x in range(-2, 3)], poly)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353401-3859-E141-B6F9-63DC84D687B5}"/>
              </a:ext>
            </a:extLst>
          </p:cNvPr>
          <p:cNvSpPr/>
          <p:nvPr/>
        </p:nvSpPr>
        <p:spPr>
          <a:xfrm>
            <a:off x="1784195" y="5060878"/>
            <a:ext cx="104078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print_function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fun):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'f('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x,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')='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fun(x),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sep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’’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print_function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([x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-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)],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x: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**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-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4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+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23511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1549-6CE7-B542-8F7A-F7705441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281424" cy="8307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</a:t>
            </a:r>
            <a:r>
              <a:rPr lang="en-US" b="1" dirty="0" err="1"/>
              <a:t>нонимные</a:t>
            </a:r>
            <a:r>
              <a:rPr lang="en-US" b="1" dirty="0"/>
              <a:t> </a:t>
            </a:r>
            <a:r>
              <a:rPr lang="en-US" b="1" dirty="0" err="1"/>
              <a:t>функции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функция</a:t>
            </a:r>
            <a:r>
              <a:rPr lang="en-US" b="1" dirty="0"/>
              <a:t> map()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2CB8E-49C2-4D4C-990A-6D24A66F7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6566"/>
            <a:ext cx="9601200" cy="11597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Давайте покажем вам еще одно место, где могут быть полезны лямбда-выражения. Мы начнем с описания </a:t>
            </a:r>
            <a:r>
              <a:rPr lang="en-US" dirty="0"/>
              <a:t>map(), </a:t>
            </a:r>
            <a:r>
              <a:rPr lang="ru-RU" dirty="0"/>
              <a:t>встроенной функции </a:t>
            </a:r>
            <a:r>
              <a:rPr lang="en-US" dirty="0"/>
              <a:t>Python. </a:t>
            </a:r>
            <a:r>
              <a:rPr lang="ru-RU" dirty="0"/>
              <a:t>Его имя не слишком описательное, его идея проста, а сама функция действительно полезна.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1C4D2F-F106-884E-8E5A-0D722BBE154F}"/>
              </a:ext>
            </a:extLst>
          </p:cNvPr>
          <p:cNvSpPr/>
          <p:nvPr/>
        </p:nvSpPr>
        <p:spPr>
          <a:xfrm>
            <a:off x="1475678" y="2676293"/>
            <a:ext cx="107163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простейшем из всех возможных случаев 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map():</a:t>
            </a:r>
          </a:p>
          <a:p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	map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(function,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п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ринмает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два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аргумента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функцию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список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Приведенное выше описание чрезвычайно упрощено, так как: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второй аргумент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map() 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может быть любым объектом, который можно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итерировать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(например, кортеж или просто генератор).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применяет функцию, переданную первым аргументом, ко всем элементам второго аргумента и возвращает итератор, предоставляющий все последующие результаты функции.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Полученный итератор можно использовать в цикле или преобразовать в список с помощью функции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list().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03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29B9D-98CA-9046-8970-127349C26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517" y="553988"/>
            <a:ext cx="9601200" cy="841917"/>
          </a:xfrm>
        </p:spPr>
        <p:txBody>
          <a:bodyPr/>
          <a:lstStyle/>
          <a:p>
            <a:r>
              <a:rPr lang="en-TJ" dirty="0"/>
              <a:t> примеры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54C9-DF1D-7849-93A5-736B676655E1}"/>
              </a:ext>
            </a:extLst>
          </p:cNvPr>
          <p:cNvSpPr/>
          <p:nvPr/>
        </p:nvSpPr>
        <p:spPr>
          <a:xfrm>
            <a:off x="1799063" y="1395905"/>
            <a:ext cx="80697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list_1 = [x for x in range(5)]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list_2 = list(map(lambda x: 2 ** x, list_1))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print(list_2)</a:t>
            </a:r>
          </a:p>
          <a:p>
            <a:endParaRPr lang="en-TJ" dirty="0">
              <a:solidFill>
                <a:srgbClr val="687687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for x in map(lambda x: x * x, list_2):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	print(x, end=' ')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52AA52-BA4F-8940-B616-6290A322E4B1}"/>
              </a:ext>
            </a:extLst>
          </p:cNvPr>
          <p:cNvSpPr/>
          <p:nvPr/>
        </p:nvSpPr>
        <p:spPr>
          <a:xfrm>
            <a:off x="1371600" y="3995688"/>
            <a:ext cx="107349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Вот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описание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построить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list_1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 значениями от 0 до 4;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затем используйте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вместе с первой лямбдой, чтобы создать новый список, в котором все элементы были оценены как 2, возведенные в степень, взятую из соответствующего элемента из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list_1;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list_2 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распечатывается;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 следующем шаге снова используйте функцию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map(),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использовать возвращаемый генератор и напрямую печатать все полученные значения; как видите, здесь мы задействовали вторую лямбду — она просто возводит в квадрат каждый элемент из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list_2.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55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CD107-A809-C147-86C8-EA0315B6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615" y="709757"/>
            <a:ext cx="10560205" cy="81961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</a:t>
            </a:r>
            <a:r>
              <a:rPr lang="en-US" b="1" dirty="0" err="1"/>
              <a:t>нонимные</a:t>
            </a:r>
            <a:r>
              <a:rPr lang="en-US" b="1" dirty="0"/>
              <a:t> </a:t>
            </a:r>
            <a:r>
              <a:rPr lang="en-US" b="1" dirty="0" err="1"/>
              <a:t>функции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функция</a:t>
            </a:r>
            <a:r>
              <a:rPr lang="en-US" b="1" dirty="0"/>
              <a:t> filter() 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2B451-7503-A944-AF93-EA3CD3E14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250" y="1631389"/>
            <a:ext cx="10392937" cy="21744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Еще одна функция </a:t>
            </a:r>
            <a:r>
              <a:rPr lang="en-US" dirty="0"/>
              <a:t>Python, </a:t>
            </a:r>
            <a:r>
              <a:rPr lang="ru-RU" dirty="0"/>
              <a:t>которую можно значительно украсить с помощью лямбда-выражения, — это </a:t>
            </a:r>
            <a:r>
              <a:rPr lang="en-US" dirty="0"/>
              <a:t>filter().</a:t>
            </a:r>
          </a:p>
          <a:p>
            <a:pPr marL="0" indent="0">
              <a:buNone/>
            </a:pPr>
            <a:r>
              <a:rPr lang="ru-RU" dirty="0"/>
              <a:t>Она принимает те же аргументы, что и </a:t>
            </a:r>
            <a:r>
              <a:rPr lang="en-US" dirty="0"/>
              <a:t>map(), </a:t>
            </a:r>
            <a:r>
              <a:rPr lang="ru-RU" dirty="0"/>
              <a:t>но делает нечто иное: она фильтрует второй аргумент, руководствуясь указаниями, вытекающими из функции, указанной в качестве первого аргумента (функция вызывается для каждого элемента списка, как и в </a:t>
            </a:r>
            <a:r>
              <a:rPr lang="en-US" dirty="0"/>
              <a:t>map ()).</a:t>
            </a:r>
          </a:p>
          <a:p>
            <a:pPr marL="0" indent="0">
              <a:buNone/>
            </a:pPr>
            <a:r>
              <a:rPr lang="ru-RU" dirty="0"/>
              <a:t>Элементы, которые возвращают </a:t>
            </a:r>
            <a:r>
              <a:rPr lang="en-US" dirty="0"/>
              <a:t>True </a:t>
            </a:r>
            <a:r>
              <a:rPr lang="ru-RU" dirty="0"/>
              <a:t>из функции, проходят фильтр, остальные отклоняются.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8EA161-8C37-3649-94EC-2B56664BA06F}"/>
              </a:ext>
            </a:extLst>
          </p:cNvPr>
          <p:cNvSpPr/>
          <p:nvPr/>
        </p:nvSpPr>
        <p:spPr>
          <a:xfrm>
            <a:off x="1615068" y="3805877"/>
            <a:ext cx="95473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from random import seed, randint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seed()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data = [randint(-10,10) for x in range(5)]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filtered = list(filter(lambda x: x &gt; 0 and x % 2 == 0, data))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print(data)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print(filtered)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705942-7A94-1648-A8FD-785316418E77}"/>
              </a:ext>
            </a:extLst>
          </p:cNvPr>
          <p:cNvSpPr/>
          <p:nvPr/>
        </p:nvSpPr>
        <p:spPr>
          <a:xfrm>
            <a:off x="2188052" y="5764236"/>
            <a:ext cx="2528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Output: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[6, 3, 3, 2, -7] 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[6, 2]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101321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834FC-A500-454B-94D3-C8FFC62B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5483" y="351264"/>
            <a:ext cx="9601200" cy="741556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сновные</a:t>
            </a:r>
            <a:r>
              <a:rPr lang="en-US" b="1" dirty="0"/>
              <a:t> </a:t>
            </a:r>
            <a:r>
              <a:rPr lang="en-US" b="1" dirty="0" err="1"/>
              <a:t>выводы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776D4E-25C0-BC4D-B272-E4E1BB5D51B6}"/>
              </a:ext>
            </a:extLst>
          </p:cNvPr>
          <p:cNvSpPr/>
          <p:nvPr/>
        </p:nvSpPr>
        <p:spPr>
          <a:xfrm>
            <a:off x="1215483" y="1231309"/>
            <a:ext cx="103706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yield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можно использовать только внутри функций. 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yield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приостанавливает выполнение функции и заставляет функцию возвращать аргумент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yield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качестве результата. Такую функцию нельзя вызывать обычным способом — ее единственная цель — использовать в качестве генератора (т. е. в контексте, требующем ряда значений, например, цикла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for).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A2368-3692-F640-9D23-BACFBCFD52D0}"/>
              </a:ext>
            </a:extLst>
          </p:cNvPr>
          <p:cNvSpPr/>
          <p:nvPr/>
        </p:nvSpPr>
        <p:spPr>
          <a:xfrm>
            <a:off x="1215482" y="2787053"/>
            <a:ext cx="10103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Условное выражение – это выражение, построенное с использованием оператора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if-else.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Например: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F6F3CD-15FD-6546-88B5-0EAA3B7EE54A}"/>
              </a:ext>
            </a:extLst>
          </p:cNvPr>
          <p:cNvSpPr/>
          <p:nvPr/>
        </p:nvSpPr>
        <p:spPr>
          <a:xfrm>
            <a:off x="2646556" y="34326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585CF6"/>
                </a:solidFill>
                <a:latin typeface="Courier New" panose="02070309020205020404" pitchFamily="49" charset="0"/>
              </a:rPr>
              <a:t>True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&gt;=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585CF6"/>
                </a:solidFill>
                <a:latin typeface="Courier New" panose="02070309020205020404" pitchFamily="49" charset="0"/>
              </a:rPr>
              <a:t>False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F27AE8-4E6C-354E-9191-7C4B742A1961}"/>
              </a:ext>
            </a:extLst>
          </p:cNvPr>
          <p:cNvSpPr/>
          <p:nvPr/>
        </p:nvSpPr>
        <p:spPr>
          <a:xfrm>
            <a:off x="1547378" y="3823296"/>
            <a:ext cx="1404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US" dirty="0"/>
              <a:t>True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E51871-D427-2144-8C17-743ED240A756}"/>
              </a:ext>
            </a:extLst>
          </p:cNvPr>
          <p:cNvSpPr/>
          <p:nvPr/>
        </p:nvSpPr>
        <p:spPr>
          <a:xfrm>
            <a:off x="1215482" y="4490307"/>
            <a:ext cx="104932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ru-RU" dirty="0"/>
              <a:t>Генератор списка становится генератором, когда используется внутри скобок (при использовании внутри </a:t>
            </a:r>
            <a:r>
              <a:rPr lang="en-TJ" dirty="0"/>
              <a:t>фигурных </a:t>
            </a:r>
            <a:r>
              <a:rPr lang="ru-RU" dirty="0"/>
              <a:t>скобок он создает обычный список). Например: </a:t>
            </a:r>
          </a:p>
          <a:p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B5A1F4-9F8B-304E-8060-B36F5BA72EC9}"/>
              </a:ext>
            </a:extLst>
          </p:cNvPr>
          <p:cNvSpPr/>
          <p:nvPr/>
        </p:nvSpPr>
        <p:spPr>
          <a:xfrm>
            <a:off x="2724615" y="53370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(el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el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x,end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=’’)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4E6416-59B9-AA49-9B64-D675D5958765}"/>
              </a:ext>
            </a:extLst>
          </p:cNvPr>
          <p:cNvSpPr/>
          <p:nvPr/>
        </p:nvSpPr>
        <p:spPr>
          <a:xfrm>
            <a:off x="1547378" y="604530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US" dirty="0"/>
              <a:t>02468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073035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A7DD2F-E4DE-0541-8399-60CF5646C4C2}"/>
              </a:ext>
            </a:extLst>
          </p:cNvPr>
          <p:cNvSpPr/>
          <p:nvPr/>
        </p:nvSpPr>
        <p:spPr>
          <a:xfrm>
            <a:off x="1208048" y="496450"/>
            <a:ext cx="9597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4.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Лямбда-функция – это инструмент для создания анонимных функций. Например: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874D94-16AB-3544-A8BA-FC762C55DE92}"/>
              </a:ext>
            </a:extLst>
          </p:cNvPr>
          <p:cNvSpPr/>
          <p:nvPr/>
        </p:nvSpPr>
        <p:spPr>
          <a:xfrm>
            <a:off x="2066692" y="111623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foo(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x,f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return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f(x)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(foo(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9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x: x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0.5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86567C-3E95-DA4D-9B76-A3926B5C8ABC}"/>
              </a:ext>
            </a:extLst>
          </p:cNvPr>
          <p:cNvSpPr/>
          <p:nvPr/>
        </p:nvSpPr>
        <p:spPr>
          <a:xfrm>
            <a:off x="1447586" y="2105346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US" dirty="0"/>
              <a:t>3.0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95BC66-BE7D-6047-B924-071626B4ED07}"/>
              </a:ext>
            </a:extLst>
          </p:cNvPr>
          <p:cNvSpPr/>
          <p:nvPr/>
        </p:nvSpPr>
        <p:spPr>
          <a:xfrm>
            <a:off x="1208048" y="2678961"/>
            <a:ext cx="106791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5.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map(fun, list)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создает копию аргумента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применяет функцию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fun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 всем его элементам, возвращая генератор, который предоставляет новый контент списка поэлементно. Например: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0E9246-89A4-0146-939F-943C47543890}"/>
              </a:ext>
            </a:extLst>
          </p:cNvPr>
          <p:cNvSpPr/>
          <p:nvPr/>
        </p:nvSpPr>
        <p:spPr>
          <a:xfrm>
            <a:off x="2066692" y="3714242"/>
            <a:ext cx="96420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short_list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[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mython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'python'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'fell'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'on'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'the'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'floor'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]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new_list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map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s: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capitalize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(),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short_list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new_list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F7F225-C272-4748-8CD6-3F62576DA547}"/>
              </a:ext>
            </a:extLst>
          </p:cNvPr>
          <p:cNvSpPr/>
          <p:nvPr/>
        </p:nvSpPr>
        <p:spPr>
          <a:xfrm>
            <a:off x="1447586" y="4827807"/>
            <a:ext cx="4899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US" dirty="0"/>
              <a:t>['</a:t>
            </a:r>
            <a:r>
              <a:rPr lang="en-US" dirty="0" err="1"/>
              <a:t>Mython</a:t>
            </a:r>
            <a:r>
              <a:rPr lang="en-US" dirty="0"/>
              <a:t>', 'Python', 'Fell', 'On', 'The', 'Floor']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573460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82CBCE-F866-194B-8D27-C81FD568BB8B}"/>
              </a:ext>
            </a:extLst>
          </p:cNvPr>
          <p:cNvSpPr/>
          <p:nvPr/>
        </p:nvSpPr>
        <p:spPr>
          <a:xfrm>
            <a:off x="1014762" y="482395"/>
            <a:ext cx="10760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6.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filter(fun, list)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создает копию этих элементов списка, из-за чего 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fun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возвращает значение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True.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Результатом функции является генератор, предоставляющий содержимое нового списка поэлементно. Например: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5ADD36-3600-F642-AE80-D9D82A2F7BF2}"/>
              </a:ext>
            </a:extLst>
          </p:cNvPr>
          <p:cNvSpPr/>
          <p:nvPr/>
        </p:nvSpPr>
        <p:spPr>
          <a:xfrm>
            <a:off x="2579648" y="1435605"/>
            <a:ext cx="91068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short_list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[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"Python"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-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"Monty"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]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new_list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filter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s: 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isinstance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(s,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str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),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short_list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new_list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814350-82A6-1E45-98F2-11CCC14FE51A}"/>
              </a:ext>
            </a:extLst>
          </p:cNvPr>
          <p:cNvSpPr/>
          <p:nvPr/>
        </p:nvSpPr>
        <p:spPr>
          <a:xfrm>
            <a:off x="1133706" y="2388815"/>
            <a:ext cx="2613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US" dirty="0"/>
              <a:t>['Python', 'Monty']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07186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0E27-5D82-BF4F-992E-F6DB1065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9976"/>
          </a:xfrm>
        </p:spPr>
        <p:txBody>
          <a:bodyPr/>
          <a:lstStyle/>
          <a:p>
            <a:r>
              <a:rPr lang="en-TJ" dirty="0"/>
              <a:t> </a:t>
            </a:r>
            <a:r>
              <a:rPr lang="en-TJ" b="1" dirty="0"/>
              <a:t>что такое генераторы</a:t>
            </a:r>
            <a:r>
              <a:rPr lang="en-TJ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12347-9B33-FA4E-990D-B4C7DA08B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5776"/>
            <a:ext cx="10080702" cy="142735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Генератор </a:t>
            </a:r>
            <a:r>
              <a:rPr lang="en-US" dirty="0"/>
              <a:t>Python – </a:t>
            </a:r>
            <a:r>
              <a:rPr lang="ru-RU" dirty="0"/>
              <a:t>это фрагмент специализированного кода, способный создавать </a:t>
            </a:r>
            <a:r>
              <a:rPr lang="ru-RU" b="1" dirty="0"/>
              <a:t>ряд значений и управлять процессом итерации</a:t>
            </a:r>
            <a:r>
              <a:rPr lang="ru-RU" dirty="0"/>
              <a:t>. Вот почему генераторы очень часто называют итераторами, и хотя некоторые могут найти очень тонкое различие между этими двумя понятиями, мы будем рассматривать их как единое целое.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79B570-366F-1B42-99B3-9064EAC0B13E}"/>
              </a:ext>
            </a:extLst>
          </p:cNvPr>
          <p:cNvSpPr/>
          <p:nvPr/>
        </p:nvSpPr>
        <p:spPr>
          <a:xfrm>
            <a:off x="1932878" y="303313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C1484A-8602-0F4F-A02B-87409377B8CF}"/>
              </a:ext>
            </a:extLst>
          </p:cNvPr>
          <p:cNvSpPr/>
          <p:nvPr/>
        </p:nvSpPr>
        <p:spPr>
          <a:xfrm>
            <a:off x="1371600" y="3953108"/>
            <a:ext cx="9511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range()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 самом деле является генератором, который (по сути, опять же) является итератором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D4DFBC-68B4-4F41-B7F1-7728B66DA791}"/>
              </a:ext>
            </a:extLst>
          </p:cNvPr>
          <p:cNvSpPr/>
          <p:nvPr/>
        </p:nvSpPr>
        <p:spPr>
          <a:xfrm>
            <a:off x="1371600" y="4652059"/>
            <a:ext cx="104486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Генератор возвращает </a:t>
            </a:r>
            <a:r>
              <a:rPr lang="ru-RU" b="1" dirty="0">
                <a:solidFill>
                  <a:srgbClr val="222222"/>
                </a:solidFill>
                <a:latin typeface="Open Sans" panose="020B0606030504020204" pitchFamily="34" charset="0"/>
              </a:rPr>
              <a:t>ряд значений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и, как правило, (неявно) вызывается более одного раза.</a:t>
            </a:r>
          </a:p>
          <a:p>
            <a:endParaRPr lang="ru-RU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этом примере генератор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range()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вызывается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пять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раз, предоставляя пять последовательных значений от нуля до четырех и, наконец, сигнализируя о завершении последовательности.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82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B5473-CFB3-8C49-90F9-2A6E97A8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191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</a:t>
            </a:r>
            <a:r>
              <a:rPr lang="en-US" b="1" dirty="0" err="1"/>
              <a:t>оступ</a:t>
            </a:r>
            <a:r>
              <a:rPr lang="en-US" b="1" dirty="0"/>
              <a:t> </a:t>
            </a:r>
            <a:r>
              <a:rPr lang="en-US" b="1" dirty="0" err="1"/>
              <a:t>к</a:t>
            </a:r>
            <a:r>
              <a:rPr lang="en-US" b="1" dirty="0"/>
              <a:t> </a:t>
            </a:r>
            <a:r>
              <a:rPr lang="en-US" b="1" dirty="0" err="1"/>
              <a:t>файлам</a:t>
            </a:r>
            <a:r>
              <a:rPr lang="en-US" b="1" dirty="0"/>
              <a:t> </a:t>
            </a:r>
            <a:r>
              <a:rPr lang="en-US" b="1" dirty="0" err="1"/>
              <a:t>посредством</a:t>
            </a:r>
            <a:r>
              <a:rPr lang="en-US" b="1" dirty="0"/>
              <a:t> </a:t>
            </a:r>
            <a:r>
              <a:rPr lang="en-US" b="1" dirty="0" err="1"/>
              <a:t>кода</a:t>
            </a:r>
            <a:r>
              <a:rPr lang="en-US" b="1" dirty="0"/>
              <a:t> Python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6788F-1A24-E54E-92C3-1BA3EBC6F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32517"/>
            <a:ext cx="9601200" cy="43396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Одной из наиболее распространенных </a:t>
            </a:r>
            <a:r>
              <a:rPr lang="en-TJ" dirty="0"/>
              <a:t>задач</a:t>
            </a:r>
            <a:r>
              <a:rPr lang="ru-RU" dirty="0"/>
              <a:t> в работе разработчика является обработка данных, хранящихся в файлах, в то время как файлы обычно физически хранятся с использованием устройств хранения — жестких, оптических, сетевых или твердотельных дисков.</a:t>
            </a:r>
          </a:p>
          <a:p>
            <a:pPr marL="0" indent="0">
              <a:buNone/>
            </a:pPr>
            <a:r>
              <a:rPr lang="ru-RU" dirty="0"/>
              <a:t>Легко представить себе программу, сортирующую 20 чисел, и столь же легко представить пользователя этой программы, вводящего эти двадцать чисел прямо с клавиатуры.</a:t>
            </a:r>
          </a:p>
          <a:p>
            <a:pPr marL="0" indent="0">
              <a:buNone/>
            </a:pPr>
            <a:r>
              <a:rPr lang="ru-RU" dirty="0"/>
              <a:t>Гораздо сложнее представить ту же задачу, когда нужно отсортировать 20 000 чисел, и нет ни одного пользователя, способного ввести эти числа без ошибки.</a:t>
            </a:r>
          </a:p>
          <a:p>
            <a:pPr marL="0" indent="0">
              <a:buNone/>
            </a:pPr>
            <a:r>
              <a:rPr lang="ru-RU" dirty="0"/>
              <a:t>Гораздо проще представить, что эти числа хранятся в файле на диске, который читает программа. Программа сортирует числа и не отправляет их на экран, а вместо этого создает новый файл и сохраняет в нем отсортированную последовательность чисел.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384383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A7DF-C624-6D4E-9AE4-11C8BE289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1556"/>
          </a:xfrm>
        </p:spPr>
        <p:txBody>
          <a:bodyPr/>
          <a:lstStyle/>
          <a:p>
            <a:r>
              <a:rPr lang="ru-RU" b="1" dirty="0"/>
              <a:t>И</a:t>
            </a:r>
            <a:r>
              <a:rPr lang="en-US" b="1" dirty="0" err="1"/>
              <a:t>мена</a:t>
            </a:r>
            <a:r>
              <a:rPr lang="en-US" b="1" dirty="0"/>
              <a:t> </a:t>
            </a:r>
            <a:r>
              <a:rPr lang="en-US" b="1" dirty="0" err="1"/>
              <a:t>файлов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86231-3331-444B-B32D-371319032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94624"/>
            <a:ext cx="4724400" cy="19291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Различные операционные системы могут обрабатывать файлы по-разному. Например, в </a:t>
            </a:r>
            <a:r>
              <a:rPr lang="en-US" dirty="0"/>
              <a:t>Windows </a:t>
            </a:r>
            <a:r>
              <a:rPr lang="ru-RU" dirty="0"/>
              <a:t>используется другое соглашение об именах, чем принятое в системах </a:t>
            </a:r>
            <a:r>
              <a:rPr lang="en-US" dirty="0"/>
              <a:t>Unix/Linux.</a:t>
            </a:r>
          </a:p>
          <a:p>
            <a:pPr marL="0" indent="0">
              <a:buNone/>
            </a:pPr>
            <a:r>
              <a:rPr lang="ru-RU" dirty="0"/>
              <a:t>Если мы используем понятие канонического имени файла (имя, которое однозначно определяет местоположение файла независимо от его уровня в дереве каталогов), мы можем понять, что эти имена выглядят по-разному в </a:t>
            </a:r>
            <a:r>
              <a:rPr lang="en-US" dirty="0"/>
              <a:t>Windows </a:t>
            </a:r>
            <a:r>
              <a:rPr lang="ru-RU" dirty="0"/>
              <a:t>и в </a:t>
            </a:r>
            <a:r>
              <a:rPr lang="en-US" dirty="0"/>
              <a:t>Unix/Linux. :</a:t>
            </a:r>
          </a:p>
          <a:p>
            <a:pPr marL="0" indent="0">
              <a:buNone/>
            </a:pPr>
            <a:endParaRPr lang="en-TJ" dirty="0"/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F683C115-AB03-4543-8296-631C9042A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881" y="1428904"/>
            <a:ext cx="5664200" cy="22606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1378B7C-08F5-7845-AD7C-849505F1158A}"/>
              </a:ext>
            </a:extLst>
          </p:cNvPr>
          <p:cNvSpPr/>
          <p:nvPr/>
        </p:nvSpPr>
        <p:spPr>
          <a:xfrm>
            <a:off x="1371600" y="3924792"/>
            <a:ext cx="103916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Как видите, системы, производные от </a:t>
            </a:r>
            <a:r>
              <a:rPr lang="en-US" dirty="0"/>
              <a:t>Unix/Linux, </a:t>
            </a:r>
            <a:r>
              <a:rPr lang="ru-RU" dirty="0"/>
              <a:t>не используют букву диска (например, </a:t>
            </a:r>
            <a:r>
              <a:rPr lang="en-US" dirty="0"/>
              <a:t>C:), </a:t>
            </a:r>
            <a:r>
              <a:rPr lang="ru-RU" dirty="0"/>
              <a:t>и все каталоги растут из одного корневого каталога с именем /, в то время как системы </a:t>
            </a:r>
            <a:r>
              <a:rPr lang="en-US" dirty="0"/>
              <a:t>Windows </a:t>
            </a:r>
            <a:r>
              <a:rPr lang="ru-RU" dirty="0"/>
              <a:t>распознают корневой каталог как \. Кроме того, в именах системных файлов </a:t>
            </a:r>
            <a:r>
              <a:rPr lang="en-US" dirty="0"/>
              <a:t>Unix/Linux </a:t>
            </a:r>
            <a:r>
              <a:rPr lang="ru-RU" dirty="0"/>
              <a:t>учитывается регистр. Системы </a:t>
            </a:r>
            <a:r>
              <a:rPr lang="en-US" dirty="0"/>
              <a:t>Windows </a:t>
            </a:r>
            <a:r>
              <a:rPr lang="ru-RU" dirty="0"/>
              <a:t>сохраняют регистр букв, используемых в имени файла, но вообще не различают их регистры. Это означает, что эти две строки: </a:t>
            </a:r>
            <a:r>
              <a:rPr lang="en-US" dirty="0" err="1"/>
              <a:t>ThisIsTheNameOfTheFile</a:t>
            </a:r>
            <a:r>
              <a:rPr lang="en-US" dirty="0"/>
              <a:t> </a:t>
            </a:r>
            <a:r>
              <a:rPr lang="ru-RU" dirty="0"/>
              <a:t>и </a:t>
            </a:r>
            <a:r>
              <a:rPr lang="en-US" dirty="0" err="1"/>
              <a:t>thisisthenameofthefile</a:t>
            </a:r>
            <a:r>
              <a:rPr lang="en-US" dirty="0"/>
              <a:t> </a:t>
            </a:r>
            <a:r>
              <a:rPr lang="ru-RU" dirty="0"/>
              <a:t>описывают два разных файла в системах </a:t>
            </a:r>
            <a:r>
              <a:rPr lang="en-US" dirty="0"/>
              <a:t>Unix/Linux, </a:t>
            </a:r>
            <a:r>
              <a:rPr lang="ru-RU" dirty="0"/>
              <a:t>но являются одним и тем же именем только для одного файла в системах </a:t>
            </a:r>
            <a:r>
              <a:rPr lang="en-US" dirty="0"/>
              <a:t>Windows. </a:t>
            </a:r>
            <a:r>
              <a:rPr lang="ru-RU" dirty="0"/>
              <a:t>Основное и самое заметное отличие заключается в том, что вам нужно использовать два разных разделителя для имен каталогов: \ в </a:t>
            </a:r>
            <a:r>
              <a:rPr lang="en-US" dirty="0"/>
              <a:t>Windows </a:t>
            </a:r>
            <a:r>
              <a:rPr lang="ru-RU" dirty="0"/>
              <a:t>и / в </a:t>
            </a:r>
            <a:r>
              <a:rPr lang="en-US" dirty="0"/>
              <a:t>Unix/Linux. </a:t>
            </a:r>
          </a:p>
        </p:txBody>
      </p:sp>
    </p:spTree>
    <p:extLst>
      <p:ext uri="{BB962C8B-B14F-4D97-AF65-F5344CB8AC3E}">
        <p14:creationId xmlns:p14="http://schemas.microsoft.com/office/powerpoint/2010/main" val="3174896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C1212-1547-D64B-BB34-D35016E6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92358"/>
            <a:ext cx="9601200" cy="46277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</a:t>
            </a:r>
            <a:r>
              <a:rPr lang="en-TJ" b="1" dirty="0"/>
              <a:t>мена файлов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50D86-91AC-5D49-B40C-C4294C527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70562"/>
            <a:ext cx="9601200" cy="56636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П</a:t>
            </a:r>
            <a:r>
              <a:rPr lang="en-US" dirty="0" err="1"/>
              <a:t>уть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файлу</a:t>
            </a:r>
            <a:r>
              <a:rPr lang="en-US" dirty="0"/>
              <a:t> Unix/Linux </a:t>
            </a:r>
            <a:r>
              <a:rPr lang="en-US" dirty="0" err="1"/>
              <a:t>системах</a:t>
            </a:r>
            <a:r>
              <a:rPr lang="en-US" dirty="0"/>
              <a:t>, </a:t>
            </a:r>
            <a:r>
              <a:rPr lang="en-US" dirty="0" err="1"/>
              <a:t>выгледит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"/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/file" 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указать</a:t>
            </a:r>
            <a:r>
              <a:rPr lang="en-US" dirty="0"/>
              <a:t> </a:t>
            </a:r>
            <a:r>
              <a:rPr lang="en-US" dirty="0" err="1"/>
              <a:t>путь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системах</a:t>
            </a:r>
            <a:r>
              <a:rPr lang="en-US" dirty="0"/>
              <a:t> Windows: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"\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\file" </a:t>
            </a:r>
          </a:p>
          <a:p>
            <a:pPr marL="0" indent="0">
              <a:buNone/>
            </a:pPr>
            <a:r>
              <a:rPr lang="ru-RU" dirty="0"/>
              <a:t>вас ждет неприятный сюрприз: либо </a:t>
            </a:r>
            <a:r>
              <a:rPr lang="en-US" dirty="0"/>
              <a:t>Python </a:t>
            </a:r>
            <a:r>
              <a:rPr lang="ru-RU" dirty="0"/>
              <a:t>выдаст ошибку, либо выполнение программы поведет себя странно, как будто имя файла каким-то образом искажено.</a:t>
            </a:r>
            <a:endParaRPr lang="en-TJ" dirty="0"/>
          </a:p>
          <a:p>
            <a:pPr marL="0" indent="0">
              <a:buNone/>
            </a:pPr>
            <a:r>
              <a:rPr lang="ru-RU" dirty="0"/>
              <a:t>На самом деле, это вовсе не странно, а вполне очевидно и естественно. </a:t>
            </a:r>
            <a:r>
              <a:rPr lang="en-US" dirty="0"/>
              <a:t>Python </a:t>
            </a:r>
            <a:r>
              <a:rPr lang="ru-RU" dirty="0"/>
              <a:t>использует \ в качестве </a:t>
            </a:r>
            <a:r>
              <a:rPr lang="en-US" dirty="0"/>
              <a:t>escape-</a:t>
            </a:r>
            <a:r>
              <a:rPr lang="ru-RU" dirty="0"/>
              <a:t>символа (например, \</a:t>
            </a:r>
            <a:r>
              <a:rPr lang="en-US" dirty="0"/>
              <a:t>n).</a:t>
            </a:r>
          </a:p>
          <a:p>
            <a:pPr marL="0" indent="0">
              <a:buNone/>
            </a:pPr>
            <a:r>
              <a:rPr lang="ru-RU" dirty="0"/>
              <a:t>Это означает, что имена файлов </a:t>
            </a:r>
            <a:r>
              <a:rPr lang="en-US" dirty="0"/>
              <a:t>Windows </a:t>
            </a:r>
            <a:r>
              <a:rPr lang="ru-RU" dirty="0"/>
              <a:t>должны быть записаны следующим образом:</a:t>
            </a:r>
            <a:endParaRPr lang="en-TJ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  <a:hlinkClick r:id="rId2"/>
              </a:rPr>
              <a:t>“\\dir\\file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”</a:t>
            </a:r>
          </a:p>
          <a:p>
            <a:pPr marL="0" indent="0">
              <a:buNone/>
            </a:pPr>
            <a:r>
              <a:rPr lang="ru-RU" dirty="0"/>
              <a:t>К счастью, есть еще одно решение. </a:t>
            </a:r>
            <a:r>
              <a:rPr lang="en-US" dirty="0"/>
              <a:t>Python </a:t>
            </a:r>
            <a:r>
              <a:rPr lang="ru-RU" dirty="0"/>
              <a:t>достаточно умен, чтобы преобразовывать косую черту в обратную каждый раз, когда обнаруживает, что это требуется ОС. </a:t>
            </a:r>
          </a:p>
          <a:p>
            <a:pPr marL="0" indent="0">
              <a:buNone/>
            </a:pP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означает</a:t>
            </a:r>
            <a:r>
              <a:rPr lang="en-US" dirty="0"/>
              <a:t> </a:t>
            </a:r>
            <a:r>
              <a:rPr lang="en-US" dirty="0" err="1"/>
              <a:t>что</a:t>
            </a:r>
            <a:r>
              <a:rPr lang="en-US" dirty="0"/>
              <a:t>, </a:t>
            </a:r>
            <a:r>
              <a:rPr lang="en-US" dirty="0" err="1"/>
              <a:t>запись</a:t>
            </a:r>
            <a:r>
              <a:rPr lang="en-US" dirty="0"/>
              <a:t> </a:t>
            </a:r>
            <a:r>
              <a:rPr lang="en-US" dirty="0" err="1"/>
              <a:t>имен</a:t>
            </a:r>
            <a:r>
              <a:rPr lang="en-US" dirty="0"/>
              <a:t> </a:t>
            </a:r>
            <a:r>
              <a:rPr lang="en-US" dirty="0" err="1"/>
              <a:t>файлов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"/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/file"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name = "c:/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/file" 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Windows.</a:t>
            </a:r>
          </a:p>
          <a:p>
            <a:pPr marL="0" indent="0">
              <a:buNone/>
            </a:pP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2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EDA45-D401-F849-837F-68B2C761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8463"/>
          </a:xfrm>
        </p:spPr>
        <p:txBody>
          <a:bodyPr>
            <a:normAutofit/>
          </a:bodyPr>
          <a:lstStyle/>
          <a:p>
            <a:r>
              <a:rPr lang="ru-RU" b="1" dirty="0"/>
              <a:t>Ф</a:t>
            </a:r>
            <a:r>
              <a:rPr lang="en-US" b="1" dirty="0" err="1"/>
              <a:t>айловый</a:t>
            </a:r>
            <a:r>
              <a:rPr lang="en-US" b="1" dirty="0"/>
              <a:t> </a:t>
            </a:r>
            <a:r>
              <a:rPr lang="en-US" b="1" dirty="0" err="1"/>
              <a:t>поток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50461-74AE-3F4F-B3ED-9174AB475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9229"/>
            <a:ext cx="9601200" cy="496705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Открытие потока не только связано с файлом, но также должно указывать способ обработки потока. Это объявление называется открытым режимом.</a:t>
            </a:r>
          </a:p>
          <a:p>
            <a:r>
              <a:rPr lang="ru-RU" dirty="0"/>
              <a:t>Если открытие прошло успешно, программе будет разрешено выполнять только те операции, которые соответствуют объявленному режиму открытия.</a:t>
            </a:r>
          </a:p>
          <a:p>
            <a:r>
              <a:rPr lang="ru-RU" dirty="0"/>
              <a:t>Над потоком выполняются две основные операции:</a:t>
            </a:r>
          </a:p>
          <a:p>
            <a:r>
              <a:rPr lang="ru-RU" dirty="0"/>
              <a:t>чтение из потока: части данных извлекаются из файла и помещаются в область памяти, управляемую программой (например, в переменную);</a:t>
            </a:r>
          </a:p>
          <a:p>
            <a:r>
              <a:rPr lang="ru-RU" dirty="0"/>
              <a:t>запись в поток: порции данных из памяти (например, переменная) передаются в файл.</a:t>
            </a:r>
          </a:p>
          <a:p>
            <a:r>
              <a:rPr lang="ru-RU" dirty="0"/>
              <a:t>Для открытия потока используются три основных режима:</a:t>
            </a:r>
          </a:p>
          <a:p>
            <a:r>
              <a:rPr lang="ru-RU" dirty="0"/>
              <a:t>режим чтения: поток, открытый в этом режиме, допускает только операции чтения; попытка записи в поток вызовет исключение (исключение называется </a:t>
            </a:r>
            <a:r>
              <a:rPr lang="en-US" dirty="0" err="1"/>
              <a:t>UnsupportedOperation</a:t>
            </a:r>
            <a:r>
              <a:rPr lang="en-US" dirty="0"/>
              <a:t>, </a:t>
            </a:r>
            <a:r>
              <a:rPr lang="ru-RU" dirty="0"/>
              <a:t>которое наследует </a:t>
            </a:r>
            <a:r>
              <a:rPr lang="en-US" dirty="0" err="1"/>
              <a:t>OSError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ValueError</a:t>
            </a:r>
            <a:r>
              <a:rPr lang="en-US" dirty="0"/>
              <a:t> </a:t>
            </a:r>
            <a:r>
              <a:rPr lang="ru-RU" dirty="0"/>
              <a:t>и исходит из модуля </a:t>
            </a:r>
            <a:r>
              <a:rPr lang="en-US" dirty="0"/>
              <a:t>io);</a:t>
            </a:r>
          </a:p>
          <a:p>
            <a:r>
              <a:rPr lang="ru-RU" dirty="0"/>
              <a:t>режим записи: поток, открытый в этом режиме, допускает только операции записи; попытка чтения потока вызовет упомянутое выше исключение;</a:t>
            </a:r>
          </a:p>
          <a:p>
            <a:r>
              <a:rPr lang="ru-RU" dirty="0"/>
              <a:t>режим обновления: поток, открытый в этом режиме, позволяет выполнять как запись, так и чтение.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232723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7425-0FA4-F84F-B41F-1D9FDB38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5371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ткрытие</a:t>
            </a:r>
            <a:r>
              <a:rPr lang="en-US" b="1" dirty="0"/>
              <a:t> </a:t>
            </a:r>
            <a:r>
              <a:rPr lang="en-US" b="1" dirty="0" err="1"/>
              <a:t>потока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FAF36-A843-B246-9F79-D6B991268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1171"/>
            <a:ext cx="9601200" cy="50142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Открытие потока выполняется функцией, которую можно вызвать следующим образом:</a:t>
            </a:r>
            <a:endParaRPr lang="en-TJ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stream = open(file, mode = 'r', encoding = None) 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Давайте проанализируем это: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название функции (открыть) говорит само за себя; если открытие прошло успешно, функция возвращает объект потока; в противном случае возникает исключение (например, </a:t>
            </a:r>
            <a:r>
              <a:rPr lang="en-US" dirty="0" err="1"/>
              <a:t>FileNotFoundError</a:t>
            </a:r>
            <a:r>
              <a:rPr lang="en-US" dirty="0"/>
              <a:t>, </a:t>
            </a:r>
            <a:r>
              <a:rPr lang="ru-RU" dirty="0"/>
              <a:t>если файл, который вы собираетесь прочитать, не существует);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первый параметр функции (файл) указывает имя файла, который будет связан с потоком;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второй параметр (режим) указывает открытый режим, используемый для потока; это строка, заполненная последовательностью символов, и каждый из них имеет свое особое значение (подробности чуть позже);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третий параметр (</a:t>
            </a:r>
            <a:r>
              <a:rPr lang="en-US" dirty="0"/>
              <a:t>encoding) </a:t>
            </a:r>
            <a:r>
              <a:rPr lang="ru-RU" dirty="0"/>
              <a:t>указывает тип кодировки (например, </a:t>
            </a:r>
            <a:r>
              <a:rPr lang="en-US" dirty="0"/>
              <a:t>UTF-8 </a:t>
            </a:r>
            <a:r>
              <a:rPr lang="ru-RU" dirty="0"/>
              <a:t>при работе с текстовыми файлами)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открытие должно быть самой первой операцией, выполняемой в потоке.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67096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5406-17CC-8140-9C9E-DB37ABFD2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83995"/>
            <a:ext cx="9601200" cy="841917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ткрытие</a:t>
            </a:r>
            <a:r>
              <a:rPr lang="en-US" b="1" dirty="0"/>
              <a:t> </a:t>
            </a:r>
            <a:r>
              <a:rPr lang="en-US" b="1" dirty="0" err="1"/>
              <a:t>потоков</a:t>
            </a:r>
            <a:r>
              <a:rPr lang="en-US" b="1" dirty="0"/>
              <a:t>: </a:t>
            </a:r>
            <a:r>
              <a:rPr lang="en-US" b="1" dirty="0" err="1"/>
              <a:t>режимы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98EA6-FF09-B141-8017-265B4609D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5551"/>
            <a:ext cx="10627112" cy="60216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highlight>
                  <a:srgbClr val="C0C0C0"/>
                </a:highlight>
              </a:rPr>
              <a:t>r </a:t>
            </a:r>
            <a:r>
              <a:rPr lang="en-US" dirty="0"/>
              <a:t>: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endParaRPr lang="en-US" dirty="0"/>
          </a:p>
          <a:p>
            <a:r>
              <a:rPr lang="ru-RU" dirty="0"/>
              <a:t>файл, связанный с потоком, должен существовать и быть доступным для чтения, иначе функция </a:t>
            </a:r>
            <a:r>
              <a:rPr lang="en-US" dirty="0"/>
              <a:t>open() </a:t>
            </a:r>
            <a:r>
              <a:rPr lang="ru-RU" dirty="0"/>
              <a:t>вызовет </a:t>
            </a:r>
            <a:r>
              <a:rPr lang="en-TJ" dirty="0"/>
              <a:t>ошибку</a:t>
            </a:r>
            <a:r>
              <a:rPr lang="ru-RU" dirty="0"/>
              <a:t>.</a:t>
            </a:r>
            <a:endParaRPr lang="en-TJ" dirty="0"/>
          </a:p>
          <a:p>
            <a:pPr marL="0" indent="0">
              <a:buNone/>
            </a:pPr>
            <a:r>
              <a:rPr lang="en-US" b="1" dirty="0">
                <a:highlight>
                  <a:srgbClr val="C0C0C0"/>
                </a:highlight>
              </a:rPr>
              <a:t>w </a:t>
            </a:r>
            <a:r>
              <a:rPr lang="en-US" dirty="0"/>
              <a:t>: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endParaRPr lang="en-US" dirty="0"/>
          </a:p>
          <a:p>
            <a:r>
              <a:rPr lang="ru-RU" dirty="0"/>
              <a:t>файл, связанный с потоком, может не существовать; если он не существует, он будет создан; если он существует, </a:t>
            </a:r>
            <a:r>
              <a:rPr lang="en-TJ" dirty="0"/>
              <a:t>то будет перезаписан</a:t>
            </a:r>
            <a:r>
              <a:rPr lang="ru-RU" dirty="0"/>
              <a:t>; если создание невозможно (например, из-за системных разрешений), функция </a:t>
            </a:r>
            <a:r>
              <a:rPr lang="en-US" dirty="0"/>
              <a:t>open() </a:t>
            </a:r>
            <a:r>
              <a:rPr lang="ru-RU" dirty="0"/>
              <a:t>вызывает </a:t>
            </a:r>
            <a:r>
              <a:rPr lang="en-TJ" dirty="0"/>
              <a:t>ошибку</a:t>
            </a:r>
            <a:r>
              <a:rPr lang="ru-RU" dirty="0"/>
              <a:t>.</a:t>
            </a:r>
            <a:endParaRPr lang="en-TJ" dirty="0"/>
          </a:p>
          <a:p>
            <a:pPr marL="0" indent="0">
              <a:buNone/>
            </a:pPr>
            <a:r>
              <a:rPr lang="en-US" b="1" dirty="0">
                <a:highlight>
                  <a:srgbClr val="C0C0C0"/>
                </a:highlight>
              </a:rPr>
              <a:t>a </a:t>
            </a:r>
            <a:r>
              <a:rPr lang="en-US" b="1" dirty="0"/>
              <a:t>: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обновления</a:t>
            </a:r>
            <a:endParaRPr lang="en-US" dirty="0"/>
          </a:p>
          <a:p>
            <a:r>
              <a:rPr lang="ru-RU" dirty="0"/>
              <a:t>файл, связанный с потоком, может не существовать; если он не существует, он будет создан; если она существует, виртуальная записывающая головка будет установлена в конце файла (предыдущее содержимое файла останется нетронутым).</a:t>
            </a:r>
            <a:endParaRPr lang="en-TJ" dirty="0"/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</a:rPr>
              <a:t>r+</a:t>
            </a:r>
            <a:r>
              <a:rPr lang="en-US" dirty="0"/>
              <a:t>: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обновления</a:t>
            </a:r>
            <a:endParaRPr lang="en-US" dirty="0"/>
          </a:p>
          <a:p>
            <a:r>
              <a:rPr lang="ru-RU" dirty="0"/>
              <a:t>файл, связанный с потоком, должен существовать и должен быть доступен для записи, иначе функция </a:t>
            </a:r>
            <a:r>
              <a:rPr lang="en-US" dirty="0"/>
              <a:t>open() </a:t>
            </a:r>
            <a:r>
              <a:rPr lang="ru-RU" dirty="0"/>
              <a:t>вызовет исключение;</a:t>
            </a:r>
            <a:r>
              <a:rPr lang="en-TJ" dirty="0"/>
              <a:t> </a:t>
            </a:r>
            <a:r>
              <a:rPr lang="ru-RU" dirty="0"/>
              <a:t>для потока разрешены операции чтения и записи.</a:t>
            </a:r>
            <a:endParaRPr lang="en-TJ" dirty="0"/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</a:rPr>
              <a:t>w+</a:t>
            </a:r>
            <a:r>
              <a:rPr lang="en-US" dirty="0"/>
              <a:t>: </a:t>
            </a:r>
            <a:r>
              <a:rPr lang="en-US" dirty="0" err="1"/>
              <a:t>режим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обновления</a:t>
            </a:r>
            <a:endParaRPr lang="en-US" dirty="0"/>
          </a:p>
          <a:p>
            <a:r>
              <a:rPr lang="ru-RU" dirty="0"/>
              <a:t>файл, связанный с потоком, может не существовать; если он не существует, он будет создан; предыдущее содержимое файла остается нетронутым;</a:t>
            </a:r>
          </a:p>
          <a:p>
            <a:r>
              <a:rPr lang="ru-RU" dirty="0"/>
              <a:t>для потока разрешены операции чтения и записи.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363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32346-B419-9547-86E8-A72261D0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1917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ткрытие</a:t>
            </a:r>
            <a:r>
              <a:rPr lang="en-US" b="1" dirty="0"/>
              <a:t> </a:t>
            </a:r>
            <a:r>
              <a:rPr lang="en-US" b="1" dirty="0" err="1"/>
              <a:t>потока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7726F-5025-F44E-B736-1DCA55510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5775"/>
            <a:ext cx="10370634" cy="1658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представьте, что мы хотим разработать программу, которая читает содержимое текстового файла с именем:</a:t>
            </a:r>
            <a:endParaRPr lang="en-TJ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C:\Users\User\Desktop\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file.txt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pPr marL="0" indent="0">
              <a:buNone/>
            </a:pPr>
            <a:r>
              <a:rPr lang="ru-RU" dirty="0"/>
              <a:t>Как открыть этот файл для чтения? Вот соответствующий фрагмент кода: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F8AF85-98F4-F54C-A690-57BCCDB52665}"/>
              </a:ext>
            </a:extLst>
          </p:cNvPr>
          <p:cNvSpPr/>
          <p:nvPr/>
        </p:nvSpPr>
        <p:spPr>
          <a:xfrm>
            <a:off x="1464527" y="3264625"/>
            <a:ext cx="10088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stream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open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"C:/Users/User/Desktop</a:t>
            </a:r>
            <a:r>
              <a:rPr lang="en-US" dirty="0">
                <a:solidFill>
                  <a:srgbClr val="585CF6"/>
                </a:solidFill>
                <a:latin typeface="Courier New" panose="02070309020205020404" pitchFamily="49" charset="0"/>
              </a:rPr>
              <a:t>/</a:t>
            </a:r>
            <a:r>
              <a:rPr lang="en-US" dirty="0" err="1">
                <a:solidFill>
                  <a:srgbClr val="585CF6"/>
                </a:solidFill>
                <a:latin typeface="Courier New" panose="02070309020205020404" pitchFamily="49" charset="0"/>
              </a:rPr>
              <a:t>f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ile.txt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"rt"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4C886B"/>
                </a:solidFill>
                <a:latin typeface="Courier New" panose="02070309020205020404" pitchFamily="49" charset="0"/>
              </a:rPr>
              <a:t># Processing goes here.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stream.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30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7698D-1C0D-114A-8F16-BE701026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464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US" b="1" dirty="0" err="1"/>
              <a:t>бработка</a:t>
            </a:r>
            <a:r>
              <a:rPr lang="en-US" b="1" dirty="0"/>
              <a:t> </a:t>
            </a:r>
            <a:r>
              <a:rPr lang="en-US" b="1" dirty="0" err="1"/>
              <a:t>текстового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61E60C-BC65-934C-9A9B-6DA7D8A50AF6}"/>
              </a:ext>
            </a:extLst>
          </p:cNvPr>
          <p:cNvSpPr/>
          <p:nvPr/>
        </p:nvSpPr>
        <p:spPr>
          <a:xfrm>
            <a:off x="1513049" y="1844362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cnt = 0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 = open('text.txt', "rt")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ch = s.read(1)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while ch != ’’: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print(ch, end=’’)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cnt += 1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ch = s.read(1)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s.close()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print("\n\nCharacters in file:", cnt)</a:t>
            </a:r>
          </a:p>
        </p:txBody>
      </p:sp>
    </p:spTree>
    <p:extLst>
      <p:ext uri="{BB962C8B-B14F-4D97-AF65-F5344CB8AC3E}">
        <p14:creationId xmlns:p14="http://schemas.microsoft.com/office/powerpoint/2010/main" val="2289940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0B6A-72AF-414D-A59F-C25BDC19B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731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US" b="1" dirty="0" err="1"/>
              <a:t>бработка</a:t>
            </a:r>
            <a:r>
              <a:rPr lang="en-US" b="1" dirty="0"/>
              <a:t> </a:t>
            </a:r>
            <a:r>
              <a:rPr lang="en-US" b="1" dirty="0" err="1"/>
              <a:t>текстового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3832D-409F-D24A-BD91-FB88848DF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8688"/>
            <a:ext cx="9601200" cy="213545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Если вы абсолютно уверены, что длина файла безопасна и вы можете сразу прочитать весь файл в память, вы можете это сделать — </a:t>
            </a:r>
            <a:r>
              <a:rPr lang="ru-RU" dirty="0" err="1"/>
              <a:t>функци</a:t>
            </a:r>
            <a:r>
              <a:rPr lang="en-TJ" dirty="0"/>
              <a:t>ей</a:t>
            </a:r>
            <a:r>
              <a:rPr lang="ru-RU" dirty="0"/>
              <a:t> </a:t>
            </a:r>
            <a:r>
              <a:rPr lang="en-US" dirty="0"/>
              <a:t>read(), </a:t>
            </a:r>
            <a:r>
              <a:rPr lang="ru-RU" dirty="0"/>
              <a:t>вызванная без каких-либо аргументов или с аргументом, который оценивается как </a:t>
            </a:r>
            <a:r>
              <a:rPr lang="en-US" dirty="0"/>
              <a:t>None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Помните: чтение терабайтного файла с использованием этого метода может повредить вашу ОС.</a:t>
            </a:r>
          </a:p>
          <a:p>
            <a:pPr marL="0" indent="0">
              <a:buNone/>
            </a:pPr>
            <a:r>
              <a:rPr lang="ru-RU" dirty="0"/>
              <a:t>Не ждите чудес — компьютерная память не растягивается.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D144F0-5E6A-ED48-9A12-5358483668E9}"/>
              </a:ext>
            </a:extLst>
          </p:cNvPr>
          <p:cNvSpPr/>
          <p:nvPr/>
        </p:nvSpPr>
        <p:spPr>
          <a:xfrm>
            <a:off x="2010937" y="362414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 cnt = 0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 = open('text.txt', "rt")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content = s.read()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for ch in content: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print(ch, end=’’)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cnt += 1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s.close()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print("\n\nCharacters in file:", cnt)</a:t>
            </a:r>
          </a:p>
        </p:txBody>
      </p:sp>
    </p:spTree>
    <p:extLst>
      <p:ext uri="{BB962C8B-B14F-4D97-AF65-F5344CB8AC3E}">
        <p14:creationId xmlns:p14="http://schemas.microsoft.com/office/powerpoint/2010/main" val="3452052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6F8AB-EA1F-6841-9BDB-910838A2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51021"/>
            <a:ext cx="10626811" cy="79731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US" b="1" dirty="0" err="1"/>
              <a:t>бработка</a:t>
            </a:r>
            <a:r>
              <a:rPr lang="en-US" b="1" dirty="0"/>
              <a:t> </a:t>
            </a:r>
            <a:r>
              <a:rPr lang="en-US" b="1" dirty="0" err="1"/>
              <a:t>текстового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r>
              <a:rPr lang="en-US" b="1" dirty="0"/>
              <a:t>: </a:t>
            </a:r>
            <a:r>
              <a:rPr lang="en-US" b="1" dirty="0" err="1"/>
              <a:t>readline</a:t>
            </a:r>
            <a:r>
              <a:rPr lang="en-US" b="1" dirty="0"/>
              <a:t>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50FD-2529-2A4A-BCAF-E5F7CA176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3112"/>
            <a:ext cx="10147610" cy="17473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Если вы хотите рассматривать содержимое файла как набор строк, а не набор символов, метод </a:t>
            </a:r>
            <a:r>
              <a:rPr lang="en-US" dirty="0" err="1"/>
              <a:t>readline</a:t>
            </a:r>
            <a:r>
              <a:rPr lang="en-US" dirty="0"/>
              <a:t>() </a:t>
            </a:r>
            <a:r>
              <a:rPr lang="ru-RU" dirty="0"/>
              <a:t>поможет вам в этом.</a:t>
            </a:r>
          </a:p>
          <a:p>
            <a:pPr marL="0" indent="0">
              <a:buNone/>
            </a:pPr>
            <a:r>
              <a:rPr lang="ru-RU" dirty="0"/>
              <a:t>Метод пытается прочитать полную строку текста из файла и возвращает ее в виде строки в случае успеха. В противном случае возвращается пустая строка.</a:t>
            </a:r>
          </a:p>
          <a:p>
            <a:pPr marL="0" indent="0">
              <a:buNone/>
            </a:pPr>
            <a:r>
              <a:rPr lang="ru-RU" dirty="0"/>
              <a:t>Это открывает новые возможности — теперь вы можете легко считать строки, а не только символы.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9FBFA2-FEA4-B34B-A1B7-D6E33517DF1A}"/>
              </a:ext>
            </a:extLst>
          </p:cNvPr>
          <p:cNvSpPr/>
          <p:nvPr/>
        </p:nvSpPr>
        <p:spPr>
          <a:xfrm>
            <a:off x="2133600" y="3230478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ccnt = lcnt = 0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 = open('text.txt', 'rt')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line = s.readline()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while line != ’’: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lcnt += 1</a:t>
            </a:r>
          </a:p>
          <a:p>
            <a:pPr lvl="1"/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for ch in line: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print(ch, end=’’)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ccnt += 1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line = s.readline()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s.close()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print("\n\nCharacters in file:", ccnt)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print("Lines in file:     ", lcnt)</a:t>
            </a:r>
          </a:p>
        </p:txBody>
      </p:sp>
    </p:spTree>
    <p:extLst>
      <p:ext uri="{BB962C8B-B14F-4D97-AF65-F5344CB8AC3E}">
        <p14:creationId xmlns:p14="http://schemas.microsoft.com/office/powerpoint/2010/main" val="105012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EBB6A-797D-4840-A0E2-64E46639D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1917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оманда</a:t>
            </a:r>
            <a:r>
              <a:rPr lang="en-US" b="1" dirty="0"/>
              <a:t> yield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B6BD7-54D4-E545-A0FC-0549304D0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7717"/>
            <a:ext cx="9601200" cy="23863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Python </a:t>
            </a:r>
            <a:r>
              <a:rPr lang="ru-RU" dirty="0"/>
              <a:t>предлагает гораздо более эффективный, удобный и элегантный способ написания итераторов.</a:t>
            </a:r>
          </a:p>
          <a:p>
            <a:pPr marL="0" indent="0">
              <a:buNone/>
            </a:pPr>
            <a:r>
              <a:rPr lang="ru-RU" dirty="0"/>
              <a:t>В основе концепции лежит очень специфический и мощный механизм, предоставляемый ключевым словом </a:t>
            </a:r>
            <a:r>
              <a:rPr lang="en-US" dirty="0"/>
              <a:t>yield.</a:t>
            </a:r>
          </a:p>
          <a:p>
            <a:pPr marL="0" indent="0">
              <a:buNone/>
            </a:pPr>
            <a:r>
              <a:rPr lang="ru-RU" dirty="0"/>
              <a:t>Вы можете </a:t>
            </a:r>
            <a:r>
              <a:rPr lang="en-TJ" dirty="0"/>
              <a:t>считать</a:t>
            </a:r>
            <a:r>
              <a:rPr lang="ru-RU" dirty="0"/>
              <a:t> </a:t>
            </a:r>
            <a:r>
              <a:rPr lang="en-US" dirty="0"/>
              <a:t>yield </a:t>
            </a:r>
            <a:r>
              <a:rPr lang="ru-RU" dirty="0"/>
              <a:t>как о более умном брате оператора </a:t>
            </a:r>
            <a:r>
              <a:rPr lang="en-US" dirty="0"/>
              <a:t>return </a:t>
            </a:r>
            <a:r>
              <a:rPr lang="ru-RU" dirty="0"/>
              <a:t>с одним существенным отличием.</a:t>
            </a:r>
          </a:p>
          <a:p>
            <a:pPr marL="0" indent="0">
              <a:buNone/>
            </a:pPr>
            <a:r>
              <a:rPr lang="ru-RU" dirty="0"/>
              <a:t>Взгляните на эту функцию: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EAD8C9-05A5-5846-8F76-E41CB4357A31}"/>
              </a:ext>
            </a:extLst>
          </p:cNvPr>
          <p:cNvSpPr/>
          <p:nvPr/>
        </p:nvSpPr>
        <p:spPr>
          <a:xfrm>
            <a:off x="1486829" y="407130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fun(n):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return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963DC0-B0E6-0B4A-934A-D37E7EEC5BBB}"/>
              </a:ext>
            </a:extLst>
          </p:cNvPr>
          <p:cNvSpPr/>
          <p:nvPr/>
        </p:nvSpPr>
        <p:spPr>
          <a:xfrm>
            <a:off x="1371600" y="5151864"/>
            <a:ext cx="49065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Это также означает, что подобную функцию нельзя использовать в качестве генератора.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DE8FB1-BD10-5046-A388-CB36E8F7F5B3}"/>
              </a:ext>
            </a:extLst>
          </p:cNvPr>
          <p:cNvSpPr/>
          <p:nvPr/>
        </p:nvSpPr>
        <p:spPr>
          <a:xfrm>
            <a:off x="6553200" y="4061266"/>
            <a:ext cx="37059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fun(n):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C0E5CE-F092-6942-9E97-FEB55D5D52F1}"/>
              </a:ext>
            </a:extLst>
          </p:cNvPr>
          <p:cNvSpPr/>
          <p:nvPr/>
        </p:nvSpPr>
        <p:spPr>
          <a:xfrm>
            <a:off x="6553200" y="5252225"/>
            <a:ext cx="46091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Эта небольшая поправка превращает функцию в генератор, а выполнение оператора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yield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приводит к очень интересным эффектам.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554287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9FB32-5D10-BA4B-874F-04D38113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15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US" b="1" dirty="0" err="1"/>
              <a:t>бработка</a:t>
            </a:r>
            <a:r>
              <a:rPr lang="en-US" b="1" dirty="0"/>
              <a:t> </a:t>
            </a:r>
            <a:r>
              <a:rPr lang="en-US" b="1" dirty="0" err="1"/>
              <a:t>текстового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025B6-B57D-9941-9F5F-662054F5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5416"/>
            <a:ext cx="9601200" cy="208527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Последний пример, который мы хотим представить, демонстрирует очень интересную особенность объекта, возвращаемого функцией </a:t>
            </a:r>
            <a:r>
              <a:rPr lang="en-US" dirty="0"/>
              <a:t>open() </a:t>
            </a:r>
            <a:r>
              <a:rPr lang="ru-RU" dirty="0"/>
              <a:t>в текстовом режиме.</a:t>
            </a:r>
          </a:p>
          <a:p>
            <a:pPr marL="0" indent="0">
              <a:buNone/>
            </a:pPr>
            <a:r>
              <a:rPr lang="ru-RU" dirty="0"/>
              <a:t>Мы думаем, что это может вас удивить: объект является экземпляром итерируемого класса.</a:t>
            </a:r>
          </a:p>
          <a:p>
            <a:pPr marL="0" indent="0">
              <a:buNone/>
            </a:pPr>
            <a:r>
              <a:rPr lang="ru-RU" dirty="0"/>
              <a:t>Кроме того, вы можете ожидать, что объект автоматически вызывает </a:t>
            </a:r>
            <a:r>
              <a:rPr lang="en-US" dirty="0"/>
              <a:t>close(), </a:t>
            </a:r>
            <a:r>
              <a:rPr lang="ru-RU" dirty="0"/>
              <a:t>когда любое чтение файла достигает конца файла.</a:t>
            </a:r>
            <a:br>
              <a:rPr lang="en-US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E01476-6175-BC46-83F3-CB8C4DCC3FCD}"/>
              </a:ext>
            </a:extLst>
          </p:cNvPr>
          <p:cNvSpPr/>
          <p:nvPr/>
        </p:nvSpPr>
        <p:spPr>
          <a:xfrm>
            <a:off x="1658470" y="356380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/>
              <a:t>ccnt = lcnt = 0</a:t>
            </a:r>
          </a:p>
          <a:p>
            <a:r>
              <a:rPr lang="en-TJ" dirty="0"/>
              <a:t>for line in open('text.txt', 'rt’):</a:t>
            </a:r>
          </a:p>
          <a:p>
            <a:r>
              <a:rPr lang="en-TJ" dirty="0"/>
              <a:t>	lcnt += 1</a:t>
            </a:r>
          </a:p>
          <a:p>
            <a:r>
              <a:rPr lang="en-TJ" dirty="0"/>
              <a:t>	for ch in line:</a:t>
            </a:r>
          </a:p>
          <a:p>
            <a:r>
              <a:rPr lang="en-TJ" dirty="0"/>
              <a:t>		print(ch, end=’’)</a:t>
            </a:r>
          </a:p>
          <a:p>
            <a:r>
              <a:rPr lang="en-TJ" dirty="0"/>
              <a:t>		ccnt += 1</a:t>
            </a:r>
          </a:p>
          <a:p>
            <a:r>
              <a:rPr lang="en-TJ" dirty="0"/>
              <a:t>print("\n\nCharacters in file:", ccnt)</a:t>
            </a:r>
          </a:p>
          <a:p>
            <a:r>
              <a:rPr lang="en-TJ" dirty="0"/>
              <a:t>print("Lines in file:     ", lcnt)</a:t>
            </a:r>
          </a:p>
        </p:txBody>
      </p:sp>
    </p:spTree>
    <p:extLst>
      <p:ext uri="{BB962C8B-B14F-4D97-AF65-F5344CB8AC3E}">
        <p14:creationId xmlns:p14="http://schemas.microsoft.com/office/powerpoint/2010/main" val="2822707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E9BE-C775-204D-A5C9-7339B227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</a:t>
            </a:r>
            <a:r>
              <a:rPr lang="en-US" b="1" dirty="0" err="1"/>
              <a:t>бработка</a:t>
            </a:r>
            <a:r>
              <a:rPr lang="en-US" b="1" dirty="0"/>
              <a:t> </a:t>
            </a:r>
            <a:r>
              <a:rPr lang="en-US" b="1" dirty="0" err="1"/>
              <a:t>текстового</a:t>
            </a:r>
            <a:r>
              <a:rPr lang="en-US" b="1" dirty="0"/>
              <a:t> </a:t>
            </a:r>
            <a:r>
              <a:rPr lang="en-US" b="1" dirty="0" err="1"/>
              <a:t>файла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5F581-7B5F-F045-9F27-16E537725561}"/>
              </a:ext>
            </a:extLst>
          </p:cNvPr>
          <p:cNvSpPr/>
          <p:nvPr/>
        </p:nvSpPr>
        <p:spPr>
          <a:xfrm>
            <a:off x="1157053" y="3133463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ccnt = lcnt = 0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ith open('text.txt', 'rt’) as s: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line = s.readline()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while line != ’’: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lcnt += 1</a:t>
            </a:r>
          </a:p>
          <a:p>
            <a:pPr lvl="1"/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for ch in line: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	print(ch, end=’’)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	ccnt += 1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line = s.readline()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print("\n\nCharacters in file:", ccnt)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print("Lines in file:     ", lcnt)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723759-32BC-F844-A7DC-3129B586B359}"/>
              </a:ext>
            </a:extLst>
          </p:cNvPr>
          <p:cNvSpPr txBox="1"/>
          <p:nvPr/>
        </p:nvSpPr>
        <p:spPr>
          <a:xfrm>
            <a:off x="1024128" y="1484667"/>
            <a:ext cx="107024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dirty="0">
                <a:solidFill>
                  <a:srgbClr val="000000"/>
                </a:solidFill>
                <a:effectLst/>
              </a:rPr>
              <a:t>Лучший способ закрыть файл — использовать оператор </a:t>
            </a:r>
            <a:r>
              <a:rPr lang="en-US" dirty="0">
                <a:solidFill>
                  <a:srgbClr val="000000"/>
                </a:solidFill>
                <a:effectLst/>
              </a:rPr>
              <a:t>with. </a:t>
            </a:r>
            <a:r>
              <a:rPr lang="ru-RU" dirty="0">
                <a:solidFill>
                  <a:srgbClr val="000000"/>
                </a:solidFill>
                <a:effectLst/>
              </a:rPr>
              <a:t>Это гарантирует, что файл будет закрыт при выходе из блока внутри оператора </a:t>
            </a:r>
            <a:r>
              <a:rPr lang="en-US" dirty="0">
                <a:solidFill>
                  <a:srgbClr val="000000"/>
                </a:solidFill>
                <a:effectLst/>
              </a:rPr>
              <a:t>with. </a:t>
            </a:r>
          </a:p>
          <a:p>
            <a:r>
              <a:rPr lang="ru-RU" dirty="0">
                <a:solidFill>
                  <a:srgbClr val="000000"/>
                </a:solidFill>
                <a:effectLst/>
              </a:rPr>
              <a:t>Нам не нужно явно вызывать метод </a:t>
            </a:r>
            <a:r>
              <a:rPr lang="en-US" dirty="0">
                <a:solidFill>
                  <a:srgbClr val="000000"/>
                </a:solidFill>
                <a:effectLst/>
              </a:rPr>
              <a:t>close(). </a:t>
            </a:r>
            <a:r>
              <a:rPr lang="ru-RU" dirty="0">
                <a:solidFill>
                  <a:srgbClr val="000000"/>
                </a:solidFill>
                <a:effectLst/>
              </a:rPr>
              <a:t>Это делается внутри. </a:t>
            </a:r>
          </a:p>
        </p:txBody>
      </p:sp>
    </p:spTree>
    <p:extLst>
      <p:ext uri="{BB962C8B-B14F-4D97-AF65-F5344CB8AC3E}">
        <p14:creationId xmlns:p14="http://schemas.microsoft.com/office/powerpoint/2010/main" val="21929066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402C5-1403-F345-A67B-045D28F7D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404389" cy="84191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</a:t>
            </a:r>
            <a:r>
              <a:rPr lang="en-US" b="1" dirty="0" err="1"/>
              <a:t>абота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</a:t>
            </a:r>
            <a:r>
              <a:rPr lang="en-US" b="1" dirty="0" err="1"/>
              <a:t>текстовым</a:t>
            </a:r>
            <a:r>
              <a:rPr lang="en-US" b="1" dirty="0"/>
              <a:t> </a:t>
            </a:r>
            <a:r>
              <a:rPr lang="en-US" b="1" dirty="0" err="1"/>
              <a:t>файлом</a:t>
            </a:r>
            <a:r>
              <a:rPr lang="en-US" b="1" dirty="0"/>
              <a:t>: write()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30CC-F0C9-FF45-9DA0-5CE6381F7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7717"/>
            <a:ext cx="9601200" cy="266514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Написание текстовых файлов кажется более простым, так как на самом деле есть один метод, который можно использовать для выполнения такой задачи.</a:t>
            </a:r>
          </a:p>
          <a:p>
            <a:pPr marL="0" indent="0">
              <a:buNone/>
            </a:pPr>
            <a:r>
              <a:rPr lang="ru-RU" dirty="0"/>
              <a:t>Метод называется </a:t>
            </a:r>
            <a:r>
              <a:rPr lang="en-US" dirty="0"/>
              <a:t>write() </a:t>
            </a:r>
            <a:r>
              <a:rPr lang="ru-RU" dirty="0"/>
              <a:t>и ожидает только один аргумент — строку, которая будет передана в открытый файл (не забывайте — режим открытия должен отражать способ передачи данных — запись файла, открытого в режиме чтения режим не получится).</a:t>
            </a:r>
          </a:p>
          <a:p>
            <a:pPr marL="0" indent="0">
              <a:buNone/>
            </a:pPr>
            <a:r>
              <a:rPr lang="ru-RU" dirty="0"/>
              <a:t>В аргумент </a:t>
            </a:r>
            <a:r>
              <a:rPr lang="en-US" dirty="0"/>
              <a:t>write() </a:t>
            </a:r>
            <a:r>
              <a:rPr lang="ru-RU" dirty="0"/>
              <a:t>не добавляется символ новой строки, поэтому вам придется добавить его самостоятельно, если вы хотите, чтобы файл был заполнен несколькими строками.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A629BE-A0DE-1A4C-89B4-20A573FD3505}"/>
              </a:ext>
            </a:extLst>
          </p:cNvPr>
          <p:cNvSpPr/>
          <p:nvPr/>
        </p:nvSpPr>
        <p:spPr>
          <a:xfrm>
            <a:off x="2163337" y="4335801"/>
            <a:ext cx="944508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 = open('newtext.txt', 'wt') # A new file (newtext.txt) is created.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for i in range(10):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s = "line #" + str(i+1) + "\n"</a:t>
            </a:r>
          </a:p>
          <a:p>
            <a:pPr lvl="1"/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for ch in s: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fo.write(ch)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fo.close()</a:t>
            </a:r>
          </a:p>
        </p:txBody>
      </p:sp>
    </p:spTree>
    <p:extLst>
      <p:ext uri="{BB962C8B-B14F-4D97-AF65-F5344CB8AC3E}">
        <p14:creationId xmlns:p14="http://schemas.microsoft.com/office/powerpoint/2010/main" val="20676207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4C1D7-C141-3A4D-B433-57EA33C7D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0405"/>
          </a:xfrm>
        </p:spPr>
        <p:txBody>
          <a:bodyPr/>
          <a:lstStyle/>
          <a:p>
            <a:r>
              <a:rPr lang="ru-RU" b="1" dirty="0"/>
              <a:t>Р</a:t>
            </a:r>
            <a:r>
              <a:rPr lang="en-US" b="1" dirty="0" err="1"/>
              <a:t>абота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</a:t>
            </a:r>
            <a:r>
              <a:rPr lang="en-US" b="1" dirty="0" err="1"/>
              <a:t>текстовым</a:t>
            </a:r>
            <a:r>
              <a:rPr lang="en-US" b="1" dirty="0"/>
              <a:t> </a:t>
            </a:r>
            <a:r>
              <a:rPr lang="en-US" b="1" dirty="0" err="1"/>
              <a:t>файлом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D6788-561D-CA4F-8CEB-821244131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927"/>
            <a:ext cx="9601200" cy="730405"/>
          </a:xfrm>
        </p:spPr>
        <p:txBody>
          <a:bodyPr>
            <a:normAutofit/>
          </a:bodyPr>
          <a:lstStyle/>
          <a:p>
            <a:r>
              <a:rPr lang="ru-RU" dirty="0"/>
              <a:t>Посмотрите на пример. Мы изменили предыдущий код, чтобы записывать целые строки в текстовый файл.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832E0-85EA-B042-9EC2-9A5422CAF934}"/>
              </a:ext>
            </a:extLst>
          </p:cNvPr>
          <p:cNvSpPr/>
          <p:nvPr/>
        </p:nvSpPr>
        <p:spPr>
          <a:xfrm>
            <a:off x="3048000" y="26921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 = open('newtext.txt', 'wt')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for i in range(10):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fo.write("line #" + str(i+1) + "\n")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fo.close()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4631CF-C1F3-F947-B54D-9780308AEFA1}"/>
              </a:ext>
            </a:extLst>
          </p:cNvPr>
          <p:cNvSpPr/>
          <p:nvPr/>
        </p:nvSpPr>
        <p:spPr>
          <a:xfrm>
            <a:off x="2944905" y="451066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with </a:t>
            </a:r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open('newtext.txt', 'wt’) as fo: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for i in range(10):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		fo.write("line #" + str(i+1) + "\n")</a:t>
            </a:r>
          </a:p>
        </p:txBody>
      </p:sp>
    </p:spTree>
    <p:extLst>
      <p:ext uri="{BB962C8B-B14F-4D97-AF65-F5344CB8AC3E}">
        <p14:creationId xmlns:p14="http://schemas.microsoft.com/office/powerpoint/2010/main" val="11565887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6DF7A-0774-D944-9B40-22E5E62BF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859"/>
          </a:xfrm>
        </p:spPr>
        <p:txBody>
          <a:bodyPr/>
          <a:lstStyle/>
          <a:p>
            <a:r>
              <a:rPr lang="en-TJ" b="1" dirty="0"/>
              <a:t>Сценарий для Лаб 10.1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C32A3-8B92-6148-87E7-317F460FE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8868"/>
            <a:ext cx="10313894" cy="51981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Текстовый файл содержит некоторый текст (ничего необычного), но нам нужно знать, как часто (или насколько редко) каждая буква встречается в тексте. Такой анализ может быть полезен в криптографии, поэтому мы хотим сделать это применительно к латинице.</a:t>
            </a:r>
          </a:p>
          <a:p>
            <a:pPr marL="0" indent="0">
              <a:buNone/>
            </a:pPr>
            <a:r>
              <a:rPr lang="ru-RU" dirty="0"/>
              <a:t>Ваша задача — написать программу, которая:</a:t>
            </a:r>
          </a:p>
          <a:p>
            <a:pPr marL="0" indent="0">
              <a:buNone/>
            </a:pPr>
            <a:r>
              <a:rPr lang="ru-RU" dirty="0"/>
              <a:t>запрашивает у пользователя имя входного файла;</a:t>
            </a:r>
          </a:p>
          <a:p>
            <a:pPr marL="0" indent="0">
              <a:buNone/>
            </a:pPr>
            <a:r>
              <a:rPr lang="ru-RU" dirty="0"/>
              <a:t>читает файл (если возможно) и считает все латинские буквы (строчные и прописные буквы считаются равными)</a:t>
            </a:r>
          </a:p>
          <a:p>
            <a:pPr marL="0" indent="0">
              <a:buNone/>
            </a:pPr>
            <a:r>
              <a:rPr lang="ru-RU" dirty="0"/>
              <a:t>печатает простую гистограмму в алфавитном порядке (должны быть представлены только ненулевые значения)</a:t>
            </a:r>
          </a:p>
          <a:p>
            <a:pPr marL="0" indent="0">
              <a:buNone/>
            </a:pPr>
            <a:r>
              <a:rPr lang="ru-RU" dirty="0"/>
              <a:t>Создайте тестовый файл для кода и проверьте, содержит ли ваша гистограмма действительные результаты.</a:t>
            </a:r>
          </a:p>
          <a:p>
            <a:pPr marL="0" indent="0">
              <a:buNone/>
            </a:pPr>
            <a:r>
              <a:rPr lang="ru-RU" dirty="0"/>
              <a:t>Предположим, что тестовый файл содержит только одну строку, заполненную:</a:t>
            </a:r>
          </a:p>
          <a:p>
            <a:pPr marL="0" indent="0">
              <a:buNone/>
            </a:pPr>
            <a:r>
              <a:rPr lang="en-TJ" dirty="0"/>
              <a:t>	abcaba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Ожидаемый результат должен выглядеть следующим образом:</a:t>
            </a:r>
            <a:endParaRPr lang="en-TJ" dirty="0"/>
          </a:p>
          <a:p>
            <a:pPr marL="0" indent="0">
              <a:buNone/>
            </a:pPr>
            <a:r>
              <a:rPr lang="en-US" dirty="0"/>
              <a:t>a -&gt; 3 </a:t>
            </a:r>
          </a:p>
          <a:p>
            <a:pPr marL="0" indent="0">
              <a:buNone/>
            </a:pPr>
            <a:r>
              <a:rPr lang="en-US" dirty="0"/>
              <a:t>b -&gt; 2 </a:t>
            </a:r>
          </a:p>
          <a:p>
            <a:pPr marL="0" indent="0">
              <a:buNone/>
            </a:pPr>
            <a:r>
              <a:rPr lang="en-US" dirty="0"/>
              <a:t>c -&gt; 1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583449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73FF3-3566-7C4F-99AE-C0197299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07020"/>
            <a:ext cx="9601200" cy="1053790"/>
          </a:xfrm>
        </p:spPr>
        <p:txBody>
          <a:bodyPr/>
          <a:lstStyle/>
          <a:p>
            <a:r>
              <a:rPr lang="en-TJ" b="1" dirty="0"/>
              <a:t>Сценарий для Лаб 10.2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347-57C4-7143-B10A-A89389A3C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0810"/>
            <a:ext cx="9601200" cy="52299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Профессор </a:t>
            </a:r>
            <a:r>
              <a:rPr lang="ru-RU" dirty="0" err="1"/>
              <a:t>Джекилл</a:t>
            </a:r>
            <a:r>
              <a:rPr lang="ru-RU" dirty="0"/>
              <a:t> проводит занятия со студентами и регулярно делает записи в текстовом файле. Каждая строка файла содержит три элемента: имя учащегося, фамилию учащегося и количество баллов, полученных учащимся на определенных занятиях.</a:t>
            </a:r>
          </a:p>
          <a:p>
            <a:pPr marL="0" indent="0">
              <a:buNone/>
            </a:pPr>
            <a:r>
              <a:rPr lang="ru-RU" dirty="0"/>
              <a:t>Элементы разделены пробелами. Каждый студент может появиться в файле профессора </a:t>
            </a:r>
            <a:r>
              <a:rPr lang="ru-RU" dirty="0" err="1"/>
              <a:t>Джекилла</a:t>
            </a:r>
            <a:r>
              <a:rPr lang="ru-RU" dirty="0"/>
              <a:t> более одного раза.</a:t>
            </a:r>
          </a:p>
          <a:p>
            <a:pPr marL="0" indent="0">
              <a:buNone/>
            </a:pPr>
            <a:r>
              <a:rPr lang="ru-RU" dirty="0"/>
              <a:t>Файл может выглядеть следующим образом:</a:t>
            </a:r>
          </a:p>
          <a:p>
            <a:pPr marL="0" indent="0">
              <a:buNone/>
            </a:pPr>
            <a:r>
              <a:rPr lang="ru-RU" dirty="0"/>
              <a:t>Джон Смит 5</a:t>
            </a:r>
          </a:p>
          <a:p>
            <a:pPr marL="0" indent="0">
              <a:buNone/>
            </a:pPr>
            <a:r>
              <a:rPr lang="ru-RU" dirty="0"/>
              <a:t>Анна Болейн 4.5</a:t>
            </a:r>
          </a:p>
          <a:p>
            <a:pPr marL="0" indent="0">
              <a:buNone/>
            </a:pPr>
            <a:r>
              <a:rPr lang="ru-RU" dirty="0"/>
              <a:t>Джон Смит 2</a:t>
            </a:r>
          </a:p>
          <a:p>
            <a:pPr marL="0" indent="0">
              <a:buNone/>
            </a:pPr>
            <a:r>
              <a:rPr lang="ru-RU" dirty="0"/>
              <a:t>Анна Болейн 11</a:t>
            </a:r>
          </a:p>
          <a:p>
            <a:pPr marL="0" indent="0">
              <a:buNone/>
            </a:pPr>
            <a:r>
              <a:rPr lang="ru-RU" dirty="0"/>
              <a:t>Эндрю Кокс 1.5</a:t>
            </a:r>
          </a:p>
          <a:p>
            <a:pPr marL="0" indent="0">
              <a:buNone/>
            </a:pPr>
            <a:r>
              <a:rPr lang="ru-RU" dirty="0"/>
              <a:t>Ваша задача — написать программу, которая:</a:t>
            </a:r>
          </a:p>
          <a:p>
            <a:pPr marL="0" indent="0">
              <a:buNone/>
            </a:pPr>
            <a:r>
              <a:rPr lang="ru-RU" dirty="0"/>
              <a:t>запрашивает у пользователя имя файла профессора </a:t>
            </a:r>
            <a:r>
              <a:rPr lang="ru-RU" dirty="0" err="1"/>
              <a:t>Джекила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читает содержимое файла и подсчитывает сумму полученных баллов для каждого ученика;</a:t>
            </a:r>
          </a:p>
          <a:p>
            <a:pPr marL="0" indent="0">
              <a:buNone/>
            </a:pPr>
            <a:r>
              <a:rPr lang="ru-RU" dirty="0"/>
              <a:t>печатает простой (но отсортированный) отчет, как этот:</a:t>
            </a:r>
          </a:p>
          <a:p>
            <a:pPr marL="0" indent="0">
              <a:buNone/>
            </a:pPr>
            <a:r>
              <a:rPr lang="ru-RU" dirty="0"/>
              <a:t>Эндрю Кокс 1.5</a:t>
            </a:r>
          </a:p>
          <a:p>
            <a:pPr marL="0" indent="0">
              <a:buNone/>
            </a:pPr>
            <a:r>
              <a:rPr lang="ru-RU" dirty="0"/>
              <a:t>Анна Болейн 15</a:t>
            </a:r>
            <a:r>
              <a:rPr lang="en-US" dirty="0"/>
              <a:t>.</a:t>
            </a:r>
            <a:r>
              <a:rPr lang="ru-RU" dirty="0"/>
              <a:t>5</a:t>
            </a:r>
          </a:p>
          <a:p>
            <a:pPr marL="0" indent="0">
              <a:buNone/>
            </a:pPr>
            <a:r>
              <a:rPr lang="ru-RU" dirty="0"/>
              <a:t>Джон Смит 7.0</a:t>
            </a:r>
          </a:p>
          <a:p>
            <a:pPr marL="0" indent="0">
              <a:buNone/>
            </a:pPr>
            <a:r>
              <a:rPr lang="ru-RU" b="1" dirty="0"/>
              <a:t>Совет: </a:t>
            </a:r>
            <a:r>
              <a:rPr lang="ru-RU" dirty="0"/>
              <a:t>используйте словарь для хранения данных учащихся.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990559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1586D-57AA-AF4B-A456-B18F849FE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0337"/>
          </a:xfrm>
        </p:spPr>
        <p:txBody>
          <a:bodyPr>
            <a:normAutofit/>
          </a:bodyPr>
          <a:lstStyle/>
          <a:p>
            <a:r>
              <a:rPr lang="ru-RU" b="1" dirty="0"/>
              <a:t>С</a:t>
            </a:r>
            <a:r>
              <a:rPr lang="en-TJ" b="1" dirty="0"/>
              <a:t>оздание генераторов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6E6B21-5D68-4E4A-93AF-EEBE298B8F17}"/>
              </a:ext>
            </a:extLst>
          </p:cNvPr>
          <p:cNvSpPr/>
          <p:nvPr/>
        </p:nvSpPr>
        <p:spPr>
          <a:xfrm>
            <a:off x="1371600" y="2054717"/>
            <a:ext cx="37579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fun(n):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v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fun(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(v)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3306A-080C-2F4A-8207-825FDBB4BC85}"/>
              </a:ext>
            </a:extLst>
          </p:cNvPr>
          <p:cNvSpPr/>
          <p:nvPr/>
        </p:nvSpPr>
        <p:spPr>
          <a:xfrm>
            <a:off x="1230351" y="3982745"/>
            <a:ext cx="24607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Output:</a:t>
            </a: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0 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1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2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3</a:t>
            </a: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4</a:t>
            </a:r>
          </a:p>
          <a:p>
            <a:br>
              <a:rPr lang="en-TJ" dirty="0"/>
            </a:b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D18102-4128-7E49-96D3-37EF75A1B92D}"/>
              </a:ext>
            </a:extLst>
          </p:cNvPr>
          <p:cNvSpPr/>
          <p:nvPr/>
        </p:nvSpPr>
        <p:spPr>
          <a:xfrm>
            <a:off x="5826512" y="215218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Что, если вам нужен генератор для получения первых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степеней двойки?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55C8B2-D6E0-7E4C-B6DC-ECFD848DF758}"/>
              </a:ext>
            </a:extLst>
          </p:cNvPr>
          <p:cNvSpPr/>
          <p:nvPr/>
        </p:nvSpPr>
        <p:spPr>
          <a:xfrm>
            <a:off x="5826512" y="2967082"/>
            <a:ext cx="4389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powers_of_2(n):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v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8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(v)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2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BA54-99FA-7747-870D-5738450B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2707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нотац</a:t>
            </a:r>
            <a:r>
              <a:rPr lang="en-TJ" b="1" dirty="0"/>
              <a:t>ия</a:t>
            </a:r>
            <a:r>
              <a:rPr lang="ru-RU" b="1" dirty="0"/>
              <a:t> абстракции </a:t>
            </a:r>
            <a:r>
              <a:rPr lang="en-TJ" b="1" dirty="0"/>
              <a:t>списков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BCBAD-C75D-B344-9CC6-FEF988A4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50380"/>
            <a:ext cx="9601200" cy="60216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Генераторы также могут использоваться в составе списков, как здесь: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A62D12-6DDE-4D48-8615-5F005C6FEB1F}"/>
              </a:ext>
            </a:extLst>
          </p:cNvPr>
          <p:cNvSpPr/>
          <p:nvPr/>
        </p:nvSpPr>
        <p:spPr>
          <a:xfrm>
            <a:off x="1371600" y="2252546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powers_of_2(n):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[x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)]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(t) </a:t>
            </a:r>
          </a:p>
          <a:p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44723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F560-CD42-B643-A90A-3646EFB6A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349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</a:t>
            </a:r>
            <a:r>
              <a:rPr lang="en-US" b="1" dirty="0" err="1"/>
              <a:t>ункция</a:t>
            </a:r>
            <a:r>
              <a:rPr lang="en-US" b="1" dirty="0"/>
              <a:t> list()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C7878-3EB0-7545-A838-13D767DBF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83473"/>
            <a:ext cx="9601200" cy="92555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Функция </a:t>
            </a:r>
            <a:r>
              <a:rPr lang="en-US" dirty="0"/>
              <a:t>list() </a:t>
            </a:r>
            <a:r>
              <a:rPr lang="ru-RU" dirty="0"/>
              <a:t>может преобразовать серию последующих вызовов генератора в настоящий список: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19B25F-86B4-BD48-B665-2F2A3D5797C4}"/>
              </a:ext>
            </a:extLst>
          </p:cNvPr>
          <p:cNvSpPr/>
          <p:nvPr/>
        </p:nvSpPr>
        <p:spPr>
          <a:xfrm>
            <a:off x="1371600" y="274319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powers_of_2(n):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(powers_of_2(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(t)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4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7D06-399E-0646-8498-C0AF9D7B9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5010"/>
          </a:xfrm>
        </p:spPr>
        <p:txBody>
          <a:bodyPr/>
          <a:lstStyle/>
          <a:p>
            <a:r>
              <a:rPr lang="ru-RU" b="1" dirty="0"/>
              <a:t>О</a:t>
            </a:r>
            <a:r>
              <a:rPr lang="en-US" b="1" dirty="0" err="1"/>
              <a:t>ператор</a:t>
            </a:r>
            <a:r>
              <a:rPr lang="en-US" b="1" dirty="0"/>
              <a:t> in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F68D4-153C-5F47-8911-F37A19B8F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0810"/>
            <a:ext cx="9601200" cy="6021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Кроме того, контекст, созданный оператором </a:t>
            </a:r>
            <a:r>
              <a:rPr lang="en-US" dirty="0"/>
              <a:t>in, </a:t>
            </a:r>
            <a:r>
              <a:rPr lang="ru-RU" dirty="0"/>
              <a:t>также позволяет использовать генератор.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EC9DAA-2CDE-544B-9F3C-46B833389C49}"/>
              </a:ext>
            </a:extLst>
          </p:cNvPr>
          <p:cNvSpPr/>
          <p:nvPr/>
        </p:nvSpPr>
        <p:spPr>
          <a:xfrm>
            <a:off x="1371600" y="228042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powers_of_2(n):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power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*=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if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powers_of_2(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47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AF15E-C0E9-994F-891C-787FDF0B9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349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Г</a:t>
            </a:r>
            <a:r>
              <a:rPr lang="en-US" b="1" dirty="0" err="1"/>
              <a:t>енератор</a:t>
            </a:r>
            <a:r>
              <a:rPr lang="en-US" b="1" dirty="0"/>
              <a:t> </a:t>
            </a:r>
            <a:r>
              <a:rPr lang="en-US" b="1" dirty="0" err="1"/>
              <a:t>чисел</a:t>
            </a:r>
            <a:r>
              <a:rPr lang="en-US" b="1" dirty="0"/>
              <a:t> </a:t>
            </a:r>
            <a:r>
              <a:rPr lang="en-US" b="1" dirty="0" err="1"/>
              <a:t>фибоначчи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9955-F3C3-B048-BA38-CF7056F1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49298"/>
            <a:ext cx="9601200" cy="981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Теперь давайте посмотрим на генератор чисел Фибоначчи и убедимся, что он выглядит намного лучше, чем объективная версия, основанная на прямой реализации протокола итератора.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886D72-CF01-3C43-B4DE-D6F0700ECDCC}"/>
              </a:ext>
            </a:extLst>
          </p:cNvPr>
          <p:cNvSpPr/>
          <p:nvPr/>
        </p:nvSpPr>
        <p:spPr>
          <a:xfrm>
            <a:off x="2256263" y="2330605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fibonacci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p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pp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range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(n):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if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[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]: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else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	n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pp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		pp, p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p, n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		yield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n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fibs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3C4C72"/>
                </a:solidFill>
                <a:latin typeface="Courier New" panose="020703090202050204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fibonacci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(fibs) </a:t>
            </a:r>
          </a:p>
          <a:p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288406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BCD9C-DFFC-1A48-8706-6219AD490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925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</a:t>
            </a:r>
            <a:r>
              <a:rPr lang="en-US" b="1" dirty="0" err="1"/>
              <a:t>ополнительно</a:t>
            </a:r>
            <a:r>
              <a:rPr lang="en-US" b="1" dirty="0"/>
              <a:t> </a:t>
            </a:r>
            <a:r>
              <a:rPr lang="en-US" b="1" dirty="0" err="1"/>
              <a:t>о</a:t>
            </a:r>
            <a:r>
              <a:rPr lang="en-US" b="1" dirty="0"/>
              <a:t> </a:t>
            </a:r>
            <a:r>
              <a:rPr lang="ru-RU" b="1" dirty="0" err="1"/>
              <a:t>нотац</a:t>
            </a:r>
            <a:r>
              <a:rPr lang="en-TJ" b="1" dirty="0"/>
              <a:t>ии</a:t>
            </a:r>
            <a:r>
              <a:rPr lang="ru-RU" b="1" dirty="0"/>
              <a:t> абстракции </a:t>
            </a:r>
            <a:r>
              <a:rPr lang="en-TJ" b="1" dirty="0"/>
              <a:t>списков</a:t>
            </a:r>
            <a:br>
              <a:rPr lang="en-US" b="1" dirty="0"/>
            </a:b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C7513D-42C0-014A-98C0-6AEF5CE1E386}"/>
              </a:ext>
            </a:extLst>
          </p:cNvPr>
          <p:cNvSpPr/>
          <p:nvPr/>
        </p:nvSpPr>
        <p:spPr>
          <a:xfrm>
            <a:off x="1371600" y="2603422"/>
            <a:ext cx="64305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list_1 = []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for ex in range(6):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	list_1.append(10 ** ex)</a:t>
            </a:r>
          </a:p>
          <a:p>
            <a:endParaRPr lang="en-TJ" dirty="0">
              <a:solidFill>
                <a:srgbClr val="687687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list_2 = [10 ** ex for ex in range(6)]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print(list_1)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print(list_2)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E9A545-331C-9E43-AC35-A200315026C7}"/>
              </a:ext>
            </a:extLst>
          </p:cNvPr>
          <p:cNvSpPr/>
          <p:nvPr/>
        </p:nvSpPr>
        <p:spPr>
          <a:xfrm>
            <a:off x="1453374" y="1519458"/>
            <a:ext cx="101550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Вы должны быть в состоянии запомнить правила, управляющие созданием и использованием очень специального феномена </a:t>
            </a:r>
            <a:r>
              <a:rPr lang="en-US" dirty="0"/>
              <a:t>Python, </a:t>
            </a:r>
            <a:r>
              <a:rPr lang="ru-RU" dirty="0"/>
              <a:t>называемого пониманием списков — простой и очень впечатляющий способ создания списков и их содержимого.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152581-82F0-AC4F-B6A5-F58373957FB4}"/>
              </a:ext>
            </a:extLst>
          </p:cNvPr>
          <p:cNvSpPr/>
          <p:nvPr/>
        </p:nvSpPr>
        <p:spPr>
          <a:xfrm>
            <a:off x="6272561" y="447221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the_list = []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for x in range(10):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	the_list.append(1 if x % 2 == 0 else 0)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print(the_list)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A7100E-C3ED-5542-BE26-0D62A6802054}"/>
              </a:ext>
            </a:extLst>
          </p:cNvPr>
          <p:cNvSpPr/>
          <p:nvPr/>
        </p:nvSpPr>
        <p:spPr>
          <a:xfrm>
            <a:off x="1185746" y="6110114"/>
            <a:ext cx="9106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the_list = [1 if x % 2 == 0 else 0 for x in range(10)]</a:t>
            </a:r>
          </a:p>
          <a:p>
            <a:r>
              <a:rPr lang="en-TJ" dirty="0">
                <a:solidFill>
                  <a:srgbClr val="687687"/>
                </a:solidFill>
                <a:latin typeface="Courier New" panose="02070309020205020404" pitchFamily="49" charset="0"/>
              </a:rPr>
              <a:t>print(the_list)</a:t>
            </a:r>
          </a:p>
        </p:txBody>
      </p:sp>
    </p:spTree>
    <p:extLst>
      <p:ext uri="{BB962C8B-B14F-4D97-AF65-F5344CB8AC3E}">
        <p14:creationId xmlns:p14="http://schemas.microsoft.com/office/powerpoint/2010/main" val="1860548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4717</TotalTime>
  <Words>4517</Words>
  <Application>Microsoft Macintosh PowerPoint</Application>
  <PresentationFormat>Widescreen</PresentationFormat>
  <Paragraphs>396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Consolas</vt:lpstr>
      <vt:lpstr>Courier New</vt:lpstr>
      <vt:lpstr>Open Sans</vt:lpstr>
      <vt:lpstr>Tw Cen MT</vt:lpstr>
      <vt:lpstr>Tw Cen MT Condensed</vt:lpstr>
      <vt:lpstr>Wingdings 3</vt:lpstr>
      <vt:lpstr>Integral</vt:lpstr>
      <vt:lpstr>Основы программиро-вания на python Урок 10</vt:lpstr>
      <vt:lpstr> что такое генераторы?</vt:lpstr>
      <vt:lpstr>Команда yield</vt:lpstr>
      <vt:lpstr>Создание генераторов</vt:lpstr>
      <vt:lpstr>нотация абстракции списков</vt:lpstr>
      <vt:lpstr>Функция list()</vt:lpstr>
      <vt:lpstr>Оператор in</vt:lpstr>
      <vt:lpstr>Генератор чисел фибоначчи</vt:lpstr>
      <vt:lpstr>Дополнительно о нотации абстракции списков </vt:lpstr>
      <vt:lpstr>нотация абстракции списков vs. Генераторов</vt:lpstr>
      <vt:lpstr>Анонимные(лямбда) функции</vt:lpstr>
      <vt:lpstr>Примеры</vt:lpstr>
      <vt:lpstr>Как использовать анонимные функции и для чего ? </vt:lpstr>
      <vt:lpstr>Анонимные функции и  функция map() </vt:lpstr>
      <vt:lpstr> примеры</vt:lpstr>
      <vt:lpstr>Анонимные функции и  функция filter() </vt:lpstr>
      <vt:lpstr>Основные выводы</vt:lpstr>
      <vt:lpstr>PowerPoint Presentation</vt:lpstr>
      <vt:lpstr>PowerPoint Presentation</vt:lpstr>
      <vt:lpstr>Доступ к файлам посредством кода Python</vt:lpstr>
      <vt:lpstr>Имена файлов</vt:lpstr>
      <vt:lpstr>Имена файлов</vt:lpstr>
      <vt:lpstr>Файловый поток</vt:lpstr>
      <vt:lpstr>Открытие потока</vt:lpstr>
      <vt:lpstr>Открытие потоков: режимы</vt:lpstr>
      <vt:lpstr>Открытие потока файла</vt:lpstr>
      <vt:lpstr>Обработка текстового файла</vt:lpstr>
      <vt:lpstr>Обработка текстового файла</vt:lpstr>
      <vt:lpstr>Обработка текстового файла: readline()</vt:lpstr>
      <vt:lpstr>Обработка текстового файла</vt:lpstr>
      <vt:lpstr>Обработка текстового файла</vt:lpstr>
      <vt:lpstr>Работа с текстовым файлом: write() </vt:lpstr>
      <vt:lpstr>Работа с текстовым файлом</vt:lpstr>
      <vt:lpstr>Сценарий для Лаб 10.1</vt:lpstr>
      <vt:lpstr>Сценарий для Лаб 10.2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программиро-вания на python Урок 10</dc:title>
  <dc:creator>Firuz Kosimov</dc:creator>
  <cp:lastModifiedBy>Firuz Kosimov</cp:lastModifiedBy>
  <cp:revision>12</cp:revision>
  <dcterms:created xsi:type="dcterms:W3CDTF">2022-03-12T18:35:50Z</dcterms:created>
  <dcterms:modified xsi:type="dcterms:W3CDTF">2022-03-16T01:13:27Z</dcterms:modified>
</cp:coreProperties>
</file>