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07"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8"/>
    <p:restoredTop sz="91056"/>
  </p:normalViewPr>
  <p:slideViewPr>
    <p:cSldViewPr snapToGrid="0" snapToObjects="1">
      <p:cViewPr>
        <p:scale>
          <a:sx n="110" d="100"/>
          <a:sy n="110" d="100"/>
        </p:scale>
        <p:origin x="456"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D79EC0-6C67-43BE-A6B9-40312F7531EC}"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13B07882-7353-4580-9B7B-5B5CD487B597}">
      <dgm:prSet/>
      <dgm:spPr/>
      <dgm:t>
        <a:bodyPr/>
        <a:lstStyle/>
        <a:p>
          <a:r>
            <a:rPr lang="en-US" b="1" dirty="0" err="1"/>
            <a:t>Компиляция</a:t>
          </a:r>
          <a:r>
            <a:rPr lang="en-US" dirty="0"/>
            <a:t>- </a:t>
          </a:r>
          <a:r>
            <a:rPr lang="ru-RU" dirty="0"/>
            <a:t>исходная программа переводится один раз (однако это действие необходимо повторять каждый раз, когда вы изменяете исходный код) путем получения файла (например, файла .</a:t>
          </a:r>
          <a:r>
            <a:rPr lang="en-US" dirty="0"/>
            <a:t>exe, </a:t>
          </a:r>
          <a:r>
            <a:rPr lang="ru-RU" dirty="0"/>
            <a:t>если код предназначен для запуска под </a:t>
          </a:r>
          <a:r>
            <a:rPr lang="en-US" dirty="0"/>
            <a:t>MS Windows), </a:t>
          </a:r>
          <a:r>
            <a:rPr lang="ru-RU" dirty="0"/>
            <a:t>содержащего машинный код; теперь вы можете распространять файл по всему миру; программа, выполняющая этот перевод, называется компилятором или транслятором;</a:t>
          </a:r>
          <a:endParaRPr lang="en-US" dirty="0"/>
        </a:p>
      </dgm:t>
    </dgm:pt>
    <dgm:pt modelId="{74CDBA5A-EACA-4ABC-B05F-E4787714E524}" type="parTrans" cxnId="{4317C3EA-E2F5-454D-8997-C31009D8C2AD}">
      <dgm:prSet/>
      <dgm:spPr/>
      <dgm:t>
        <a:bodyPr/>
        <a:lstStyle/>
        <a:p>
          <a:endParaRPr lang="en-US"/>
        </a:p>
      </dgm:t>
    </dgm:pt>
    <dgm:pt modelId="{88E562E1-7352-4C7E-A59B-601535381A1F}" type="sibTrans" cxnId="{4317C3EA-E2F5-454D-8997-C31009D8C2AD}">
      <dgm:prSet/>
      <dgm:spPr/>
      <dgm:t>
        <a:bodyPr/>
        <a:lstStyle/>
        <a:p>
          <a:endParaRPr lang="en-US"/>
        </a:p>
      </dgm:t>
    </dgm:pt>
    <dgm:pt modelId="{71986D4D-36E5-4BA9-AF91-6312EE858F5C}">
      <dgm:prSet/>
      <dgm:spPr/>
      <dgm:t>
        <a:bodyPr/>
        <a:lstStyle/>
        <a:p>
          <a:r>
            <a:rPr lang="en-US" b="1" dirty="0" err="1"/>
            <a:t>Интерпретация</a:t>
          </a:r>
          <a:r>
            <a:rPr lang="en-US" dirty="0"/>
            <a:t>- </a:t>
          </a:r>
          <a:r>
            <a:rPr lang="ru-RU" dirty="0"/>
            <a:t>вы (или любой пользователь кода) можете переводить исходную программу каждый раз, когда ее нужно запускать; программа, выполняющая такое преобразование, называется интерпретатором, так как она интерпретирует код каждый раз, когда он предназначен для выполнения; это также означает, что вы не можете просто распространять исходный код как есть, потому что конечному пользователю также нужен интерпретатор для его выполнения.</a:t>
          </a:r>
          <a:endParaRPr lang="en-US" dirty="0"/>
        </a:p>
      </dgm:t>
    </dgm:pt>
    <dgm:pt modelId="{D7E36DBB-2986-4756-A9E9-9FD8645588A5}" type="parTrans" cxnId="{6E29067E-A515-4D58-B72D-C8C4A0719EE2}">
      <dgm:prSet/>
      <dgm:spPr/>
      <dgm:t>
        <a:bodyPr/>
        <a:lstStyle/>
        <a:p>
          <a:endParaRPr lang="en-US"/>
        </a:p>
      </dgm:t>
    </dgm:pt>
    <dgm:pt modelId="{0A8E46E5-E2E2-42E4-A58C-979676E92E7B}" type="sibTrans" cxnId="{6E29067E-A515-4D58-B72D-C8C4A0719EE2}">
      <dgm:prSet/>
      <dgm:spPr/>
      <dgm:t>
        <a:bodyPr/>
        <a:lstStyle/>
        <a:p>
          <a:endParaRPr lang="en-US"/>
        </a:p>
      </dgm:t>
    </dgm:pt>
    <dgm:pt modelId="{B85E4C73-5D87-7547-8F31-275CA526CB1C}" type="pres">
      <dgm:prSet presAssocID="{B2D79EC0-6C67-43BE-A6B9-40312F7531EC}" presName="vert0" presStyleCnt="0">
        <dgm:presLayoutVars>
          <dgm:dir/>
          <dgm:animOne val="branch"/>
          <dgm:animLvl val="lvl"/>
        </dgm:presLayoutVars>
      </dgm:prSet>
      <dgm:spPr/>
    </dgm:pt>
    <dgm:pt modelId="{C37E7B20-8630-D54D-B664-2F2614D2E950}" type="pres">
      <dgm:prSet presAssocID="{13B07882-7353-4580-9B7B-5B5CD487B597}" presName="thickLine" presStyleLbl="alignNode1" presStyleIdx="0" presStyleCnt="2"/>
      <dgm:spPr/>
    </dgm:pt>
    <dgm:pt modelId="{0BF67C28-D64D-154C-8EC5-2AA016E51B1C}" type="pres">
      <dgm:prSet presAssocID="{13B07882-7353-4580-9B7B-5B5CD487B597}" presName="horz1" presStyleCnt="0"/>
      <dgm:spPr/>
    </dgm:pt>
    <dgm:pt modelId="{A06B6450-37FF-C647-9DA6-7ED4B18341C0}" type="pres">
      <dgm:prSet presAssocID="{13B07882-7353-4580-9B7B-5B5CD487B597}" presName="tx1" presStyleLbl="revTx" presStyleIdx="0" presStyleCnt="2"/>
      <dgm:spPr/>
    </dgm:pt>
    <dgm:pt modelId="{3514A4DA-6C5D-0443-84D5-AF2FC9F25E95}" type="pres">
      <dgm:prSet presAssocID="{13B07882-7353-4580-9B7B-5B5CD487B597}" presName="vert1" presStyleCnt="0"/>
      <dgm:spPr/>
    </dgm:pt>
    <dgm:pt modelId="{D2C19972-E2F1-3248-9D25-B952039E0FB7}" type="pres">
      <dgm:prSet presAssocID="{71986D4D-36E5-4BA9-AF91-6312EE858F5C}" presName="thickLine" presStyleLbl="alignNode1" presStyleIdx="1" presStyleCnt="2"/>
      <dgm:spPr/>
    </dgm:pt>
    <dgm:pt modelId="{0B7A6630-B040-1C43-A400-CA0298667C29}" type="pres">
      <dgm:prSet presAssocID="{71986D4D-36E5-4BA9-AF91-6312EE858F5C}" presName="horz1" presStyleCnt="0"/>
      <dgm:spPr/>
    </dgm:pt>
    <dgm:pt modelId="{CE4ACBF7-B765-3D40-8CF5-D0D255B4A69E}" type="pres">
      <dgm:prSet presAssocID="{71986D4D-36E5-4BA9-AF91-6312EE858F5C}" presName="tx1" presStyleLbl="revTx" presStyleIdx="1" presStyleCnt="2"/>
      <dgm:spPr/>
    </dgm:pt>
    <dgm:pt modelId="{4274C909-DE5D-644C-9380-EA524D2C616F}" type="pres">
      <dgm:prSet presAssocID="{71986D4D-36E5-4BA9-AF91-6312EE858F5C}" presName="vert1" presStyleCnt="0"/>
      <dgm:spPr/>
    </dgm:pt>
  </dgm:ptLst>
  <dgm:cxnLst>
    <dgm:cxn modelId="{6E29067E-A515-4D58-B72D-C8C4A0719EE2}" srcId="{B2D79EC0-6C67-43BE-A6B9-40312F7531EC}" destId="{71986D4D-36E5-4BA9-AF91-6312EE858F5C}" srcOrd="1" destOrd="0" parTransId="{D7E36DBB-2986-4756-A9E9-9FD8645588A5}" sibTransId="{0A8E46E5-E2E2-42E4-A58C-979676E92E7B}"/>
    <dgm:cxn modelId="{FC4F6A85-100D-A544-9544-054C8F0A6504}" type="presOf" srcId="{13B07882-7353-4580-9B7B-5B5CD487B597}" destId="{A06B6450-37FF-C647-9DA6-7ED4B18341C0}" srcOrd="0" destOrd="0" presId="urn:microsoft.com/office/officeart/2008/layout/LinedList"/>
    <dgm:cxn modelId="{480D6F8D-EB5B-1B4D-B527-B10AFE398553}" type="presOf" srcId="{71986D4D-36E5-4BA9-AF91-6312EE858F5C}" destId="{CE4ACBF7-B765-3D40-8CF5-D0D255B4A69E}" srcOrd="0" destOrd="0" presId="urn:microsoft.com/office/officeart/2008/layout/LinedList"/>
    <dgm:cxn modelId="{920FC3E7-438D-F44F-B9CB-1E2EE47AC623}" type="presOf" srcId="{B2D79EC0-6C67-43BE-A6B9-40312F7531EC}" destId="{B85E4C73-5D87-7547-8F31-275CA526CB1C}" srcOrd="0" destOrd="0" presId="urn:microsoft.com/office/officeart/2008/layout/LinedList"/>
    <dgm:cxn modelId="{4317C3EA-E2F5-454D-8997-C31009D8C2AD}" srcId="{B2D79EC0-6C67-43BE-A6B9-40312F7531EC}" destId="{13B07882-7353-4580-9B7B-5B5CD487B597}" srcOrd="0" destOrd="0" parTransId="{74CDBA5A-EACA-4ABC-B05F-E4787714E524}" sibTransId="{88E562E1-7352-4C7E-A59B-601535381A1F}"/>
    <dgm:cxn modelId="{E6BB1FE7-875D-3A48-BD87-BC4CD2E3B346}" type="presParOf" srcId="{B85E4C73-5D87-7547-8F31-275CA526CB1C}" destId="{C37E7B20-8630-D54D-B664-2F2614D2E950}" srcOrd="0" destOrd="0" presId="urn:microsoft.com/office/officeart/2008/layout/LinedList"/>
    <dgm:cxn modelId="{F13CF7DE-7D27-A04F-9AB7-37F0A3084C47}" type="presParOf" srcId="{B85E4C73-5D87-7547-8F31-275CA526CB1C}" destId="{0BF67C28-D64D-154C-8EC5-2AA016E51B1C}" srcOrd="1" destOrd="0" presId="urn:microsoft.com/office/officeart/2008/layout/LinedList"/>
    <dgm:cxn modelId="{AC2EF722-19FD-F646-97FA-C1414E897989}" type="presParOf" srcId="{0BF67C28-D64D-154C-8EC5-2AA016E51B1C}" destId="{A06B6450-37FF-C647-9DA6-7ED4B18341C0}" srcOrd="0" destOrd="0" presId="urn:microsoft.com/office/officeart/2008/layout/LinedList"/>
    <dgm:cxn modelId="{0D169303-ADB6-9A49-BC85-69A01F9FABD3}" type="presParOf" srcId="{0BF67C28-D64D-154C-8EC5-2AA016E51B1C}" destId="{3514A4DA-6C5D-0443-84D5-AF2FC9F25E95}" srcOrd="1" destOrd="0" presId="urn:microsoft.com/office/officeart/2008/layout/LinedList"/>
    <dgm:cxn modelId="{CE3A8A50-1838-B648-A3B8-7C35BA0B1232}" type="presParOf" srcId="{B85E4C73-5D87-7547-8F31-275CA526CB1C}" destId="{D2C19972-E2F1-3248-9D25-B952039E0FB7}" srcOrd="2" destOrd="0" presId="urn:microsoft.com/office/officeart/2008/layout/LinedList"/>
    <dgm:cxn modelId="{4A95D7F8-2319-D844-8DEC-27DA3E3978B9}" type="presParOf" srcId="{B85E4C73-5D87-7547-8F31-275CA526CB1C}" destId="{0B7A6630-B040-1C43-A400-CA0298667C29}" srcOrd="3" destOrd="0" presId="urn:microsoft.com/office/officeart/2008/layout/LinedList"/>
    <dgm:cxn modelId="{D7275895-2DE9-014D-9B0E-2CAB864F7C8C}" type="presParOf" srcId="{0B7A6630-B040-1C43-A400-CA0298667C29}" destId="{CE4ACBF7-B765-3D40-8CF5-D0D255B4A69E}" srcOrd="0" destOrd="0" presId="urn:microsoft.com/office/officeart/2008/layout/LinedList"/>
    <dgm:cxn modelId="{A81D4772-0272-1F42-A24F-D52946B526AD}" type="presParOf" srcId="{0B7A6630-B040-1C43-A400-CA0298667C29}" destId="{4274C909-DE5D-644C-9380-EA524D2C616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E7B20-8630-D54D-B664-2F2614D2E950}">
      <dsp:nvSpPr>
        <dsp:cNvPr id="0" name=""/>
        <dsp:cNvSpPr/>
      </dsp:nvSpPr>
      <dsp:spPr>
        <a:xfrm>
          <a:off x="0" y="0"/>
          <a:ext cx="5641974"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6B6450-37FF-C647-9DA6-7ED4B18341C0}">
      <dsp:nvSpPr>
        <dsp:cNvPr id="0" name=""/>
        <dsp:cNvSpPr/>
      </dsp:nvSpPr>
      <dsp:spPr>
        <a:xfrm>
          <a:off x="0" y="0"/>
          <a:ext cx="5641974" cy="246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err="1"/>
            <a:t>Компиляция</a:t>
          </a:r>
          <a:r>
            <a:rPr lang="en-US" sz="1800" kern="1200" dirty="0"/>
            <a:t>- </a:t>
          </a:r>
          <a:r>
            <a:rPr lang="ru-RU" sz="1800" kern="1200" dirty="0"/>
            <a:t>исходная программа переводится один раз (однако это действие необходимо повторять каждый раз, когда вы изменяете исходный код) путем получения файла (например, файла .</a:t>
          </a:r>
          <a:r>
            <a:rPr lang="en-US" sz="1800" kern="1200" dirty="0"/>
            <a:t>exe, </a:t>
          </a:r>
          <a:r>
            <a:rPr lang="ru-RU" sz="1800" kern="1200" dirty="0"/>
            <a:t>если код предназначен для запуска под </a:t>
          </a:r>
          <a:r>
            <a:rPr lang="en-US" sz="1800" kern="1200" dirty="0"/>
            <a:t>MS Windows), </a:t>
          </a:r>
          <a:r>
            <a:rPr lang="ru-RU" sz="1800" kern="1200" dirty="0"/>
            <a:t>содержащего машинный код; теперь вы можете распространять файл по всему миру; программа, выполняющая этот перевод, называется компилятором или транслятором;</a:t>
          </a:r>
          <a:endParaRPr lang="en-US" sz="1800" kern="1200" dirty="0"/>
        </a:p>
      </dsp:txBody>
      <dsp:txXfrm>
        <a:off x="0" y="0"/>
        <a:ext cx="5641974" cy="2460625"/>
      </dsp:txXfrm>
    </dsp:sp>
    <dsp:sp modelId="{D2C19972-E2F1-3248-9D25-B952039E0FB7}">
      <dsp:nvSpPr>
        <dsp:cNvPr id="0" name=""/>
        <dsp:cNvSpPr/>
      </dsp:nvSpPr>
      <dsp:spPr>
        <a:xfrm>
          <a:off x="0" y="2460625"/>
          <a:ext cx="5641974"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4ACBF7-B765-3D40-8CF5-D0D255B4A69E}">
      <dsp:nvSpPr>
        <dsp:cNvPr id="0" name=""/>
        <dsp:cNvSpPr/>
      </dsp:nvSpPr>
      <dsp:spPr>
        <a:xfrm>
          <a:off x="0" y="2460625"/>
          <a:ext cx="5641974" cy="246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err="1"/>
            <a:t>Интерпретация</a:t>
          </a:r>
          <a:r>
            <a:rPr lang="en-US" sz="1800" kern="1200" dirty="0"/>
            <a:t>- </a:t>
          </a:r>
          <a:r>
            <a:rPr lang="ru-RU" sz="1800" kern="1200" dirty="0"/>
            <a:t>вы (или любой пользователь кода) можете переводить исходную программу каждый раз, когда ее нужно запускать; программа, выполняющая такое преобразование, называется интерпретатором, так как она интерпретирует код каждый раз, когда он предназначен для выполнения; это также означает, что вы не можете просто распространять исходный код как есть, потому что конечному пользователю также нужен интерпретатор для его выполнения.</a:t>
          </a:r>
          <a:endParaRPr lang="en-US" sz="1800" kern="1200" dirty="0"/>
        </a:p>
      </dsp:txBody>
      <dsp:txXfrm>
        <a:off x="0" y="2460625"/>
        <a:ext cx="5641974" cy="246062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J"/>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5A1D30-AD53-9648-A834-B2E43D142A68}" type="datetimeFigureOut">
              <a:rPr lang="en-TJ" smtClean="0"/>
              <a:t>14/01/22</a:t>
            </a:fld>
            <a:endParaRPr lang="en-TJ"/>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J"/>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J"/>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J"/>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B30496-D35F-1A40-B19E-A55BDDA15C79}" type="slidenum">
              <a:rPr lang="en-TJ" smtClean="0"/>
              <a:t>‹#›</a:t>
            </a:fld>
            <a:endParaRPr lang="en-TJ"/>
          </a:p>
        </p:txBody>
      </p:sp>
    </p:spTree>
    <p:extLst>
      <p:ext uri="{BB962C8B-B14F-4D97-AF65-F5344CB8AC3E}">
        <p14:creationId xmlns:p14="http://schemas.microsoft.com/office/powerpoint/2010/main" val="3625278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pypl.github.io/PYPL.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This course aims to show you what the Python language is and what it is used for. Let's start from the absolute basics.</a:t>
            </a:r>
          </a:p>
          <a:p>
            <a:r>
              <a:rPr lang="en-US" sz="1200" b="0" i="0" u="none" strike="noStrike" kern="1200" dirty="0">
                <a:solidFill>
                  <a:schemeClr val="tx1"/>
                </a:solidFill>
                <a:effectLst/>
                <a:latin typeface="+mn-lt"/>
                <a:ea typeface="+mn-ea"/>
                <a:cs typeface="+mn-cs"/>
              </a:rPr>
              <a:t>A program makes a computer usable. Without a program, a computer, even the most powerful one, is nothing more than an object. Similarly, without a player, a piano is nothing more than a wooden box.</a:t>
            </a:r>
          </a:p>
          <a:p>
            <a:r>
              <a:rPr lang="en-US" sz="1200" b="0" i="0" u="none" strike="noStrike" kern="1200" dirty="0">
                <a:solidFill>
                  <a:schemeClr val="tx1"/>
                </a:solidFill>
                <a:effectLst/>
                <a:latin typeface="+mn-lt"/>
                <a:ea typeface="+mn-ea"/>
                <a:cs typeface="+mn-cs"/>
              </a:rPr>
              <a:t>Computers are able to perform very complex tasks, but this ability is not innate. A computer's nature is quite different.</a:t>
            </a:r>
          </a:p>
          <a:p>
            <a:r>
              <a:rPr lang="en-US" sz="1200" b="0" i="0" u="none" strike="noStrike" kern="1200" dirty="0">
                <a:solidFill>
                  <a:schemeClr val="tx1"/>
                </a:solidFill>
                <a:effectLst/>
                <a:latin typeface="+mn-lt"/>
                <a:ea typeface="+mn-ea"/>
                <a:cs typeface="+mn-cs"/>
              </a:rPr>
              <a:t>It can execute only extremely simple operations, e.g., a computer cannot evaluate the value of a complicated mathematical function by itself, although this isn't beyond the realms of possibility in the near future.</a:t>
            </a:r>
          </a:p>
          <a:p>
            <a:r>
              <a:rPr lang="en-US" sz="1200" b="0" i="0" u="none" strike="noStrike" kern="1200" dirty="0">
                <a:solidFill>
                  <a:schemeClr val="tx1"/>
                </a:solidFill>
                <a:effectLst/>
                <a:latin typeface="+mn-lt"/>
                <a:ea typeface="+mn-ea"/>
                <a:cs typeface="+mn-cs"/>
              </a:rPr>
              <a:t>Contemporary computers can only evaluate the results of very fundamental operations, like adding or dividing, but they can do it very fast, and can repeat these actions virtually any number of times.</a:t>
            </a:r>
          </a:p>
          <a:p>
            <a:r>
              <a:rPr lang="en-US" sz="1200" b="0" i="0" u="none" strike="noStrike" kern="1200" dirty="0">
                <a:solidFill>
                  <a:schemeClr val="tx1"/>
                </a:solidFill>
                <a:effectLst/>
                <a:latin typeface="+mn-lt"/>
                <a:ea typeface="+mn-ea"/>
                <a:cs typeface="+mn-cs"/>
              </a:rPr>
              <a:t>Imagine that you want to know the average speed you've reached during a long journey. You know the distance, you know the time, you need the speed.</a:t>
            </a:r>
          </a:p>
          <a:p>
            <a:r>
              <a:rPr lang="en-US" sz="1200" b="0" i="0" u="none" strike="noStrike" kern="1200" dirty="0">
                <a:solidFill>
                  <a:schemeClr val="tx1"/>
                </a:solidFill>
                <a:effectLst/>
                <a:latin typeface="+mn-lt"/>
                <a:ea typeface="+mn-ea"/>
                <a:cs typeface="+mn-cs"/>
              </a:rPr>
              <a:t> </a:t>
            </a:r>
            <a:br>
              <a:rPr lang="en-US" sz="1200" b="0" i="0" u="none" strike="noStrike" kern="1200" dirty="0">
                <a:solidFill>
                  <a:schemeClr val="tx1"/>
                </a:solidFill>
                <a:effectLst/>
                <a:latin typeface="+mn-lt"/>
                <a:ea typeface="+mn-ea"/>
                <a:cs typeface="+mn-cs"/>
              </a:rPr>
            </a:b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Naturally, the computer will be able to compute this, but the computer is not aware of such things as distance, speed or time. Therefore, it is necessary to instruct the computer to: See Example</a:t>
            </a:r>
          </a:p>
          <a:p>
            <a:endParaRPr lang="en-TJ" dirty="0"/>
          </a:p>
        </p:txBody>
      </p:sp>
      <p:sp>
        <p:nvSpPr>
          <p:cNvPr id="4" name="Slide Number Placeholder 3"/>
          <p:cNvSpPr>
            <a:spLocks noGrp="1"/>
          </p:cNvSpPr>
          <p:nvPr>
            <p:ph type="sldNum" sz="quarter" idx="5"/>
          </p:nvPr>
        </p:nvSpPr>
        <p:spPr/>
        <p:txBody>
          <a:bodyPr/>
          <a:lstStyle/>
          <a:p>
            <a:fld id="{F2B30496-D35F-1A40-B19E-A55BDDA15C79}" type="slidenum">
              <a:rPr lang="en-TJ" smtClean="0"/>
              <a:t>2</a:t>
            </a:fld>
            <a:endParaRPr lang="en-TJ"/>
          </a:p>
        </p:txBody>
      </p:sp>
    </p:spTree>
    <p:extLst>
      <p:ext uri="{BB962C8B-B14F-4D97-AF65-F5344CB8AC3E}">
        <p14:creationId xmlns:p14="http://schemas.microsoft.com/office/powerpoint/2010/main" val="3899421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We see it every day and almost everywhere. It's used extensively to implement complex </a:t>
            </a:r>
            <a:r>
              <a:rPr lang="en-US" sz="1200" b="1" i="0" u="none" strike="noStrike" kern="1200" dirty="0">
                <a:solidFill>
                  <a:schemeClr val="tx1"/>
                </a:solidFill>
                <a:effectLst/>
                <a:latin typeface="+mn-lt"/>
                <a:ea typeface="+mn-ea"/>
                <a:cs typeface="+mn-cs"/>
              </a:rPr>
              <a:t>Internet services</a:t>
            </a:r>
            <a:r>
              <a:rPr lang="en-US" sz="1200" b="0" i="0" u="none" strike="noStrike" kern="1200" dirty="0">
                <a:solidFill>
                  <a:schemeClr val="tx1"/>
                </a:solidFill>
                <a:effectLst/>
                <a:latin typeface="+mn-lt"/>
                <a:ea typeface="+mn-ea"/>
                <a:cs typeface="+mn-cs"/>
              </a:rPr>
              <a:t> like search engines, cloud storage and tools, social media and so on. Whenever you use any of these services, you are actually very close to Python, although you wouldn't know it.</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Many </a:t>
            </a:r>
            <a:r>
              <a:rPr lang="en-US" sz="1200" b="1" i="0" u="none" strike="noStrike" kern="1200" dirty="0">
                <a:solidFill>
                  <a:schemeClr val="tx1"/>
                </a:solidFill>
                <a:effectLst/>
                <a:latin typeface="+mn-lt"/>
                <a:ea typeface="+mn-ea"/>
                <a:cs typeface="+mn-cs"/>
              </a:rPr>
              <a:t>developing tools</a:t>
            </a:r>
            <a:r>
              <a:rPr lang="en-US" sz="1200" b="0" i="0" u="none" strike="noStrike" kern="1200" dirty="0">
                <a:solidFill>
                  <a:schemeClr val="tx1"/>
                </a:solidFill>
                <a:effectLst/>
                <a:latin typeface="+mn-lt"/>
                <a:ea typeface="+mn-ea"/>
                <a:cs typeface="+mn-cs"/>
              </a:rPr>
              <a:t> are implemented in Python. More and more </a:t>
            </a:r>
            <a:r>
              <a:rPr lang="en-US" sz="1200" b="1" i="0" u="none" strike="noStrike" kern="1200" dirty="0">
                <a:solidFill>
                  <a:schemeClr val="tx1"/>
                </a:solidFill>
                <a:effectLst/>
                <a:latin typeface="+mn-lt"/>
                <a:ea typeface="+mn-ea"/>
                <a:cs typeface="+mn-cs"/>
              </a:rPr>
              <a:t>everyday use applications</a:t>
            </a:r>
            <a:r>
              <a:rPr lang="en-US" sz="1200" b="0" i="0" u="none" strike="noStrike" kern="1200" dirty="0">
                <a:solidFill>
                  <a:schemeClr val="tx1"/>
                </a:solidFill>
                <a:effectLst/>
                <a:latin typeface="+mn-lt"/>
                <a:ea typeface="+mn-ea"/>
                <a:cs typeface="+mn-cs"/>
              </a:rPr>
              <a:t> are being written in Python. Lots of </a:t>
            </a:r>
            <a:r>
              <a:rPr lang="en-US" sz="1200" b="1" i="0" u="none" strike="noStrike" kern="1200" dirty="0">
                <a:solidFill>
                  <a:schemeClr val="tx1"/>
                </a:solidFill>
                <a:effectLst/>
                <a:latin typeface="+mn-lt"/>
                <a:ea typeface="+mn-ea"/>
                <a:cs typeface="+mn-cs"/>
              </a:rPr>
              <a:t>scientists</a:t>
            </a:r>
            <a:r>
              <a:rPr lang="en-US" sz="1200" b="0" i="0" u="none" strike="noStrike" kern="1200" dirty="0">
                <a:solidFill>
                  <a:schemeClr val="tx1"/>
                </a:solidFill>
                <a:effectLst/>
                <a:latin typeface="+mn-lt"/>
                <a:ea typeface="+mn-ea"/>
                <a:cs typeface="+mn-cs"/>
              </a:rPr>
              <a:t> have abandoned expensive proprietary tools and switched to Python. Lots of IT project </a:t>
            </a:r>
            <a:r>
              <a:rPr lang="en-US" sz="1200" b="1" i="0" u="none" strike="noStrike" kern="1200" dirty="0">
                <a:solidFill>
                  <a:schemeClr val="tx1"/>
                </a:solidFill>
                <a:effectLst/>
                <a:latin typeface="+mn-lt"/>
                <a:ea typeface="+mn-ea"/>
                <a:cs typeface="+mn-cs"/>
              </a:rPr>
              <a:t>testers</a:t>
            </a:r>
            <a:r>
              <a:rPr lang="en-US" sz="1200" b="0" i="0" u="none" strike="noStrike" kern="1200" dirty="0">
                <a:solidFill>
                  <a:schemeClr val="tx1"/>
                </a:solidFill>
                <a:effectLst/>
                <a:latin typeface="+mn-lt"/>
                <a:ea typeface="+mn-ea"/>
                <a:cs typeface="+mn-cs"/>
              </a:rPr>
              <a:t> have started using Python to carry out repeatable test procedures. The list is long.</a:t>
            </a:r>
          </a:p>
          <a:p>
            <a:endParaRPr lang="en-TJ" dirty="0"/>
          </a:p>
        </p:txBody>
      </p:sp>
      <p:sp>
        <p:nvSpPr>
          <p:cNvPr id="4" name="Slide Number Placeholder 3"/>
          <p:cNvSpPr>
            <a:spLocks noGrp="1"/>
          </p:cNvSpPr>
          <p:nvPr>
            <p:ph type="sldNum" sz="quarter" idx="5"/>
          </p:nvPr>
        </p:nvSpPr>
        <p:spPr/>
        <p:txBody>
          <a:bodyPr/>
          <a:lstStyle/>
          <a:p>
            <a:fld id="{F2B30496-D35F-1A40-B19E-A55BDDA15C79}" type="slidenum">
              <a:rPr lang="en-TJ" smtClean="0"/>
              <a:t>11</a:t>
            </a:fld>
            <a:endParaRPr lang="en-TJ"/>
          </a:p>
        </p:txBody>
      </p:sp>
    </p:spTree>
    <p:extLst>
      <p:ext uri="{BB962C8B-B14F-4D97-AF65-F5344CB8AC3E}">
        <p14:creationId xmlns:p14="http://schemas.microsoft.com/office/powerpoint/2010/main" val="3789168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There are two main kinds of Python, called Python 2 and Python 3.</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Python 2 is an older version of the original Python. Its development has since been intentionally stalled, although that doesn't mean that there are no updates to it. On the contrary, the updates are issued on a regular basis, but they are not intended to modify the language in any significant way. They rather fix any freshly discovered bugs and security holes. Python 2's development path has reached a dead end already, but Python 2 itself is still very much alive.</a:t>
            </a: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Python 3 is the newer (to be precise, the current) version of the language. It's going through its own evolution path, creating its own standards and habits.</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former is more traditional, more conservative than Python, and resembles some of the good old languages derived from the classic C programming language.</a:t>
            </a:r>
          </a:p>
          <a:p>
            <a:r>
              <a:rPr lang="en-US" sz="1200" b="0" i="0" u="none" strike="noStrike" kern="1200" dirty="0">
                <a:solidFill>
                  <a:schemeClr val="tx1"/>
                </a:solidFill>
                <a:effectLst/>
                <a:latin typeface="+mn-lt"/>
                <a:ea typeface="+mn-ea"/>
                <a:cs typeface="+mn-cs"/>
              </a:rPr>
              <a:t>These two versions of Python aren't compatible with each other. Python 2 scripts won't run in a Python 3 environment and vice versa, so if you want the old Python 2 code to be run by a Python 3 interpreter, the only possible solution is to rewrite it, not from scratch, of course, as large parts of the code may remain untouched, but you do have to revise all the code to find all possible incompatibilities. Unfortunately, this process cannot be fully automatized.</a:t>
            </a:r>
          </a:p>
          <a:p>
            <a:r>
              <a:rPr lang="en-US" sz="1200" b="0" i="0" u="none" strike="noStrike" kern="1200" dirty="0">
                <a:solidFill>
                  <a:schemeClr val="tx1"/>
                </a:solidFill>
                <a:effectLst/>
                <a:latin typeface="+mn-lt"/>
                <a:ea typeface="+mn-ea"/>
                <a:cs typeface="+mn-cs"/>
              </a:rPr>
              <a:t>It's too hard, too time-consuming, too expensive, and too risky to migrate an old Python 2 application to a new platform. It's possible that rewriting the code will introduce new bugs to it. It's easier and more sensible to leave these systems alone and to improve the existing interpreter, instead of trying to work inside the already functioning source code.</a:t>
            </a:r>
          </a:p>
          <a:p>
            <a:r>
              <a:rPr lang="en-US" sz="1200" b="0" i="0" u="none" strike="noStrike" kern="1200" dirty="0">
                <a:solidFill>
                  <a:schemeClr val="tx1"/>
                </a:solidFill>
                <a:effectLst/>
                <a:latin typeface="+mn-lt"/>
                <a:ea typeface="+mn-ea"/>
                <a:cs typeface="+mn-cs"/>
              </a:rPr>
              <a:t>Python 3 isn't just a better version of Python 2 - it is a completely different language, although it's very similar to its predecessor. When you look at them from a distance, they appear to be the same, but when you look closely, though, you notice a lot of differences.</a:t>
            </a:r>
          </a:p>
          <a:p>
            <a:br>
              <a:rPr lang="en-US" sz="1200" b="0" i="0" u="none" strike="noStrike" kern="1200" dirty="0">
                <a:solidFill>
                  <a:schemeClr val="tx1"/>
                </a:solidFill>
                <a:effectLst/>
                <a:latin typeface="+mn-lt"/>
                <a:ea typeface="+mn-ea"/>
                <a:cs typeface="+mn-cs"/>
              </a:rPr>
            </a:b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If you're modifying an old existing Python solution, then it's highly likely that it was coded in Python 2. This is the reason why Python 2 is still in use. There are too many existing Python 2 applications to discard it altogether.</a:t>
            </a:r>
          </a:p>
          <a:p>
            <a:endParaRPr lang="en-US" sz="1200" b="0" i="0" u="none" strike="noStrike" kern="1200" dirty="0">
              <a:solidFill>
                <a:schemeClr val="tx1"/>
              </a:solidFill>
              <a:effectLst/>
              <a:latin typeface="+mn-lt"/>
              <a:ea typeface="+mn-ea"/>
              <a:cs typeface="+mn-cs"/>
            </a:endParaRPr>
          </a:p>
          <a:p>
            <a:endParaRPr lang="en-TJ" dirty="0"/>
          </a:p>
        </p:txBody>
      </p:sp>
      <p:sp>
        <p:nvSpPr>
          <p:cNvPr id="4" name="Slide Number Placeholder 3"/>
          <p:cNvSpPr>
            <a:spLocks noGrp="1"/>
          </p:cNvSpPr>
          <p:nvPr>
            <p:ph type="sldNum" sz="quarter" idx="5"/>
          </p:nvPr>
        </p:nvSpPr>
        <p:spPr/>
        <p:txBody>
          <a:bodyPr/>
          <a:lstStyle/>
          <a:p>
            <a:fld id="{F2B30496-D35F-1A40-B19E-A55BDDA15C79}" type="slidenum">
              <a:rPr lang="en-TJ" smtClean="0"/>
              <a:t>13</a:t>
            </a:fld>
            <a:endParaRPr lang="en-TJ"/>
          </a:p>
        </p:txBody>
      </p:sp>
    </p:spTree>
    <p:extLst>
      <p:ext uri="{BB962C8B-B14F-4D97-AF65-F5344CB8AC3E}">
        <p14:creationId xmlns:p14="http://schemas.microsoft.com/office/powerpoint/2010/main" val="4015170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J" dirty="0"/>
          </a:p>
        </p:txBody>
      </p:sp>
      <p:sp>
        <p:nvSpPr>
          <p:cNvPr id="4" name="Slide Number Placeholder 3"/>
          <p:cNvSpPr>
            <a:spLocks noGrp="1"/>
          </p:cNvSpPr>
          <p:nvPr>
            <p:ph type="sldNum" sz="quarter" idx="5"/>
          </p:nvPr>
        </p:nvSpPr>
        <p:spPr/>
        <p:txBody>
          <a:bodyPr/>
          <a:lstStyle/>
          <a:p>
            <a:fld id="{F2B30496-D35F-1A40-B19E-A55BDDA15C79}" type="slidenum">
              <a:rPr lang="en-TJ" smtClean="0"/>
              <a:t>15</a:t>
            </a:fld>
            <a:endParaRPr lang="en-TJ"/>
          </a:p>
        </p:txBody>
      </p:sp>
    </p:spTree>
    <p:extLst>
      <p:ext uri="{BB962C8B-B14F-4D97-AF65-F5344CB8AC3E}">
        <p14:creationId xmlns:p14="http://schemas.microsoft.com/office/powerpoint/2010/main" val="199212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A language is a means (and a tool) for expressing and recording thoughts. There are many languages all around us. Some of them require neither speaking nor writing, such as body language; it's possible to express your deepest feelings very precisely without saying a word.</a:t>
            </a:r>
          </a:p>
          <a:p>
            <a:r>
              <a:rPr lang="en-US" sz="1200" b="0" kern="1200" dirty="0">
                <a:solidFill>
                  <a:schemeClr val="tx1"/>
                </a:solidFill>
                <a:effectLst/>
                <a:latin typeface="+mn-lt"/>
                <a:ea typeface="+mn-ea"/>
                <a:cs typeface="+mn-cs"/>
              </a:rPr>
              <a:t>Another language you use each day is your mother tongue, which you use to manifest your will and to think about reality. Computers have their own language, too, called </a:t>
            </a:r>
            <a:r>
              <a:rPr lang="en-US" sz="1200" b="1" kern="1200" dirty="0">
                <a:solidFill>
                  <a:schemeClr val="tx1"/>
                </a:solidFill>
                <a:effectLst/>
                <a:latin typeface="+mn-lt"/>
                <a:ea typeface="+mn-ea"/>
                <a:cs typeface="+mn-cs"/>
              </a:rPr>
              <a:t>machine </a:t>
            </a:r>
            <a:r>
              <a:rPr lang="en-US" sz="1200" b="0" kern="1200" dirty="0">
                <a:solidFill>
                  <a:schemeClr val="tx1"/>
                </a:solidFill>
                <a:effectLst/>
                <a:latin typeface="+mn-lt"/>
                <a:ea typeface="+mn-ea"/>
                <a:cs typeface="+mn-cs"/>
              </a:rPr>
              <a:t>language, which is very rudimentary.</a:t>
            </a:r>
          </a:p>
          <a:p>
            <a:r>
              <a:rPr lang="en-US" sz="1200" b="0" kern="1200" dirty="0">
                <a:solidFill>
                  <a:schemeClr val="tx1"/>
                </a:solidFill>
                <a:effectLst/>
                <a:latin typeface="+mn-lt"/>
                <a:ea typeface="+mn-ea"/>
                <a:cs typeface="+mn-cs"/>
              </a:rPr>
              <a:t>A computer, even the most technically sophisticated, is devoid of even a trace of intelligence. You could say that it is like a well-trained dog - it responds only to a predetermined set of known commands.</a:t>
            </a:r>
          </a:p>
          <a:p>
            <a:r>
              <a:rPr lang="en-US" sz="1200" b="0" kern="1200" dirty="0">
                <a:solidFill>
                  <a:schemeClr val="tx1"/>
                </a:solidFill>
                <a:effectLst/>
                <a:latin typeface="+mn-lt"/>
                <a:ea typeface="+mn-ea"/>
                <a:cs typeface="+mn-cs"/>
              </a:rPr>
              <a:t>The commands it recognizes are very simple. We can imagine that the computer responds to orders like "take that number, divide by another and save the result".</a:t>
            </a:r>
          </a:p>
          <a:p>
            <a:r>
              <a:rPr lang="en-US" sz="1200" b="0" kern="1200" dirty="0">
                <a:solidFill>
                  <a:schemeClr val="tx1"/>
                </a:solidFill>
                <a:effectLst/>
                <a:latin typeface="+mn-lt"/>
                <a:ea typeface="+mn-ea"/>
                <a:cs typeface="+mn-cs"/>
              </a:rPr>
              <a:t>A complete set of known commands is called an </a:t>
            </a:r>
            <a:r>
              <a:rPr lang="en-US" sz="1200" b="1" kern="1200" dirty="0">
                <a:solidFill>
                  <a:schemeClr val="tx1"/>
                </a:solidFill>
                <a:effectLst/>
                <a:latin typeface="+mn-lt"/>
                <a:ea typeface="+mn-ea"/>
                <a:cs typeface="+mn-cs"/>
              </a:rPr>
              <a:t>instruction list</a:t>
            </a:r>
            <a:r>
              <a:rPr lang="en-US" sz="1200" b="0" kern="1200" dirty="0">
                <a:solidFill>
                  <a:schemeClr val="tx1"/>
                </a:solidFill>
                <a:effectLst/>
                <a:latin typeface="+mn-lt"/>
                <a:ea typeface="+mn-ea"/>
                <a:cs typeface="+mn-cs"/>
              </a:rPr>
              <a:t>, sometimes abbreviated to </a:t>
            </a:r>
            <a:r>
              <a:rPr lang="en-US" sz="1200" b="1" kern="1200" dirty="0">
                <a:solidFill>
                  <a:schemeClr val="tx1"/>
                </a:solidFill>
                <a:effectLst/>
                <a:latin typeface="+mn-lt"/>
                <a:ea typeface="+mn-ea"/>
                <a:cs typeface="+mn-cs"/>
              </a:rPr>
              <a:t>IL</a:t>
            </a:r>
            <a:r>
              <a:rPr lang="en-US" sz="1200" b="0" kern="1200" dirty="0">
                <a:solidFill>
                  <a:schemeClr val="tx1"/>
                </a:solidFill>
                <a:effectLst/>
                <a:latin typeface="+mn-lt"/>
                <a:ea typeface="+mn-ea"/>
                <a:cs typeface="+mn-cs"/>
              </a:rPr>
              <a:t>. Different types of computers may vary depending on the size of their ILs, and the instructions could be completely different in different models.</a:t>
            </a:r>
          </a:p>
          <a:p>
            <a:r>
              <a:rPr lang="en-US" sz="1200" b="0" kern="1200" dirty="0">
                <a:solidFill>
                  <a:schemeClr val="tx1"/>
                </a:solidFill>
                <a:effectLst/>
                <a:latin typeface="+mn-lt"/>
                <a:ea typeface="+mn-ea"/>
                <a:cs typeface="+mn-cs"/>
              </a:rPr>
              <a:t>Note: machine languages are developed by humans.</a:t>
            </a:r>
          </a:p>
          <a:p>
            <a:br>
              <a:rPr lang="en-US" dirty="0">
                <a:effectLst/>
              </a:rPr>
            </a:br>
            <a:r>
              <a:rPr lang="en-US" sz="1200" b="0" i="0" u="none" strike="noStrike" kern="1200" dirty="0">
                <a:solidFill>
                  <a:schemeClr val="tx1"/>
                </a:solidFill>
                <a:effectLst/>
                <a:latin typeface="+mn-lt"/>
                <a:ea typeface="+mn-ea"/>
                <a:cs typeface="+mn-cs"/>
              </a:rPr>
              <a:t>No computer is currently capable of creating a new language. However, that may change soon. On the other hand, people use a number of very different languages, too, but these languages developed naturally. Moreover, they are still evolving.</a:t>
            </a:r>
          </a:p>
          <a:p>
            <a:r>
              <a:rPr lang="en-US" sz="1200" b="0" i="0" u="none" strike="noStrike" kern="1200" dirty="0">
                <a:solidFill>
                  <a:schemeClr val="tx1"/>
                </a:solidFill>
                <a:effectLst/>
                <a:latin typeface="+mn-lt"/>
                <a:ea typeface="+mn-ea"/>
                <a:cs typeface="+mn-cs"/>
              </a:rPr>
              <a:t>New words are created every day and old words disappear. These languages are called </a:t>
            </a:r>
            <a:r>
              <a:rPr lang="en-US" sz="1200" b="1" i="0" u="none" strike="noStrike" kern="1200" dirty="0">
                <a:solidFill>
                  <a:schemeClr val="tx1"/>
                </a:solidFill>
                <a:effectLst/>
                <a:latin typeface="+mn-lt"/>
                <a:ea typeface="+mn-ea"/>
                <a:cs typeface="+mn-cs"/>
              </a:rPr>
              <a:t>natural languages</a:t>
            </a:r>
            <a:r>
              <a:rPr lang="en-US" sz="1200" b="0" i="0" u="none" strike="noStrike" kern="1200" dirty="0">
                <a:solidFill>
                  <a:schemeClr val="tx1"/>
                </a:solidFill>
                <a:effectLst/>
                <a:latin typeface="+mn-lt"/>
                <a:ea typeface="+mn-ea"/>
                <a:cs typeface="+mn-cs"/>
              </a:rPr>
              <a:t>.</a:t>
            </a:r>
          </a:p>
          <a:p>
            <a:br>
              <a:rPr lang="en-US" dirty="0">
                <a:effectLst/>
              </a:rPr>
            </a:br>
            <a:endParaRPr lang="en-US" dirty="0">
              <a:effectLst/>
            </a:endParaRPr>
          </a:p>
          <a:p>
            <a:endParaRPr lang="en-TJ" dirty="0"/>
          </a:p>
        </p:txBody>
      </p:sp>
      <p:sp>
        <p:nvSpPr>
          <p:cNvPr id="4" name="Slide Number Placeholder 3"/>
          <p:cNvSpPr>
            <a:spLocks noGrp="1"/>
          </p:cNvSpPr>
          <p:nvPr>
            <p:ph type="sldNum" sz="quarter" idx="5"/>
          </p:nvPr>
        </p:nvSpPr>
        <p:spPr/>
        <p:txBody>
          <a:bodyPr/>
          <a:lstStyle/>
          <a:p>
            <a:fld id="{F2B30496-D35F-1A40-B19E-A55BDDA15C79}" type="slidenum">
              <a:rPr lang="en-TJ" smtClean="0"/>
              <a:t>3</a:t>
            </a:fld>
            <a:endParaRPr lang="en-TJ"/>
          </a:p>
        </p:txBody>
      </p:sp>
    </p:spTree>
    <p:extLst>
      <p:ext uri="{BB962C8B-B14F-4D97-AF65-F5344CB8AC3E}">
        <p14:creationId xmlns:p14="http://schemas.microsoft.com/office/powerpoint/2010/main" val="3472750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We can say that each language (machine or natural, it doesn't matter) consists of the following elements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IL is, in fact, </a:t>
            </a:r>
            <a:r>
              <a:rPr lang="en-US" sz="1200" b="1" i="0" u="none" strike="noStrike" kern="1200" dirty="0">
                <a:solidFill>
                  <a:schemeClr val="tx1"/>
                </a:solidFill>
                <a:effectLst/>
                <a:latin typeface="+mn-lt"/>
                <a:ea typeface="+mn-ea"/>
                <a:cs typeface="+mn-cs"/>
              </a:rPr>
              <a:t>the alphabet of a machine language</a:t>
            </a:r>
            <a:r>
              <a:rPr lang="en-US" sz="1200" b="0" i="0" u="none" strike="noStrike" kern="1200" dirty="0">
                <a:solidFill>
                  <a:schemeClr val="tx1"/>
                </a:solidFill>
                <a:effectLst/>
                <a:latin typeface="+mn-lt"/>
                <a:ea typeface="+mn-ea"/>
                <a:cs typeface="+mn-cs"/>
              </a:rPr>
              <a:t>. This is the simplest and most primary set of symbols we can use to give commands to a computer. It's the computer's mother tongue.</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Unfortunately, this tongue is a far cry from a human mother tongue. We all (both computers and humans) need something else, a common language for computers and humans, or a bridge between the two different worlds.</a:t>
            </a:r>
          </a:p>
          <a:p>
            <a:r>
              <a:rPr lang="en-US" sz="1200" b="0" i="0" u="none" strike="noStrike" kern="1200" dirty="0">
                <a:solidFill>
                  <a:schemeClr val="tx1"/>
                </a:solidFill>
                <a:effectLst/>
                <a:latin typeface="+mn-lt"/>
                <a:ea typeface="+mn-ea"/>
                <a:cs typeface="+mn-cs"/>
              </a:rPr>
              <a:t>We need a language in which humans can write their programs and a language that computers may use to execute the programs, one that is far more complex than machine language and yet far simpler than natural language.</a:t>
            </a:r>
          </a:p>
          <a:p>
            <a:r>
              <a:rPr lang="en-US" sz="1200" b="0" i="0" u="none" strike="noStrike" kern="1200" dirty="0">
                <a:solidFill>
                  <a:schemeClr val="tx1"/>
                </a:solidFill>
                <a:effectLst/>
                <a:latin typeface="+mn-lt"/>
                <a:ea typeface="+mn-ea"/>
                <a:cs typeface="+mn-cs"/>
              </a:rPr>
              <a:t>Such languages are often called high-level programming languages. They are at least somewhat similar to natural ones in that they use symbols, words and conventions readable to humans. These languages enable humans to express commands to computers that are much more complex than those offered by ILs.</a:t>
            </a:r>
          </a:p>
          <a:p>
            <a:r>
              <a:rPr lang="en-US" sz="1200" b="0" i="0" u="none" strike="noStrike" kern="1200" dirty="0">
                <a:solidFill>
                  <a:schemeClr val="tx1"/>
                </a:solidFill>
                <a:effectLst/>
                <a:latin typeface="+mn-lt"/>
                <a:ea typeface="+mn-ea"/>
                <a:cs typeface="+mn-cs"/>
              </a:rPr>
              <a:t>A program written in a high-level programming language is called a </a:t>
            </a:r>
            <a:r>
              <a:rPr lang="en-US" sz="1200" b="1" i="0" u="none" strike="noStrike" kern="1200" dirty="0">
                <a:solidFill>
                  <a:schemeClr val="tx1"/>
                </a:solidFill>
                <a:effectLst/>
                <a:latin typeface="+mn-lt"/>
                <a:ea typeface="+mn-ea"/>
                <a:cs typeface="+mn-cs"/>
              </a:rPr>
              <a:t>source code</a:t>
            </a:r>
            <a:r>
              <a:rPr lang="en-US" sz="1200" b="0" i="0" u="none" strike="noStrike" kern="1200" dirty="0">
                <a:solidFill>
                  <a:schemeClr val="tx1"/>
                </a:solidFill>
                <a:effectLst/>
                <a:latin typeface="+mn-lt"/>
                <a:ea typeface="+mn-ea"/>
                <a:cs typeface="+mn-cs"/>
              </a:rPr>
              <a:t> (in contrast to the machine code executed by computers). Similarly, the file containing the source code is called the </a:t>
            </a:r>
            <a:r>
              <a:rPr lang="en-US" sz="1200" b="1" i="0" u="none" strike="noStrike" kern="1200" dirty="0">
                <a:solidFill>
                  <a:schemeClr val="tx1"/>
                </a:solidFill>
                <a:effectLst/>
                <a:latin typeface="+mn-lt"/>
                <a:ea typeface="+mn-ea"/>
                <a:cs typeface="+mn-cs"/>
              </a:rPr>
              <a:t>source file</a:t>
            </a:r>
            <a:r>
              <a:rPr lang="en-US" sz="1200" b="0" i="0" u="none" strike="noStrike" kern="1200" dirty="0">
                <a:solidFill>
                  <a:schemeClr val="tx1"/>
                </a:solidFill>
                <a:effectLst/>
                <a:latin typeface="+mn-lt"/>
                <a:ea typeface="+mn-ea"/>
                <a:cs typeface="+mn-cs"/>
              </a:rPr>
              <a:t>.</a:t>
            </a:r>
          </a:p>
          <a:p>
            <a:endParaRPr lang="en-TJ" dirty="0"/>
          </a:p>
        </p:txBody>
      </p:sp>
      <p:sp>
        <p:nvSpPr>
          <p:cNvPr id="4" name="Slide Number Placeholder 3"/>
          <p:cNvSpPr>
            <a:spLocks noGrp="1"/>
          </p:cNvSpPr>
          <p:nvPr>
            <p:ph type="sldNum" sz="quarter" idx="5"/>
          </p:nvPr>
        </p:nvSpPr>
        <p:spPr/>
        <p:txBody>
          <a:bodyPr/>
          <a:lstStyle/>
          <a:p>
            <a:fld id="{F2B30496-D35F-1A40-B19E-A55BDDA15C79}" type="slidenum">
              <a:rPr lang="en-TJ" smtClean="0"/>
              <a:t>4</a:t>
            </a:fld>
            <a:endParaRPr lang="en-TJ"/>
          </a:p>
        </p:txBody>
      </p:sp>
    </p:spTree>
    <p:extLst>
      <p:ext uri="{BB962C8B-B14F-4D97-AF65-F5344CB8AC3E}">
        <p14:creationId xmlns:p14="http://schemas.microsoft.com/office/powerpoint/2010/main" val="3605608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Computer programming is the act of composing the selected programming language's elements in the order that will cause the desired effect. The effect could be different in every specific case - it's up to the programmer's imagination, knowledge and experience.</a:t>
            </a:r>
          </a:p>
          <a:p>
            <a:r>
              <a:rPr lang="en-US" sz="1200" b="0" i="0" u="none" strike="noStrike" kern="1200" dirty="0">
                <a:solidFill>
                  <a:schemeClr val="tx1"/>
                </a:solidFill>
                <a:effectLst/>
                <a:latin typeface="+mn-lt"/>
                <a:ea typeface="+mn-ea"/>
                <a:cs typeface="+mn-cs"/>
              </a:rPr>
              <a:t>Of course, such a composition has to be correct in many senses:</a:t>
            </a:r>
          </a:p>
          <a:p>
            <a:r>
              <a:rPr lang="en-US" sz="1200" b="1" i="0" u="none" strike="noStrike" kern="1200" dirty="0">
                <a:solidFill>
                  <a:schemeClr val="tx1"/>
                </a:solidFill>
                <a:effectLst/>
                <a:latin typeface="+mn-lt"/>
                <a:ea typeface="+mn-ea"/>
                <a:cs typeface="+mn-cs"/>
              </a:rPr>
              <a:t>alphabetically</a:t>
            </a:r>
            <a:r>
              <a:rPr lang="en-US" sz="1200" b="0" i="0" u="none" strike="noStrike" kern="1200" dirty="0">
                <a:solidFill>
                  <a:schemeClr val="tx1"/>
                </a:solidFill>
                <a:effectLst/>
                <a:latin typeface="+mn-lt"/>
                <a:ea typeface="+mn-ea"/>
                <a:cs typeface="+mn-cs"/>
              </a:rPr>
              <a:t> - a program needs to be written in a recognizable script, such as Roman, Cyrillic, etc.</a:t>
            </a:r>
          </a:p>
          <a:p>
            <a:r>
              <a:rPr lang="en-US" sz="1200" b="1" i="0" u="none" strike="noStrike" kern="1200" dirty="0">
                <a:solidFill>
                  <a:schemeClr val="tx1"/>
                </a:solidFill>
                <a:effectLst/>
                <a:latin typeface="+mn-lt"/>
                <a:ea typeface="+mn-ea"/>
                <a:cs typeface="+mn-cs"/>
              </a:rPr>
              <a:t>lexically</a:t>
            </a:r>
            <a:r>
              <a:rPr lang="en-US" sz="1200" b="0" i="0" u="none" strike="noStrike" kern="1200" dirty="0">
                <a:solidFill>
                  <a:schemeClr val="tx1"/>
                </a:solidFill>
                <a:effectLst/>
                <a:latin typeface="+mn-lt"/>
                <a:ea typeface="+mn-ea"/>
                <a:cs typeface="+mn-cs"/>
              </a:rPr>
              <a:t> - each programming language has its dictionary and you need to master it; thankfully, it's much simpler and smaller than the dictionary of any natural language;</a:t>
            </a:r>
          </a:p>
          <a:p>
            <a:r>
              <a:rPr lang="en-US" sz="1200" b="1" i="0" u="none" strike="noStrike" kern="1200" dirty="0">
                <a:solidFill>
                  <a:schemeClr val="tx1"/>
                </a:solidFill>
                <a:effectLst/>
                <a:latin typeface="+mn-lt"/>
                <a:ea typeface="+mn-ea"/>
                <a:cs typeface="+mn-cs"/>
              </a:rPr>
              <a:t>syntactically</a:t>
            </a:r>
            <a:r>
              <a:rPr lang="en-US" sz="1200" b="0" i="0" u="none" strike="noStrike" kern="1200" dirty="0">
                <a:solidFill>
                  <a:schemeClr val="tx1"/>
                </a:solidFill>
                <a:effectLst/>
                <a:latin typeface="+mn-lt"/>
                <a:ea typeface="+mn-ea"/>
                <a:cs typeface="+mn-cs"/>
              </a:rPr>
              <a:t> - each language has its rules and they must be obeyed;</a:t>
            </a:r>
          </a:p>
          <a:p>
            <a:r>
              <a:rPr lang="en-US" sz="1200" b="1" i="0" u="none" strike="noStrike" kern="1200" dirty="0">
                <a:solidFill>
                  <a:schemeClr val="tx1"/>
                </a:solidFill>
                <a:effectLst/>
                <a:latin typeface="+mn-lt"/>
                <a:ea typeface="+mn-ea"/>
                <a:cs typeface="+mn-cs"/>
              </a:rPr>
              <a:t>semantically</a:t>
            </a:r>
            <a:r>
              <a:rPr lang="en-US" sz="1200" b="0" i="0" u="none" strike="noStrike" kern="1200" dirty="0">
                <a:solidFill>
                  <a:schemeClr val="tx1"/>
                </a:solidFill>
                <a:effectLst/>
                <a:latin typeface="+mn-lt"/>
                <a:ea typeface="+mn-ea"/>
                <a:cs typeface="+mn-cs"/>
              </a:rPr>
              <a:t> - the program has to make sense.</a:t>
            </a:r>
          </a:p>
          <a:p>
            <a:r>
              <a:rPr lang="en-US" sz="1200" b="0" i="0" u="none" strike="noStrike" kern="1200" dirty="0">
                <a:solidFill>
                  <a:schemeClr val="tx1"/>
                </a:solidFill>
                <a:effectLst/>
                <a:latin typeface="+mn-lt"/>
                <a:ea typeface="+mn-ea"/>
                <a:cs typeface="+mn-cs"/>
              </a:rPr>
              <a:t>Unfortunately, a programmer can also make mistakes with each of the above four senses. Each of them can cause the program to become completely useless.</a:t>
            </a:r>
          </a:p>
          <a:p>
            <a:r>
              <a:rPr lang="en-US" sz="1200" b="0" i="0" u="none" strike="noStrike" kern="1200" dirty="0">
                <a:solidFill>
                  <a:schemeClr val="tx1"/>
                </a:solidFill>
                <a:effectLst/>
                <a:latin typeface="+mn-lt"/>
                <a:ea typeface="+mn-ea"/>
                <a:cs typeface="+mn-cs"/>
              </a:rPr>
              <a:t>Let's assume that you've successfully written a program. How do we persuade the computer to execute it? You have to render your program into machine language. Luckily, the translation can be done by a computer itself, making the whole process fast and efficient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two different ways of </a:t>
            </a:r>
            <a:r>
              <a:rPr lang="en-US" b="1" dirty="0"/>
              <a:t>transforming a program from a high-level programming language into machine language</a:t>
            </a:r>
            <a:r>
              <a:rPr lang="en-US" dirty="0"/>
              <a:t>:</a:t>
            </a:r>
          </a:p>
          <a:p>
            <a:endParaRPr lang="en-TJ" dirty="0"/>
          </a:p>
        </p:txBody>
      </p:sp>
      <p:sp>
        <p:nvSpPr>
          <p:cNvPr id="4" name="Slide Number Placeholder 3"/>
          <p:cNvSpPr>
            <a:spLocks noGrp="1"/>
          </p:cNvSpPr>
          <p:nvPr>
            <p:ph type="sldNum" sz="quarter" idx="5"/>
          </p:nvPr>
        </p:nvSpPr>
        <p:spPr/>
        <p:txBody>
          <a:bodyPr/>
          <a:lstStyle/>
          <a:p>
            <a:fld id="{F2B30496-D35F-1A40-B19E-A55BDDA15C79}" type="slidenum">
              <a:rPr lang="en-TJ" smtClean="0"/>
              <a:t>5</a:t>
            </a:fld>
            <a:endParaRPr lang="en-TJ"/>
          </a:p>
        </p:txBody>
      </p:sp>
    </p:spTree>
    <p:extLst>
      <p:ext uri="{BB962C8B-B14F-4D97-AF65-F5344CB8AC3E}">
        <p14:creationId xmlns:p14="http://schemas.microsoft.com/office/powerpoint/2010/main" val="374036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Let's assume once more that you have written a program. Now, it exists as a </a:t>
            </a:r>
            <a:r>
              <a:rPr lang="en-US" sz="1200" b="1" i="0" u="none" strike="noStrike" kern="1200" dirty="0">
                <a:solidFill>
                  <a:schemeClr val="tx1"/>
                </a:solidFill>
                <a:effectLst/>
                <a:latin typeface="+mn-lt"/>
                <a:ea typeface="+mn-ea"/>
                <a:cs typeface="+mn-cs"/>
              </a:rPr>
              <a:t>computer file</a:t>
            </a:r>
            <a:r>
              <a:rPr lang="en-US" sz="1200" b="0" i="0" u="none" strike="noStrike" kern="1200" dirty="0">
                <a:solidFill>
                  <a:schemeClr val="tx1"/>
                </a:solidFill>
                <a:effectLst/>
                <a:latin typeface="+mn-lt"/>
                <a:ea typeface="+mn-ea"/>
                <a:cs typeface="+mn-cs"/>
              </a:rPr>
              <a:t>: a computer program is actually a piece of text, so the source code is usually placed in </a:t>
            </a:r>
            <a:r>
              <a:rPr lang="en-US" sz="1200" b="1" i="0" u="none" strike="noStrike" kern="1200" dirty="0">
                <a:solidFill>
                  <a:schemeClr val="tx1"/>
                </a:solidFill>
                <a:effectLst/>
                <a:latin typeface="+mn-lt"/>
                <a:ea typeface="+mn-ea"/>
                <a:cs typeface="+mn-cs"/>
              </a:rPr>
              <a:t>text files</a:t>
            </a:r>
            <a:r>
              <a:rPr lang="en-US" sz="1200" b="0" i="0" u="none" strike="noStrike" kern="1200" dirty="0">
                <a:solidFill>
                  <a:schemeClr val="tx1"/>
                </a:solidFill>
                <a:effectLst/>
                <a:latin typeface="+mn-lt"/>
                <a:ea typeface="+mn-ea"/>
                <a:cs typeface="+mn-cs"/>
              </a:rPr>
              <a:t>. Note: it has to be </a:t>
            </a:r>
            <a:r>
              <a:rPr lang="en-US" sz="1200" b="1" i="0" u="none" strike="noStrike" kern="1200" dirty="0">
                <a:solidFill>
                  <a:schemeClr val="tx1"/>
                </a:solidFill>
                <a:effectLst/>
                <a:latin typeface="+mn-lt"/>
                <a:ea typeface="+mn-ea"/>
                <a:cs typeface="+mn-cs"/>
              </a:rPr>
              <a:t>pure text</a:t>
            </a:r>
            <a:r>
              <a:rPr lang="en-US" sz="1200" b="0" i="0" u="none" strike="noStrike" kern="1200" dirty="0">
                <a:solidFill>
                  <a:schemeClr val="tx1"/>
                </a:solidFill>
                <a:effectLst/>
                <a:latin typeface="+mn-lt"/>
                <a:ea typeface="+mn-ea"/>
                <a:cs typeface="+mn-cs"/>
              </a:rPr>
              <a:t>, without any decorations like different fonts, colors, embedded images or other media. Now you have to invoke the interpreter and let it read your source file.</a:t>
            </a:r>
          </a:p>
          <a:p>
            <a:r>
              <a:rPr lang="en-US" sz="1200" b="0" i="0" u="none" strike="noStrike" kern="1200" dirty="0">
                <a:solidFill>
                  <a:schemeClr val="tx1"/>
                </a:solidFill>
                <a:effectLst/>
                <a:latin typeface="+mn-lt"/>
                <a:ea typeface="+mn-ea"/>
                <a:cs typeface="+mn-cs"/>
              </a:rPr>
              <a:t>The interpreter reads the source code in a way that is common in Western culture: from top to bottom and from left to right. There are some exceptions - they'll be covered later in the course.</a:t>
            </a:r>
          </a:p>
          <a:p>
            <a:r>
              <a:rPr lang="en-US" sz="1200" b="0" i="0" u="none" strike="noStrike" kern="1200" dirty="0">
                <a:solidFill>
                  <a:schemeClr val="tx1"/>
                </a:solidFill>
                <a:effectLst/>
                <a:latin typeface="+mn-lt"/>
                <a:ea typeface="+mn-ea"/>
                <a:cs typeface="+mn-cs"/>
              </a:rPr>
              <a:t>First of all, the interpreter checks if all subsequent lines are correct (using the four aspects covered earlier).</a:t>
            </a:r>
          </a:p>
          <a:p>
            <a:r>
              <a:rPr lang="en-US" sz="1200" b="0" i="0" u="none" strike="noStrike" kern="1200" dirty="0">
                <a:solidFill>
                  <a:schemeClr val="tx1"/>
                </a:solidFill>
                <a:effectLst/>
                <a:latin typeface="+mn-lt"/>
                <a:ea typeface="+mn-ea"/>
                <a:cs typeface="+mn-cs"/>
              </a:rPr>
              <a:t>If the compiler finds an error, it finishes its work immediately. The only result in this case is an </a:t>
            </a:r>
            <a:r>
              <a:rPr lang="en-US" sz="1200" b="1" i="0" u="none" strike="noStrike" kern="1200" dirty="0">
                <a:solidFill>
                  <a:schemeClr val="tx1"/>
                </a:solidFill>
                <a:effectLst/>
                <a:latin typeface="+mn-lt"/>
                <a:ea typeface="+mn-ea"/>
                <a:cs typeface="+mn-cs"/>
              </a:rPr>
              <a:t>error message</a:t>
            </a:r>
            <a:r>
              <a:rPr lang="en-US" sz="1200" b="0" i="0" u="none" strike="noStrike" kern="1200" dirty="0">
                <a:solidFill>
                  <a:schemeClr val="tx1"/>
                </a:solidFill>
                <a:effectLst/>
                <a:latin typeface="+mn-lt"/>
                <a:ea typeface="+mn-ea"/>
                <a:cs typeface="+mn-cs"/>
              </a:rPr>
              <a:t>. The interpreter will inform you where the error is located and what caused it. However, these messages may be misleading, as the interpreter isn't able to follow your exact intentions, and may detect errors at some distance from their real causes.</a:t>
            </a:r>
          </a:p>
          <a:p>
            <a:r>
              <a:rPr lang="en-US" sz="1200" b="0" i="0" u="none" strike="noStrike" kern="1200" dirty="0">
                <a:solidFill>
                  <a:schemeClr val="tx1"/>
                </a:solidFill>
                <a:effectLst/>
                <a:latin typeface="+mn-lt"/>
                <a:ea typeface="+mn-ea"/>
                <a:cs typeface="+mn-cs"/>
              </a:rPr>
              <a:t>For example, if you try to use an entity of an unknown name, it will cause an error, but the error will be discovered in the place where it tries to use the entity, not where the new entity's name was introduced.</a:t>
            </a:r>
          </a:p>
          <a:p>
            <a:r>
              <a:rPr lang="en-US" sz="1200" b="0" i="0" u="none" strike="noStrike" kern="1200" dirty="0">
                <a:solidFill>
                  <a:schemeClr val="tx1"/>
                </a:solidFill>
                <a:effectLst/>
                <a:latin typeface="+mn-lt"/>
                <a:ea typeface="+mn-ea"/>
                <a:cs typeface="+mn-cs"/>
              </a:rPr>
              <a:t>In other words, the actual reason is usually located a little earlier in the code, e.g., in the place where you had to inform the interpreter that you were going to use the entity of the name.</a:t>
            </a:r>
          </a:p>
          <a:p>
            <a:br>
              <a:rPr lang="en-US" sz="1200" b="0" i="0" u="none" strike="noStrike" kern="1200" dirty="0">
                <a:solidFill>
                  <a:schemeClr val="tx1"/>
                </a:solidFill>
                <a:effectLst/>
                <a:latin typeface="+mn-lt"/>
                <a:ea typeface="+mn-ea"/>
                <a:cs typeface="+mn-cs"/>
              </a:rPr>
            </a:b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If the line looks good, the interpreter tries to execute it (note: each line is usually executed separately, so the trio "read-check-execute" can be repeated many times - more times than the actual number of lines in the source file, as some parts of the code may be executed more than once).</a:t>
            </a:r>
          </a:p>
          <a:p>
            <a:r>
              <a:rPr lang="en-US" sz="1200" b="0" i="0" u="none" strike="noStrike" kern="1200" dirty="0">
                <a:solidFill>
                  <a:schemeClr val="tx1"/>
                </a:solidFill>
                <a:effectLst/>
                <a:latin typeface="+mn-lt"/>
                <a:ea typeface="+mn-ea"/>
                <a:cs typeface="+mn-cs"/>
              </a:rPr>
              <a:t>It is also possible that a significant part of the code may be executed successfully before the interpreter finds an error. This is normal behavior in this execution model.</a:t>
            </a:r>
          </a:p>
          <a:p>
            <a:r>
              <a:rPr lang="en-US" sz="1200" b="0" i="0" u="none" strike="noStrike" kern="1200" dirty="0">
                <a:solidFill>
                  <a:schemeClr val="tx1"/>
                </a:solidFill>
                <a:effectLst/>
                <a:latin typeface="+mn-lt"/>
                <a:ea typeface="+mn-ea"/>
                <a:cs typeface="+mn-cs"/>
              </a:rPr>
              <a:t>You may ask now: which is better? The "compiling" model or the "interpreting" model? There is no obvious answer. If there had been, one of these models would have ceased to exist a long time ago. Both of them have their advantages and their disadvantages.</a:t>
            </a:r>
          </a:p>
          <a:p>
            <a:endParaRPr lang="en-TJ" dirty="0"/>
          </a:p>
        </p:txBody>
      </p:sp>
      <p:sp>
        <p:nvSpPr>
          <p:cNvPr id="4" name="Slide Number Placeholder 3"/>
          <p:cNvSpPr>
            <a:spLocks noGrp="1"/>
          </p:cNvSpPr>
          <p:nvPr>
            <p:ph type="sldNum" sz="quarter" idx="5"/>
          </p:nvPr>
        </p:nvSpPr>
        <p:spPr/>
        <p:txBody>
          <a:bodyPr/>
          <a:lstStyle/>
          <a:p>
            <a:fld id="{F2B30496-D35F-1A40-B19E-A55BDDA15C79}" type="slidenum">
              <a:rPr lang="en-TJ" smtClean="0"/>
              <a:t>6</a:t>
            </a:fld>
            <a:endParaRPr lang="en-TJ"/>
          </a:p>
        </p:txBody>
      </p:sp>
    </p:spTree>
    <p:extLst>
      <p:ext uri="{BB962C8B-B14F-4D97-AF65-F5344CB8AC3E}">
        <p14:creationId xmlns:p14="http://schemas.microsoft.com/office/powerpoint/2010/main" val="3504462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What does this all mean for you?</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Python is an </a:t>
            </a:r>
            <a:r>
              <a:rPr lang="en-US" sz="1200" b="1" i="0" u="none" strike="noStrike" kern="1200" dirty="0">
                <a:solidFill>
                  <a:schemeClr val="tx1"/>
                </a:solidFill>
                <a:effectLst/>
                <a:latin typeface="+mn-lt"/>
                <a:ea typeface="+mn-ea"/>
                <a:cs typeface="+mn-cs"/>
              </a:rPr>
              <a:t>interpreted language</a:t>
            </a:r>
            <a:r>
              <a:rPr lang="en-US" sz="1200" b="0" i="0" u="none" strike="noStrike" kern="1200" dirty="0">
                <a:solidFill>
                  <a:schemeClr val="tx1"/>
                </a:solidFill>
                <a:effectLst/>
                <a:latin typeface="+mn-lt"/>
                <a:ea typeface="+mn-ea"/>
                <a:cs typeface="+mn-cs"/>
              </a:rPr>
              <a:t>. This means that it inherits all the described advantages and disadvantages. Of course, it adds some of its unique features to both sets.</a:t>
            </a:r>
          </a:p>
          <a:p>
            <a:r>
              <a:rPr lang="en-US" sz="1200" b="0" i="0" u="none" strike="noStrike" kern="1200" dirty="0">
                <a:solidFill>
                  <a:schemeClr val="tx1"/>
                </a:solidFill>
                <a:effectLst/>
                <a:latin typeface="+mn-lt"/>
                <a:ea typeface="+mn-ea"/>
                <a:cs typeface="+mn-cs"/>
              </a:rPr>
              <a:t>If you want to program in Python, you'll need the </a:t>
            </a:r>
            <a:r>
              <a:rPr lang="en-US" sz="1200" b="1" i="0" u="none" strike="noStrike" kern="1200" dirty="0">
                <a:solidFill>
                  <a:schemeClr val="tx1"/>
                </a:solidFill>
                <a:effectLst/>
                <a:latin typeface="+mn-lt"/>
                <a:ea typeface="+mn-ea"/>
                <a:cs typeface="+mn-cs"/>
              </a:rPr>
              <a:t>Python interpreter</a:t>
            </a:r>
            <a:r>
              <a:rPr lang="en-US" sz="1200" b="0" i="0" u="none" strike="noStrike" kern="1200" dirty="0">
                <a:solidFill>
                  <a:schemeClr val="tx1"/>
                </a:solidFill>
                <a:effectLst/>
                <a:latin typeface="+mn-lt"/>
                <a:ea typeface="+mn-ea"/>
                <a:cs typeface="+mn-cs"/>
              </a:rPr>
              <a:t>. You won't be able to run your code without it. Fortunately, </a:t>
            </a:r>
            <a:r>
              <a:rPr lang="en-US" sz="1200" b="1" i="0" u="none" strike="noStrike" kern="1200" dirty="0">
                <a:solidFill>
                  <a:schemeClr val="tx1"/>
                </a:solidFill>
                <a:effectLst/>
                <a:latin typeface="+mn-lt"/>
                <a:ea typeface="+mn-ea"/>
                <a:cs typeface="+mn-cs"/>
              </a:rPr>
              <a:t>Python is free</a:t>
            </a:r>
            <a:r>
              <a:rPr lang="en-US" sz="1200" b="0" i="0" u="none" strike="noStrike" kern="1200" dirty="0">
                <a:solidFill>
                  <a:schemeClr val="tx1"/>
                </a:solidFill>
                <a:effectLst/>
                <a:latin typeface="+mn-lt"/>
                <a:ea typeface="+mn-ea"/>
                <a:cs typeface="+mn-cs"/>
              </a:rPr>
              <a:t>. This is one of its most important advantages.</a:t>
            </a:r>
          </a:p>
          <a:p>
            <a:r>
              <a:rPr lang="en-US" sz="1200" b="0" i="0" u="none" strike="noStrike" kern="1200" dirty="0">
                <a:solidFill>
                  <a:schemeClr val="tx1"/>
                </a:solidFill>
                <a:effectLst/>
                <a:latin typeface="+mn-lt"/>
                <a:ea typeface="+mn-ea"/>
                <a:cs typeface="+mn-cs"/>
              </a:rPr>
              <a:t>Due to historical reasons, languages designed to be utilized in the interpretation manner are often called </a:t>
            </a:r>
            <a:r>
              <a:rPr lang="en-US" sz="1200" b="1" i="0" u="none" strike="noStrike" kern="1200" dirty="0">
                <a:solidFill>
                  <a:schemeClr val="tx1"/>
                </a:solidFill>
                <a:effectLst/>
                <a:latin typeface="+mn-lt"/>
                <a:ea typeface="+mn-ea"/>
                <a:cs typeface="+mn-cs"/>
              </a:rPr>
              <a:t>scripting languages</a:t>
            </a:r>
            <a:r>
              <a:rPr lang="en-US" sz="1200" b="0" i="0" u="none" strike="noStrike" kern="1200" dirty="0">
                <a:solidFill>
                  <a:schemeClr val="tx1"/>
                </a:solidFill>
                <a:effectLst/>
                <a:latin typeface="+mn-lt"/>
                <a:ea typeface="+mn-ea"/>
                <a:cs typeface="+mn-cs"/>
              </a:rPr>
              <a:t>, while the source programs encoded using them are called </a:t>
            </a:r>
            <a:r>
              <a:rPr lang="en-US" sz="1200" b="1" i="0" u="none" strike="noStrike" kern="1200" dirty="0">
                <a:solidFill>
                  <a:schemeClr val="tx1"/>
                </a:solidFill>
                <a:effectLst/>
                <a:latin typeface="+mn-lt"/>
                <a:ea typeface="+mn-ea"/>
                <a:cs typeface="+mn-cs"/>
              </a:rPr>
              <a:t>scripts</a:t>
            </a:r>
            <a:r>
              <a:rPr lang="en-US" sz="1200" b="0" i="0" u="none" strike="noStrike" kern="1200" dirty="0">
                <a:solidFill>
                  <a:schemeClr val="tx1"/>
                </a:solidFill>
                <a:effectLst/>
                <a:latin typeface="+mn-lt"/>
                <a:ea typeface="+mn-ea"/>
                <a:cs typeface="+mn-cs"/>
              </a:rPr>
              <a:t>.</a:t>
            </a:r>
          </a:p>
          <a:p>
            <a:endParaRPr lang="en-TJ" dirty="0"/>
          </a:p>
        </p:txBody>
      </p:sp>
      <p:sp>
        <p:nvSpPr>
          <p:cNvPr id="4" name="Slide Number Placeholder 3"/>
          <p:cNvSpPr>
            <a:spLocks noGrp="1"/>
          </p:cNvSpPr>
          <p:nvPr>
            <p:ph type="sldNum" sz="quarter" idx="5"/>
          </p:nvPr>
        </p:nvSpPr>
        <p:spPr/>
        <p:txBody>
          <a:bodyPr/>
          <a:lstStyle/>
          <a:p>
            <a:fld id="{F2B30496-D35F-1A40-B19E-A55BDDA15C79}" type="slidenum">
              <a:rPr lang="en-TJ" smtClean="0"/>
              <a:t>7</a:t>
            </a:fld>
            <a:endParaRPr lang="en-TJ"/>
          </a:p>
        </p:txBody>
      </p:sp>
    </p:spTree>
    <p:extLst>
      <p:ext uri="{BB962C8B-B14F-4D97-AF65-F5344CB8AC3E}">
        <p14:creationId xmlns:p14="http://schemas.microsoft.com/office/powerpoint/2010/main" val="1591544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One of the amazing features of Python is the fact that it is actually one person's work. Usually, new programming languages are developed and published by large companies employing lots of professionals, and due to copyright rules, it is very hard to name any of the people involved in the project. Python is an exception.</a:t>
            </a:r>
          </a:p>
          <a:p>
            <a:r>
              <a:rPr lang="en-US" sz="1200" b="0" i="0" u="none" strike="noStrike" kern="1200" dirty="0">
                <a:solidFill>
                  <a:schemeClr val="tx1"/>
                </a:solidFill>
                <a:effectLst/>
                <a:latin typeface="+mn-lt"/>
                <a:ea typeface="+mn-ea"/>
                <a:cs typeface="+mn-cs"/>
              </a:rPr>
              <a:t>There are not many languages whose authors are known by name. Python was created by </a:t>
            </a:r>
            <a:r>
              <a:rPr lang="en-US" sz="1200" b="1" i="0" u="none" strike="noStrike" kern="1200" dirty="0">
                <a:solidFill>
                  <a:schemeClr val="tx1"/>
                </a:solidFill>
                <a:effectLst/>
                <a:latin typeface="+mn-lt"/>
                <a:ea typeface="+mn-ea"/>
                <a:cs typeface="+mn-cs"/>
              </a:rPr>
              <a:t>Guido van Rossum</a:t>
            </a:r>
            <a:r>
              <a:rPr lang="en-US" sz="1200" b="0" i="0" u="none" strike="noStrike" kern="1200" dirty="0">
                <a:solidFill>
                  <a:schemeClr val="tx1"/>
                </a:solidFill>
                <a:effectLst/>
                <a:latin typeface="+mn-lt"/>
                <a:ea typeface="+mn-ea"/>
                <a:cs typeface="+mn-cs"/>
              </a:rPr>
              <a:t>, born in 1956 in Haarlem, the Netherlands. Of course, Guido van Rossum did not develop and evolve all the Python components himself.</a:t>
            </a:r>
          </a:p>
          <a:p>
            <a:r>
              <a:rPr lang="en-US" sz="1200" b="0" i="0" u="none" strike="noStrike" kern="1200" dirty="0">
                <a:solidFill>
                  <a:schemeClr val="tx1"/>
                </a:solidFill>
                <a:effectLst/>
                <a:latin typeface="+mn-lt"/>
                <a:ea typeface="+mn-ea"/>
                <a:cs typeface="+mn-cs"/>
              </a:rPr>
              <a:t>The speed with which Python has spread around the world is a result of the continuous work of thousands (very often anonymous) programmers, testers, users (many of them aren't IT specialists) and enthusiasts, but it must be said that the very first idea (the seed from which Python sprouted) came to one head - Guido’s.</a:t>
            </a:r>
          </a:p>
          <a:p>
            <a:endParaRPr lang="en-US" sz="1200" b="0" i="0" u="none" strike="noStrike" kern="1200" dirty="0">
              <a:solidFill>
                <a:schemeClr val="tx1"/>
              </a:solidFill>
              <a:effectLst/>
              <a:latin typeface="+mn-lt"/>
              <a:ea typeface="+mn-ea"/>
              <a:cs typeface="+mn-cs"/>
            </a:endParaRPr>
          </a:p>
          <a:p>
            <a:endParaRPr lang="en-TJ" dirty="0"/>
          </a:p>
        </p:txBody>
      </p:sp>
      <p:sp>
        <p:nvSpPr>
          <p:cNvPr id="4" name="Slide Number Placeholder 3"/>
          <p:cNvSpPr>
            <a:spLocks noGrp="1"/>
          </p:cNvSpPr>
          <p:nvPr>
            <p:ph type="sldNum" sz="quarter" idx="5"/>
          </p:nvPr>
        </p:nvSpPr>
        <p:spPr/>
        <p:txBody>
          <a:bodyPr/>
          <a:lstStyle/>
          <a:p>
            <a:fld id="{F2B30496-D35F-1A40-B19E-A55BDDA15C79}" type="slidenum">
              <a:rPr lang="en-TJ" smtClean="0"/>
              <a:t>8</a:t>
            </a:fld>
            <a:endParaRPr lang="en-TJ"/>
          </a:p>
        </p:txBody>
      </p:sp>
    </p:spTree>
    <p:extLst>
      <p:ext uri="{BB962C8B-B14F-4D97-AF65-F5344CB8AC3E}">
        <p14:creationId xmlns:p14="http://schemas.microsoft.com/office/powerpoint/2010/main" val="789462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About 20 years later, it is clear that all these intentions have been fulfilled. Some sources say that Python is the most popular programming language in the world, while others claim it's the third or the fifth.</a:t>
            </a:r>
          </a:p>
          <a:p>
            <a:endParaRPr lang="en-TJ" dirty="0"/>
          </a:p>
          <a:p>
            <a:r>
              <a:rPr lang="en-US" sz="1200" b="0" i="0" u="none" strike="noStrike" kern="1200" dirty="0">
                <a:solidFill>
                  <a:schemeClr val="tx1"/>
                </a:solidFill>
                <a:effectLst/>
                <a:latin typeface="+mn-lt"/>
                <a:ea typeface="+mn-ea"/>
                <a:cs typeface="+mn-cs"/>
              </a:rPr>
              <a:t>Either way, it still occupies a high rank in the top ten of the </a:t>
            </a:r>
            <a:r>
              <a:rPr lang="en-US" sz="1200" b="0" i="0" u="none" strike="noStrike" kern="1200" dirty="0">
                <a:solidFill>
                  <a:schemeClr val="tx1"/>
                </a:solidFill>
                <a:effectLst/>
                <a:latin typeface="+mn-lt"/>
                <a:ea typeface="+mn-ea"/>
                <a:cs typeface="+mn-cs"/>
                <a:hlinkClick r:id="rId3"/>
              </a:rPr>
              <a:t>PYPL PopularitY of Programming Language</a:t>
            </a:r>
            <a:r>
              <a:rPr lang="en-US" sz="1200" b="0" i="0" u="none" strike="noStrike" kern="1200" dirty="0">
                <a:solidFill>
                  <a:schemeClr val="tx1"/>
                </a:solidFill>
                <a:effectLst/>
                <a:latin typeface="+mn-lt"/>
                <a:ea typeface="+mn-ea"/>
                <a:cs typeface="+mn-cs"/>
              </a:rPr>
              <a:t> </a:t>
            </a:r>
            <a:endParaRPr lang="en-TJ" dirty="0"/>
          </a:p>
          <a:p>
            <a:r>
              <a:rPr lang="en-US" dirty="0"/>
              <a:t>https://</a:t>
            </a:r>
            <a:r>
              <a:rPr lang="en-US" dirty="0" err="1"/>
              <a:t>pypl.github.io</a:t>
            </a:r>
            <a:r>
              <a:rPr lang="en-US" dirty="0"/>
              <a:t>/</a:t>
            </a:r>
            <a:r>
              <a:rPr lang="en-US" dirty="0" err="1"/>
              <a:t>PYPL.html</a:t>
            </a:r>
            <a:endParaRPr lang="en-US" dirty="0"/>
          </a:p>
          <a:p>
            <a:endParaRPr lang="en-US" dirty="0"/>
          </a:p>
          <a:p>
            <a:r>
              <a:rPr lang="en-US" sz="1200" b="0" i="0" u="none" strike="noStrike" kern="1200" dirty="0">
                <a:solidFill>
                  <a:schemeClr val="tx1"/>
                </a:solidFill>
                <a:effectLst/>
                <a:latin typeface="+mn-lt"/>
                <a:ea typeface="+mn-ea"/>
                <a:cs typeface="+mn-cs"/>
              </a:rPr>
              <a:t>Python isn't a young language. It is </a:t>
            </a:r>
            <a:r>
              <a:rPr lang="en-US" sz="1200" b="1" i="0" u="none" strike="noStrike" kern="1200" dirty="0">
                <a:solidFill>
                  <a:schemeClr val="tx1"/>
                </a:solidFill>
                <a:effectLst/>
                <a:latin typeface="+mn-lt"/>
                <a:ea typeface="+mn-ea"/>
                <a:cs typeface="+mn-cs"/>
              </a:rPr>
              <a:t>mature and trustworthy</a:t>
            </a:r>
            <a:r>
              <a:rPr lang="en-US" sz="1200" b="0" i="0" u="none" strike="noStrike" kern="1200" dirty="0">
                <a:solidFill>
                  <a:schemeClr val="tx1"/>
                </a:solidFill>
                <a:effectLst/>
                <a:latin typeface="+mn-lt"/>
                <a:ea typeface="+mn-ea"/>
                <a:cs typeface="+mn-cs"/>
              </a:rPr>
              <a:t>. It's not a one-hit wonder. It's a bright star in the programming firmament, and time spent learning Python is a very good investment.</a:t>
            </a:r>
          </a:p>
          <a:p>
            <a:endParaRPr lang="en-TJ" dirty="0"/>
          </a:p>
        </p:txBody>
      </p:sp>
      <p:sp>
        <p:nvSpPr>
          <p:cNvPr id="4" name="Slide Number Placeholder 3"/>
          <p:cNvSpPr>
            <a:spLocks noGrp="1"/>
          </p:cNvSpPr>
          <p:nvPr>
            <p:ph type="sldNum" sz="quarter" idx="5"/>
          </p:nvPr>
        </p:nvSpPr>
        <p:spPr/>
        <p:txBody>
          <a:bodyPr/>
          <a:lstStyle/>
          <a:p>
            <a:fld id="{F2B30496-D35F-1A40-B19E-A55BDDA15C79}" type="slidenum">
              <a:rPr lang="en-TJ" smtClean="0"/>
              <a:t>9</a:t>
            </a:fld>
            <a:endParaRPr lang="en-TJ"/>
          </a:p>
        </p:txBody>
      </p:sp>
    </p:spTree>
    <p:extLst>
      <p:ext uri="{BB962C8B-B14F-4D97-AF65-F5344CB8AC3E}">
        <p14:creationId xmlns:p14="http://schemas.microsoft.com/office/powerpoint/2010/main" val="750911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J" dirty="0"/>
          </a:p>
        </p:txBody>
      </p:sp>
      <p:sp>
        <p:nvSpPr>
          <p:cNvPr id="4" name="Slide Number Placeholder 3"/>
          <p:cNvSpPr>
            <a:spLocks noGrp="1"/>
          </p:cNvSpPr>
          <p:nvPr>
            <p:ph type="sldNum" sz="quarter" idx="5"/>
          </p:nvPr>
        </p:nvSpPr>
        <p:spPr/>
        <p:txBody>
          <a:bodyPr/>
          <a:lstStyle/>
          <a:p>
            <a:fld id="{F2B30496-D35F-1A40-B19E-A55BDDA15C79}" type="slidenum">
              <a:rPr lang="en-TJ" smtClean="0"/>
              <a:t>10</a:t>
            </a:fld>
            <a:endParaRPr lang="en-TJ"/>
          </a:p>
        </p:txBody>
      </p:sp>
    </p:spTree>
    <p:extLst>
      <p:ext uri="{BB962C8B-B14F-4D97-AF65-F5344CB8AC3E}">
        <p14:creationId xmlns:p14="http://schemas.microsoft.com/office/powerpoint/2010/main" val="2454633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569FF28-A4FD-3B45-9635-E87895E355F4}" type="datetimeFigureOut">
              <a:rPr lang="en-TJ" smtClean="0"/>
              <a:t>14/01/22</a:t>
            </a:fld>
            <a:endParaRPr lang="en-TJ"/>
          </a:p>
        </p:txBody>
      </p:sp>
      <p:sp>
        <p:nvSpPr>
          <p:cNvPr id="5" name="Footer Placeholder 4"/>
          <p:cNvSpPr>
            <a:spLocks noGrp="1"/>
          </p:cNvSpPr>
          <p:nvPr>
            <p:ph type="ftr" sz="quarter" idx="11"/>
          </p:nvPr>
        </p:nvSpPr>
        <p:spPr/>
        <p:txBody>
          <a:bodyPr/>
          <a:lstStyle/>
          <a:p>
            <a:endParaRPr lang="en-TJ"/>
          </a:p>
        </p:txBody>
      </p:sp>
      <p:sp>
        <p:nvSpPr>
          <p:cNvPr id="6" name="Slide Number Placeholder 5"/>
          <p:cNvSpPr>
            <a:spLocks noGrp="1"/>
          </p:cNvSpPr>
          <p:nvPr>
            <p:ph type="sldNum" sz="quarter" idx="12"/>
          </p:nvPr>
        </p:nvSpPr>
        <p:spPr/>
        <p:txBody>
          <a:bodyPr/>
          <a:lstStyle/>
          <a:p>
            <a:fld id="{21E9A5D4-3CB5-D14C-A89A-FDDBEED12FF9}" type="slidenum">
              <a:rPr lang="en-TJ" smtClean="0"/>
              <a:t>‹#›</a:t>
            </a:fld>
            <a:endParaRPr lang="en-TJ"/>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01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69FF28-A4FD-3B45-9635-E87895E355F4}" type="datetimeFigureOut">
              <a:rPr lang="en-TJ" smtClean="0"/>
              <a:t>14/01/22</a:t>
            </a:fld>
            <a:endParaRPr lang="en-TJ"/>
          </a:p>
        </p:txBody>
      </p:sp>
      <p:sp>
        <p:nvSpPr>
          <p:cNvPr id="5" name="Footer Placeholder 4"/>
          <p:cNvSpPr>
            <a:spLocks noGrp="1"/>
          </p:cNvSpPr>
          <p:nvPr>
            <p:ph type="ftr" sz="quarter" idx="11"/>
          </p:nvPr>
        </p:nvSpPr>
        <p:spPr/>
        <p:txBody>
          <a:bodyPr/>
          <a:lstStyle/>
          <a:p>
            <a:endParaRPr lang="en-TJ"/>
          </a:p>
        </p:txBody>
      </p:sp>
      <p:sp>
        <p:nvSpPr>
          <p:cNvPr id="6" name="Slide Number Placeholder 5"/>
          <p:cNvSpPr>
            <a:spLocks noGrp="1"/>
          </p:cNvSpPr>
          <p:nvPr>
            <p:ph type="sldNum" sz="quarter" idx="12"/>
          </p:nvPr>
        </p:nvSpPr>
        <p:spPr/>
        <p:txBody>
          <a:bodyPr/>
          <a:lstStyle/>
          <a:p>
            <a:fld id="{21E9A5D4-3CB5-D14C-A89A-FDDBEED12FF9}" type="slidenum">
              <a:rPr lang="en-TJ" smtClean="0"/>
              <a:t>‹#›</a:t>
            </a:fld>
            <a:endParaRPr lang="en-TJ"/>
          </a:p>
        </p:txBody>
      </p:sp>
    </p:spTree>
    <p:extLst>
      <p:ext uri="{BB962C8B-B14F-4D97-AF65-F5344CB8AC3E}">
        <p14:creationId xmlns:p14="http://schemas.microsoft.com/office/powerpoint/2010/main" val="1359038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69FF28-A4FD-3B45-9635-E87895E355F4}" type="datetimeFigureOut">
              <a:rPr lang="en-TJ" smtClean="0"/>
              <a:t>14/01/22</a:t>
            </a:fld>
            <a:endParaRPr lang="en-TJ"/>
          </a:p>
        </p:txBody>
      </p:sp>
      <p:sp>
        <p:nvSpPr>
          <p:cNvPr id="5" name="Footer Placeholder 4"/>
          <p:cNvSpPr>
            <a:spLocks noGrp="1"/>
          </p:cNvSpPr>
          <p:nvPr>
            <p:ph type="ftr" sz="quarter" idx="11"/>
          </p:nvPr>
        </p:nvSpPr>
        <p:spPr/>
        <p:txBody>
          <a:bodyPr/>
          <a:lstStyle/>
          <a:p>
            <a:endParaRPr lang="en-TJ"/>
          </a:p>
        </p:txBody>
      </p:sp>
      <p:sp>
        <p:nvSpPr>
          <p:cNvPr id="6" name="Slide Number Placeholder 5"/>
          <p:cNvSpPr>
            <a:spLocks noGrp="1"/>
          </p:cNvSpPr>
          <p:nvPr>
            <p:ph type="sldNum" sz="quarter" idx="12"/>
          </p:nvPr>
        </p:nvSpPr>
        <p:spPr/>
        <p:txBody>
          <a:bodyPr/>
          <a:lstStyle/>
          <a:p>
            <a:fld id="{21E9A5D4-3CB5-D14C-A89A-FDDBEED12FF9}" type="slidenum">
              <a:rPr lang="en-TJ" smtClean="0"/>
              <a:t>‹#›</a:t>
            </a:fld>
            <a:endParaRPr lang="en-TJ"/>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2848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69FF28-A4FD-3B45-9635-E87895E355F4}" type="datetimeFigureOut">
              <a:rPr lang="en-TJ" smtClean="0"/>
              <a:t>14/01/22</a:t>
            </a:fld>
            <a:endParaRPr lang="en-TJ"/>
          </a:p>
        </p:txBody>
      </p:sp>
      <p:sp>
        <p:nvSpPr>
          <p:cNvPr id="5" name="Footer Placeholder 4"/>
          <p:cNvSpPr>
            <a:spLocks noGrp="1"/>
          </p:cNvSpPr>
          <p:nvPr>
            <p:ph type="ftr" sz="quarter" idx="11"/>
          </p:nvPr>
        </p:nvSpPr>
        <p:spPr/>
        <p:txBody>
          <a:bodyPr/>
          <a:lstStyle/>
          <a:p>
            <a:endParaRPr lang="en-TJ"/>
          </a:p>
        </p:txBody>
      </p:sp>
      <p:sp>
        <p:nvSpPr>
          <p:cNvPr id="6" name="Slide Number Placeholder 5"/>
          <p:cNvSpPr>
            <a:spLocks noGrp="1"/>
          </p:cNvSpPr>
          <p:nvPr>
            <p:ph type="sldNum" sz="quarter" idx="12"/>
          </p:nvPr>
        </p:nvSpPr>
        <p:spPr/>
        <p:txBody>
          <a:bodyPr/>
          <a:lstStyle/>
          <a:p>
            <a:fld id="{21E9A5D4-3CB5-D14C-A89A-FDDBEED12FF9}" type="slidenum">
              <a:rPr lang="en-TJ" smtClean="0"/>
              <a:t>‹#›</a:t>
            </a:fld>
            <a:endParaRPr lang="en-TJ"/>
          </a:p>
        </p:txBody>
      </p:sp>
    </p:spTree>
    <p:extLst>
      <p:ext uri="{BB962C8B-B14F-4D97-AF65-F5344CB8AC3E}">
        <p14:creationId xmlns:p14="http://schemas.microsoft.com/office/powerpoint/2010/main" val="2135787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69FF28-A4FD-3B45-9635-E87895E355F4}" type="datetimeFigureOut">
              <a:rPr lang="en-TJ" smtClean="0"/>
              <a:t>14/01/22</a:t>
            </a:fld>
            <a:endParaRPr lang="en-TJ"/>
          </a:p>
        </p:txBody>
      </p:sp>
      <p:sp>
        <p:nvSpPr>
          <p:cNvPr id="5" name="Footer Placeholder 4"/>
          <p:cNvSpPr>
            <a:spLocks noGrp="1"/>
          </p:cNvSpPr>
          <p:nvPr>
            <p:ph type="ftr" sz="quarter" idx="11"/>
          </p:nvPr>
        </p:nvSpPr>
        <p:spPr/>
        <p:txBody>
          <a:bodyPr/>
          <a:lstStyle/>
          <a:p>
            <a:endParaRPr lang="en-TJ"/>
          </a:p>
        </p:txBody>
      </p:sp>
      <p:sp>
        <p:nvSpPr>
          <p:cNvPr id="6" name="Slide Number Placeholder 5"/>
          <p:cNvSpPr>
            <a:spLocks noGrp="1"/>
          </p:cNvSpPr>
          <p:nvPr>
            <p:ph type="sldNum" sz="quarter" idx="12"/>
          </p:nvPr>
        </p:nvSpPr>
        <p:spPr/>
        <p:txBody>
          <a:bodyPr/>
          <a:lstStyle/>
          <a:p>
            <a:fld id="{21E9A5D4-3CB5-D14C-A89A-FDDBEED12FF9}" type="slidenum">
              <a:rPr lang="en-TJ" smtClean="0"/>
              <a:t>‹#›</a:t>
            </a:fld>
            <a:endParaRPr lang="en-TJ"/>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861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69FF28-A4FD-3B45-9635-E87895E355F4}" type="datetimeFigureOut">
              <a:rPr lang="en-TJ" smtClean="0"/>
              <a:t>14/01/22</a:t>
            </a:fld>
            <a:endParaRPr lang="en-TJ"/>
          </a:p>
        </p:txBody>
      </p:sp>
      <p:sp>
        <p:nvSpPr>
          <p:cNvPr id="6" name="Footer Placeholder 5"/>
          <p:cNvSpPr>
            <a:spLocks noGrp="1"/>
          </p:cNvSpPr>
          <p:nvPr>
            <p:ph type="ftr" sz="quarter" idx="11"/>
          </p:nvPr>
        </p:nvSpPr>
        <p:spPr/>
        <p:txBody>
          <a:bodyPr/>
          <a:lstStyle/>
          <a:p>
            <a:endParaRPr lang="en-TJ"/>
          </a:p>
        </p:txBody>
      </p:sp>
      <p:sp>
        <p:nvSpPr>
          <p:cNvPr id="7" name="Slide Number Placeholder 6"/>
          <p:cNvSpPr>
            <a:spLocks noGrp="1"/>
          </p:cNvSpPr>
          <p:nvPr>
            <p:ph type="sldNum" sz="quarter" idx="12"/>
          </p:nvPr>
        </p:nvSpPr>
        <p:spPr/>
        <p:txBody>
          <a:bodyPr/>
          <a:lstStyle/>
          <a:p>
            <a:fld id="{21E9A5D4-3CB5-D14C-A89A-FDDBEED12FF9}" type="slidenum">
              <a:rPr lang="en-TJ" smtClean="0"/>
              <a:t>‹#›</a:t>
            </a:fld>
            <a:endParaRPr lang="en-TJ"/>
          </a:p>
        </p:txBody>
      </p:sp>
    </p:spTree>
    <p:extLst>
      <p:ext uri="{BB962C8B-B14F-4D97-AF65-F5344CB8AC3E}">
        <p14:creationId xmlns:p14="http://schemas.microsoft.com/office/powerpoint/2010/main" val="397651271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69FF28-A4FD-3B45-9635-E87895E355F4}" type="datetimeFigureOut">
              <a:rPr lang="en-TJ" smtClean="0"/>
              <a:t>14/01/22</a:t>
            </a:fld>
            <a:endParaRPr lang="en-TJ"/>
          </a:p>
        </p:txBody>
      </p:sp>
      <p:sp>
        <p:nvSpPr>
          <p:cNvPr id="8" name="Footer Placeholder 7"/>
          <p:cNvSpPr>
            <a:spLocks noGrp="1"/>
          </p:cNvSpPr>
          <p:nvPr>
            <p:ph type="ftr" sz="quarter" idx="11"/>
          </p:nvPr>
        </p:nvSpPr>
        <p:spPr/>
        <p:txBody>
          <a:bodyPr/>
          <a:lstStyle/>
          <a:p>
            <a:endParaRPr lang="en-TJ"/>
          </a:p>
        </p:txBody>
      </p:sp>
      <p:sp>
        <p:nvSpPr>
          <p:cNvPr id="9" name="Slide Number Placeholder 8"/>
          <p:cNvSpPr>
            <a:spLocks noGrp="1"/>
          </p:cNvSpPr>
          <p:nvPr>
            <p:ph type="sldNum" sz="quarter" idx="12"/>
          </p:nvPr>
        </p:nvSpPr>
        <p:spPr/>
        <p:txBody>
          <a:bodyPr/>
          <a:lstStyle/>
          <a:p>
            <a:fld id="{21E9A5D4-3CB5-D14C-A89A-FDDBEED12FF9}" type="slidenum">
              <a:rPr lang="en-TJ" smtClean="0"/>
              <a:t>‹#›</a:t>
            </a:fld>
            <a:endParaRPr lang="en-TJ"/>
          </a:p>
        </p:txBody>
      </p:sp>
    </p:spTree>
    <p:extLst>
      <p:ext uri="{BB962C8B-B14F-4D97-AF65-F5344CB8AC3E}">
        <p14:creationId xmlns:p14="http://schemas.microsoft.com/office/powerpoint/2010/main" val="1662566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69FF28-A4FD-3B45-9635-E87895E355F4}" type="datetimeFigureOut">
              <a:rPr lang="en-TJ" smtClean="0"/>
              <a:t>14/01/22</a:t>
            </a:fld>
            <a:endParaRPr lang="en-TJ"/>
          </a:p>
        </p:txBody>
      </p:sp>
      <p:sp>
        <p:nvSpPr>
          <p:cNvPr id="4" name="Footer Placeholder 3"/>
          <p:cNvSpPr>
            <a:spLocks noGrp="1"/>
          </p:cNvSpPr>
          <p:nvPr>
            <p:ph type="ftr" sz="quarter" idx="11"/>
          </p:nvPr>
        </p:nvSpPr>
        <p:spPr/>
        <p:txBody>
          <a:bodyPr/>
          <a:lstStyle/>
          <a:p>
            <a:endParaRPr lang="en-TJ"/>
          </a:p>
        </p:txBody>
      </p:sp>
      <p:sp>
        <p:nvSpPr>
          <p:cNvPr id="5" name="Slide Number Placeholder 4"/>
          <p:cNvSpPr>
            <a:spLocks noGrp="1"/>
          </p:cNvSpPr>
          <p:nvPr>
            <p:ph type="sldNum" sz="quarter" idx="12"/>
          </p:nvPr>
        </p:nvSpPr>
        <p:spPr/>
        <p:txBody>
          <a:bodyPr/>
          <a:lstStyle/>
          <a:p>
            <a:fld id="{21E9A5D4-3CB5-D14C-A89A-FDDBEED12FF9}" type="slidenum">
              <a:rPr lang="en-TJ" smtClean="0"/>
              <a:t>‹#›</a:t>
            </a:fld>
            <a:endParaRPr lang="en-TJ"/>
          </a:p>
        </p:txBody>
      </p:sp>
    </p:spTree>
    <p:extLst>
      <p:ext uri="{BB962C8B-B14F-4D97-AF65-F5344CB8AC3E}">
        <p14:creationId xmlns:p14="http://schemas.microsoft.com/office/powerpoint/2010/main" val="3535153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9FF28-A4FD-3B45-9635-E87895E355F4}" type="datetimeFigureOut">
              <a:rPr lang="en-TJ" smtClean="0"/>
              <a:t>14/01/22</a:t>
            </a:fld>
            <a:endParaRPr lang="en-TJ"/>
          </a:p>
        </p:txBody>
      </p:sp>
      <p:sp>
        <p:nvSpPr>
          <p:cNvPr id="3" name="Footer Placeholder 2"/>
          <p:cNvSpPr>
            <a:spLocks noGrp="1"/>
          </p:cNvSpPr>
          <p:nvPr>
            <p:ph type="ftr" sz="quarter" idx="11"/>
          </p:nvPr>
        </p:nvSpPr>
        <p:spPr/>
        <p:txBody>
          <a:bodyPr/>
          <a:lstStyle/>
          <a:p>
            <a:endParaRPr lang="en-TJ"/>
          </a:p>
        </p:txBody>
      </p:sp>
      <p:sp>
        <p:nvSpPr>
          <p:cNvPr id="4" name="Slide Number Placeholder 3"/>
          <p:cNvSpPr>
            <a:spLocks noGrp="1"/>
          </p:cNvSpPr>
          <p:nvPr>
            <p:ph type="sldNum" sz="quarter" idx="12"/>
          </p:nvPr>
        </p:nvSpPr>
        <p:spPr/>
        <p:txBody>
          <a:bodyPr/>
          <a:lstStyle/>
          <a:p>
            <a:fld id="{21E9A5D4-3CB5-D14C-A89A-FDDBEED12FF9}" type="slidenum">
              <a:rPr lang="en-TJ" smtClean="0"/>
              <a:t>‹#›</a:t>
            </a:fld>
            <a:endParaRPr lang="en-TJ"/>
          </a:p>
        </p:txBody>
      </p:sp>
    </p:spTree>
    <p:extLst>
      <p:ext uri="{BB962C8B-B14F-4D97-AF65-F5344CB8AC3E}">
        <p14:creationId xmlns:p14="http://schemas.microsoft.com/office/powerpoint/2010/main" val="2834312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69FF28-A4FD-3B45-9635-E87895E355F4}" type="datetimeFigureOut">
              <a:rPr lang="en-TJ" smtClean="0"/>
              <a:t>14/01/22</a:t>
            </a:fld>
            <a:endParaRPr lang="en-TJ"/>
          </a:p>
        </p:txBody>
      </p:sp>
      <p:sp>
        <p:nvSpPr>
          <p:cNvPr id="6" name="Footer Placeholder 5"/>
          <p:cNvSpPr>
            <a:spLocks noGrp="1"/>
          </p:cNvSpPr>
          <p:nvPr>
            <p:ph type="ftr" sz="quarter" idx="11"/>
          </p:nvPr>
        </p:nvSpPr>
        <p:spPr/>
        <p:txBody>
          <a:bodyPr/>
          <a:lstStyle/>
          <a:p>
            <a:endParaRPr lang="en-TJ"/>
          </a:p>
        </p:txBody>
      </p:sp>
      <p:sp>
        <p:nvSpPr>
          <p:cNvPr id="7" name="Slide Number Placeholder 6"/>
          <p:cNvSpPr>
            <a:spLocks noGrp="1"/>
          </p:cNvSpPr>
          <p:nvPr>
            <p:ph type="sldNum" sz="quarter" idx="12"/>
          </p:nvPr>
        </p:nvSpPr>
        <p:spPr/>
        <p:txBody>
          <a:bodyPr/>
          <a:lstStyle/>
          <a:p>
            <a:fld id="{21E9A5D4-3CB5-D14C-A89A-FDDBEED12FF9}" type="slidenum">
              <a:rPr lang="en-TJ" smtClean="0"/>
              <a:t>‹#›</a:t>
            </a:fld>
            <a:endParaRPr lang="en-TJ"/>
          </a:p>
        </p:txBody>
      </p:sp>
    </p:spTree>
    <p:extLst>
      <p:ext uri="{BB962C8B-B14F-4D97-AF65-F5344CB8AC3E}">
        <p14:creationId xmlns:p14="http://schemas.microsoft.com/office/powerpoint/2010/main" val="190666665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69FF28-A4FD-3B45-9635-E87895E355F4}" type="datetimeFigureOut">
              <a:rPr lang="en-TJ" smtClean="0"/>
              <a:t>14/01/22</a:t>
            </a:fld>
            <a:endParaRPr lang="en-TJ"/>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E9A5D4-3CB5-D14C-A89A-FDDBEED12FF9}" type="slidenum">
              <a:rPr lang="en-TJ" smtClean="0"/>
              <a:t>‹#›</a:t>
            </a:fld>
            <a:endParaRPr lang="en-TJ"/>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4121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569FF28-A4FD-3B45-9635-E87895E355F4}" type="datetimeFigureOut">
              <a:rPr lang="en-TJ" smtClean="0"/>
              <a:t>14/01/22</a:t>
            </a:fld>
            <a:endParaRPr lang="en-TJ"/>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TJ"/>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1E9A5D4-3CB5-D14C-A89A-FDDBEED12FF9}" type="slidenum">
              <a:rPr lang="en-TJ" smtClean="0"/>
              <a:t>‹#›</a:t>
            </a:fld>
            <a:endParaRPr lang="en-TJ"/>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0162090"/>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programiz.com/python-programming/online-compiler/" TargetMode="External"/><Relationship Id="rId7" Type="http://schemas.openxmlformats.org/officeDocument/2006/relationships/hyperlink" Target="https://www.jetbrains.com/ru-ru/pycharm/" TargetMode="External"/><Relationship Id="rId2" Type="http://schemas.openxmlformats.org/officeDocument/2006/relationships/hyperlink" Target="https://python.org/" TargetMode="External"/><Relationship Id="rId1" Type="http://schemas.openxmlformats.org/officeDocument/2006/relationships/slideLayout" Target="../slideLayouts/slideLayout2.xml"/><Relationship Id="rId6" Type="http://schemas.openxmlformats.org/officeDocument/2006/relationships/hyperlink" Target="https://www.sublimetext.com/download" TargetMode="External"/><Relationship Id="rId5" Type="http://schemas.openxmlformats.org/officeDocument/2006/relationships/hyperlink" Target="https://www.geany.org/download/releases/" TargetMode="External"/><Relationship Id="rId4" Type="http://schemas.openxmlformats.org/officeDocument/2006/relationships/hyperlink" Target="https://replit.com/~"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BA28970-3E8F-46CD-A302-42EE83668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12666E-B6DC-354D-BAAE-A0D181E7D413}"/>
              </a:ext>
            </a:extLst>
          </p:cNvPr>
          <p:cNvSpPr>
            <a:spLocks noGrp="1"/>
          </p:cNvSpPr>
          <p:nvPr>
            <p:ph type="ctrTitle"/>
          </p:nvPr>
        </p:nvSpPr>
        <p:spPr>
          <a:xfrm>
            <a:off x="643467" y="643467"/>
            <a:ext cx="7164674" cy="5571066"/>
          </a:xfrm>
        </p:spPr>
        <p:txBody>
          <a:bodyPr>
            <a:normAutofit/>
          </a:bodyPr>
          <a:lstStyle/>
          <a:p>
            <a:r>
              <a:rPr lang="en-TJ" sz="5100" b="1">
                <a:solidFill>
                  <a:schemeClr val="tx1">
                    <a:alpha val="80000"/>
                  </a:schemeClr>
                </a:solidFill>
              </a:rPr>
              <a:t>Основы программирования на Python</a:t>
            </a:r>
            <a:br>
              <a:rPr lang="en-TJ" sz="5100">
                <a:solidFill>
                  <a:schemeClr val="tx1">
                    <a:alpha val="80000"/>
                  </a:schemeClr>
                </a:solidFill>
              </a:rPr>
            </a:br>
            <a:r>
              <a:rPr lang="en-TJ" sz="5100">
                <a:solidFill>
                  <a:schemeClr val="tx1">
                    <a:alpha val="80000"/>
                  </a:schemeClr>
                </a:solidFill>
              </a:rPr>
              <a:t>Урок 1. </a:t>
            </a:r>
          </a:p>
        </p:txBody>
      </p:sp>
      <p:sp>
        <p:nvSpPr>
          <p:cNvPr id="7" name="Rectangle 2">
            <a:extLst>
              <a:ext uri="{FF2B5EF4-FFF2-40B4-BE49-F238E27FC236}">
                <a16:creationId xmlns:a16="http://schemas.microsoft.com/office/drawing/2014/main" id="{A6DFB12A-98DA-BA41-A67F-A3621EFEA5DB}"/>
              </a:ext>
            </a:extLst>
          </p:cNvPr>
          <p:cNvSpPr>
            <a:spLocks noGrp="1" noChangeArrowheads="1"/>
          </p:cNvSpPr>
          <p:nvPr>
            <p:ph type="subTitle" idx="1"/>
          </p:nvPr>
        </p:nvSpPr>
        <p:spPr bwMode="auto">
          <a:xfrm>
            <a:off x="8451608" y="643467"/>
            <a:ext cx="3096926" cy="557106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R="0" lvl="0" defTabSz="914400" rtl="0" eaLnBrk="0" fontAlgn="base" latinLnBrk="0" hangingPunct="0">
              <a:spcBef>
                <a:spcPct val="0"/>
              </a:spcBef>
              <a:spcAft>
                <a:spcPts val="600"/>
              </a:spcAft>
              <a:buClrTx/>
              <a:buSzTx/>
              <a:tabLst/>
            </a:pPr>
            <a:r>
              <a:rPr kumimoji="0" lang="en-GB" altLang="en-TJ" sz="2000" b="0" i="0" u="none" strike="noStrike" cap="none" normalizeH="0" baseline="0">
                <a:ln>
                  <a:noFill/>
                </a:ln>
                <a:effectLst/>
                <a:latin typeface="Arial" panose="020B0604020202020204" pitchFamily="34" charset="0"/>
                <a:ea typeface="Times New Roman" panose="02020603050405020304" pitchFamily="18" charset="0"/>
              </a:rPr>
              <a:t>Краткая история языков программи-рования. </a:t>
            </a:r>
          </a:p>
          <a:p>
            <a:pPr marR="0" lvl="0" defTabSz="914400" rtl="0" eaLnBrk="0" fontAlgn="base" latinLnBrk="0" hangingPunct="0">
              <a:spcBef>
                <a:spcPct val="0"/>
              </a:spcBef>
              <a:spcAft>
                <a:spcPts val="600"/>
              </a:spcAft>
              <a:buClrTx/>
              <a:buSzTx/>
              <a:tabLst/>
            </a:pPr>
            <a:r>
              <a:rPr kumimoji="0" lang="en-GB" altLang="en-TJ" sz="2000" b="0" i="0" u="none" strike="noStrike" cap="none" normalizeH="0" baseline="0">
                <a:ln>
                  <a:noFill/>
                </a:ln>
                <a:effectLst/>
                <a:latin typeface="Arial" panose="020B0604020202020204" pitchFamily="34" charset="0"/>
                <a:ea typeface="Times New Roman" panose="02020603050405020304" pitchFamily="18" charset="0"/>
              </a:rPr>
              <a:t>Введение в Python.</a:t>
            </a:r>
            <a:endParaRPr kumimoji="0" lang="en-US" altLang="en-TJ" sz="2000" b="0" i="0" u="none" strike="noStrike" cap="none" normalizeH="0" baseline="0">
              <a:ln>
                <a:noFill/>
              </a:ln>
              <a:effectLst/>
              <a:latin typeface="Arial" panose="020B0604020202020204" pitchFamily="34" charset="0"/>
            </a:endParaRPr>
          </a:p>
        </p:txBody>
      </p:sp>
      <p:cxnSp>
        <p:nvCxnSpPr>
          <p:cNvPr id="14" name="Straight Connector 13">
            <a:extLst>
              <a:ext uri="{FF2B5EF4-FFF2-40B4-BE49-F238E27FC236}">
                <a16:creationId xmlns:a16="http://schemas.microsoft.com/office/drawing/2014/main" id="{47AE7893-212D-45CB-A5B0-AE377389AB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63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5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par>
                                <p:cTn id="8" presetID="10" presetClass="entr" presetSubtype="0" fill="hold" grpId="0" nodeType="withEffect">
                                  <p:stCondLst>
                                    <p:cond delay="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iterate type="wd">
                                    <p:tmPct val="15000"/>
                                  </p:iterate>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E610A-652B-AF4F-9F9B-FA66DCBC8DD2}"/>
              </a:ext>
            </a:extLst>
          </p:cNvPr>
          <p:cNvSpPr>
            <a:spLocks noGrp="1"/>
          </p:cNvSpPr>
          <p:nvPr>
            <p:ph type="title"/>
          </p:nvPr>
        </p:nvSpPr>
        <p:spPr>
          <a:xfrm>
            <a:off x="1024128" y="585216"/>
            <a:ext cx="7187543" cy="1499616"/>
          </a:xfrm>
        </p:spPr>
        <p:txBody>
          <a:bodyPr>
            <a:normAutofit/>
          </a:bodyPr>
          <a:lstStyle/>
          <a:p>
            <a:r>
              <a:rPr lang="en-US" sz="3500" b="1" dirty="0" err="1"/>
              <a:t>Что</a:t>
            </a:r>
            <a:r>
              <a:rPr lang="en-US" sz="3500" b="1" dirty="0"/>
              <a:t> </a:t>
            </a:r>
            <a:r>
              <a:rPr lang="en-US" sz="3500" b="1" dirty="0" err="1"/>
              <a:t>делает</a:t>
            </a:r>
            <a:r>
              <a:rPr lang="en-US" sz="3500" b="1" dirty="0"/>
              <a:t> Python </a:t>
            </a:r>
            <a:r>
              <a:rPr lang="en-US" sz="3500" b="1" dirty="0" err="1"/>
              <a:t>особенным</a:t>
            </a:r>
            <a:r>
              <a:rPr lang="en-US" sz="3500" b="1" dirty="0"/>
              <a:t>?</a:t>
            </a:r>
            <a:br>
              <a:rPr lang="en-US" sz="3500" b="1" dirty="0"/>
            </a:br>
            <a:endParaRPr lang="en-TJ" sz="3500" dirty="0"/>
          </a:p>
        </p:txBody>
      </p:sp>
      <p:sp>
        <p:nvSpPr>
          <p:cNvPr id="9" name="Content Placeholder 8">
            <a:extLst>
              <a:ext uri="{FF2B5EF4-FFF2-40B4-BE49-F238E27FC236}">
                <a16:creationId xmlns:a16="http://schemas.microsoft.com/office/drawing/2014/main" id="{BEF57B7E-876B-4096-8E97-F6A5DCDDE2C9}"/>
              </a:ext>
            </a:extLst>
          </p:cNvPr>
          <p:cNvSpPr>
            <a:spLocks noGrp="1"/>
          </p:cNvSpPr>
          <p:nvPr>
            <p:ph idx="1"/>
          </p:nvPr>
        </p:nvSpPr>
        <p:spPr>
          <a:xfrm>
            <a:off x="1024128" y="1945162"/>
            <a:ext cx="5902061" cy="3931920"/>
          </a:xfrm>
        </p:spPr>
        <p:txBody>
          <a:bodyPr>
            <a:noAutofit/>
          </a:bodyPr>
          <a:lstStyle/>
          <a:p>
            <a:pPr>
              <a:buFont typeface="Wingdings" pitchFamily="2" charset="2"/>
              <a:buChar char="§"/>
            </a:pPr>
            <a:r>
              <a:rPr lang="ru-RU" sz="1600" dirty="0"/>
              <a:t>его </a:t>
            </a:r>
            <a:r>
              <a:rPr lang="ru-RU" sz="1600" b="1" dirty="0"/>
              <a:t>легко выучить </a:t>
            </a:r>
            <a:r>
              <a:rPr lang="ru-RU" sz="1600" dirty="0"/>
              <a:t>— время, необходимое для изучения </a:t>
            </a:r>
            <a:r>
              <a:rPr lang="en-US" sz="1600" dirty="0"/>
              <a:t>Python, </a:t>
            </a:r>
            <a:r>
              <a:rPr lang="ru-RU" sz="1600" dirty="0"/>
              <a:t>меньше, чем для многих других языков; это означает, что можно быстрее приступить к фактическому программированию;</a:t>
            </a:r>
          </a:p>
          <a:p>
            <a:pPr>
              <a:buFont typeface="Wingdings" pitchFamily="2" charset="2"/>
              <a:buChar char="§"/>
            </a:pPr>
            <a:r>
              <a:rPr lang="ru-RU" sz="1600" b="1" dirty="0"/>
              <a:t>легко учить </a:t>
            </a:r>
            <a:r>
              <a:rPr lang="ru-RU" sz="1600" dirty="0"/>
              <a:t>– нагрузка на преподавателя меньше, чем при обучении другим языкам; это означает, что преподаватель может уделить больше внимания общим (независимым от языка) приемам программирования, не тратя силы на экзотические приемы, странные исключения и непонятные правила;</a:t>
            </a:r>
          </a:p>
          <a:p>
            <a:pPr>
              <a:buFont typeface="Wingdings" pitchFamily="2" charset="2"/>
              <a:buChar char="§"/>
            </a:pPr>
            <a:r>
              <a:rPr lang="ru-RU" sz="1600" dirty="0"/>
              <a:t>его </a:t>
            </a:r>
            <a:r>
              <a:rPr lang="ru-RU" sz="1600" b="1" dirty="0"/>
              <a:t>легко использовать </a:t>
            </a:r>
            <a:r>
              <a:rPr lang="ru-RU" sz="1600" dirty="0"/>
              <a:t>для написания нового программного обеспечения — часто можно писать код быстрее при использовании </a:t>
            </a:r>
            <a:r>
              <a:rPr lang="en-US" sz="1600" dirty="0"/>
              <a:t>Python;</a:t>
            </a:r>
          </a:p>
          <a:p>
            <a:pPr>
              <a:buFont typeface="Wingdings" pitchFamily="2" charset="2"/>
              <a:buChar char="§"/>
            </a:pPr>
            <a:r>
              <a:rPr lang="en-TJ" sz="1600" dirty="0"/>
              <a:t>его</a:t>
            </a:r>
            <a:r>
              <a:rPr lang="ru-RU" sz="1600" dirty="0"/>
              <a:t> </a:t>
            </a:r>
            <a:r>
              <a:rPr lang="ru-RU" sz="1600" b="1" dirty="0"/>
              <a:t>легко понять </a:t>
            </a:r>
            <a:r>
              <a:rPr lang="ru-RU" sz="1600" dirty="0"/>
              <a:t>– также часто легче быстрее понять чужой код, если он написан на </a:t>
            </a:r>
            <a:r>
              <a:rPr lang="en-US" sz="1600" dirty="0"/>
              <a:t>Python;</a:t>
            </a:r>
          </a:p>
          <a:p>
            <a:pPr>
              <a:buFont typeface="Wingdings" pitchFamily="2" charset="2"/>
              <a:buChar char="§"/>
            </a:pPr>
            <a:r>
              <a:rPr lang="ru-RU" sz="1600" dirty="0"/>
              <a:t>его </a:t>
            </a:r>
            <a:r>
              <a:rPr lang="ru-RU" sz="1600" b="1" dirty="0"/>
              <a:t>легко получить, установить и развернуть </a:t>
            </a:r>
            <a:r>
              <a:rPr lang="ru-RU" sz="1600" dirty="0"/>
              <a:t>– </a:t>
            </a:r>
            <a:r>
              <a:rPr lang="en-US" sz="1600" dirty="0"/>
              <a:t>Python </a:t>
            </a:r>
            <a:r>
              <a:rPr lang="ru-RU" sz="1600" dirty="0"/>
              <a:t>является бесплатным, открытым и </a:t>
            </a:r>
            <a:r>
              <a:rPr lang="ru-RU" sz="1600" dirty="0" err="1"/>
              <a:t>мультиплатформенным</a:t>
            </a:r>
            <a:r>
              <a:rPr lang="ru-RU" sz="1600" dirty="0"/>
              <a:t>; не все языки могут этим похвастаться.</a:t>
            </a:r>
            <a:endParaRPr lang="en-US" sz="1600" dirty="0"/>
          </a:p>
          <a:p>
            <a:endParaRPr lang="en-US" sz="1600" dirty="0"/>
          </a:p>
        </p:txBody>
      </p:sp>
      <p:pic>
        <p:nvPicPr>
          <p:cNvPr id="5" name="Content Placeholder 4" descr="Text&#10;&#10;Description automatically generated with medium confidence">
            <a:extLst>
              <a:ext uri="{FF2B5EF4-FFF2-40B4-BE49-F238E27FC236}">
                <a16:creationId xmlns:a16="http://schemas.microsoft.com/office/drawing/2014/main" id="{843F7B92-B0D6-1D46-BBB3-006321DC0421}"/>
              </a:ext>
            </a:extLst>
          </p:cNvPr>
          <p:cNvPicPr>
            <a:picLocks noChangeAspect="1"/>
          </p:cNvPicPr>
          <p:nvPr/>
        </p:nvPicPr>
        <p:blipFill>
          <a:blip r:embed="rId3"/>
          <a:stretch>
            <a:fillRect/>
          </a:stretch>
        </p:blipFill>
        <p:spPr>
          <a:xfrm>
            <a:off x="7749490" y="2084832"/>
            <a:ext cx="4109429" cy="3652580"/>
          </a:xfrm>
          <a:prstGeom prst="rect">
            <a:avLst/>
          </a:prstGeom>
        </p:spPr>
      </p:pic>
      <p:sp>
        <p:nvSpPr>
          <p:cNvPr id="7" name="Rounded Rectangular Callout 6">
            <a:extLst>
              <a:ext uri="{FF2B5EF4-FFF2-40B4-BE49-F238E27FC236}">
                <a16:creationId xmlns:a16="http://schemas.microsoft.com/office/drawing/2014/main" id="{F35C6A65-9569-4F44-A437-E0AE0E07305F}"/>
              </a:ext>
            </a:extLst>
          </p:cNvPr>
          <p:cNvSpPr/>
          <p:nvPr/>
        </p:nvSpPr>
        <p:spPr>
          <a:xfrm>
            <a:off x="9307603" y="2084832"/>
            <a:ext cx="2422688" cy="3533543"/>
          </a:xfrm>
          <a:prstGeom prst="wedgeRoundRectCallout">
            <a:avLst>
              <a:gd name="adj1" fmla="val -61300"/>
              <a:gd name="adj2" fmla="val 1874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J" dirty="0">
                <a:solidFill>
                  <a:schemeClr val="tx1"/>
                </a:solidFill>
              </a:rPr>
              <a:t>Python:</a:t>
            </a:r>
          </a:p>
          <a:p>
            <a:pPr algn="ctr"/>
            <a:r>
              <a:rPr lang="en-TJ" dirty="0">
                <a:solidFill>
                  <a:schemeClr val="tx1"/>
                </a:solidFill>
              </a:rPr>
              <a:t>Легко выучить</a:t>
            </a:r>
          </a:p>
          <a:p>
            <a:pPr algn="ctr"/>
            <a:r>
              <a:rPr lang="ru-RU" dirty="0">
                <a:solidFill>
                  <a:schemeClr val="tx1"/>
                </a:solidFill>
              </a:rPr>
              <a:t>Л</a:t>
            </a:r>
            <a:r>
              <a:rPr lang="en-TJ" dirty="0">
                <a:solidFill>
                  <a:schemeClr val="tx1"/>
                </a:solidFill>
              </a:rPr>
              <a:t>егко учить</a:t>
            </a:r>
          </a:p>
          <a:p>
            <a:pPr algn="ctr"/>
            <a:r>
              <a:rPr lang="ru-RU" dirty="0">
                <a:solidFill>
                  <a:schemeClr val="tx1"/>
                </a:solidFill>
              </a:rPr>
              <a:t>Л</a:t>
            </a:r>
            <a:r>
              <a:rPr lang="en-TJ" dirty="0">
                <a:solidFill>
                  <a:schemeClr val="tx1"/>
                </a:solidFill>
              </a:rPr>
              <a:t>егко использовать</a:t>
            </a:r>
          </a:p>
          <a:p>
            <a:pPr algn="ctr"/>
            <a:r>
              <a:rPr lang="ru-RU" dirty="0">
                <a:solidFill>
                  <a:schemeClr val="tx1"/>
                </a:solidFill>
              </a:rPr>
              <a:t>Л</a:t>
            </a:r>
            <a:r>
              <a:rPr lang="en-TJ" dirty="0">
                <a:solidFill>
                  <a:schemeClr val="tx1"/>
                </a:solidFill>
              </a:rPr>
              <a:t>егко понимать</a:t>
            </a:r>
          </a:p>
          <a:p>
            <a:pPr algn="ctr"/>
            <a:r>
              <a:rPr lang="en-TJ" dirty="0">
                <a:solidFill>
                  <a:schemeClr val="tx1"/>
                </a:solidFill>
              </a:rPr>
              <a:t>Легко приобрести</a:t>
            </a:r>
          </a:p>
          <a:p>
            <a:pPr algn="ctr"/>
            <a:endParaRPr lang="en-TJ" dirty="0">
              <a:solidFill>
                <a:schemeClr val="tx1"/>
              </a:solidFill>
            </a:endParaRPr>
          </a:p>
        </p:txBody>
      </p:sp>
    </p:spTree>
    <p:extLst>
      <p:ext uri="{BB962C8B-B14F-4D97-AF65-F5344CB8AC3E}">
        <p14:creationId xmlns:p14="http://schemas.microsoft.com/office/powerpoint/2010/main" val="670180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48D9F-0225-DA4B-87B5-F851D9765B5E}"/>
              </a:ext>
            </a:extLst>
          </p:cNvPr>
          <p:cNvSpPr>
            <a:spLocks noGrp="1"/>
          </p:cNvSpPr>
          <p:nvPr>
            <p:ph type="title"/>
          </p:nvPr>
        </p:nvSpPr>
        <p:spPr>
          <a:xfrm>
            <a:off x="1024128" y="786384"/>
            <a:ext cx="9280457" cy="1499616"/>
          </a:xfrm>
        </p:spPr>
        <p:txBody>
          <a:bodyPr vert="horz" lIns="91440" tIns="45720" rIns="91440" bIns="45720" rtlCol="0" anchor="ctr">
            <a:normAutofit/>
          </a:bodyPr>
          <a:lstStyle/>
          <a:p>
            <a:r>
              <a:rPr lang="en-US" sz="3500" b="1" dirty="0" err="1"/>
              <a:t>Где</a:t>
            </a:r>
            <a:r>
              <a:rPr lang="en-US" sz="3500" b="1" dirty="0"/>
              <a:t> </a:t>
            </a:r>
            <a:r>
              <a:rPr lang="en-US" sz="3500" b="1" dirty="0" err="1"/>
              <a:t>мы</a:t>
            </a:r>
            <a:r>
              <a:rPr lang="en-US" sz="3500" b="1" dirty="0"/>
              <a:t> </a:t>
            </a:r>
            <a:r>
              <a:rPr lang="en-US" sz="3500" b="1" dirty="0" err="1"/>
              <a:t>можем</a:t>
            </a:r>
            <a:r>
              <a:rPr lang="en-US" sz="3500" b="1" dirty="0"/>
              <a:t> </a:t>
            </a:r>
            <a:r>
              <a:rPr lang="en-US" sz="3500" b="1" dirty="0" err="1"/>
              <a:t>увидеть</a:t>
            </a:r>
            <a:r>
              <a:rPr lang="en-US" sz="3500" b="1" dirty="0"/>
              <a:t> Python </a:t>
            </a:r>
            <a:r>
              <a:rPr lang="en-US" sz="3500" b="1" dirty="0" err="1"/>
              <a:t>в</a:t>
            </a:r>
            <a:r>
              <a:rPr lang="en-US" sz="3500" b="1" dirty="0"/>
              <a:t> </a:t>
            </a:r>
            <a:r>
              <a:rPr lang="en-US" sz="3500" b="1" dirty="0" err="1"/>
              <a:t>деле</a:t>
            </a:r>
            <a:r>
              <a:rPr lang="en-US" sz="3500" b="1" dirty="0"/>
              <a:t>?</a:t>
            </a:r>
            <a:br>
              <a:rPr lang="en-US" sz="3500" b="1" dirty="0"/>
            </a:br>
            <a:endParaRPr lang="en-US" sz="3500" dirty="0"/>
          </a:p>
        </p:txBody>
      </p:sp>
      <p:sp>
        <p:nvSpPr>
          <p:cNvPr id="10" name="Rectangle 9">
            <a:extLst>
              <a:ext uri="{FF2B5EF4-FFF2-40B4-BE49-F238E27FC236}">
                <a16:creationId xmlns:a16="http://schemas.microsoft.com/office/drawing/2014/main" id="{6D097847-49AA-7441-B534-47A291C090D8}"/>
              </a:ext>
            </a:extLst>
          </p:cNvPr>
          <p:cNvSpPr/>
          <p:nvPr/>
        </p:nvSpPr>
        <p:spPr>
          <a:xfrm>
            <a:off x="760358" y="1909453"/>
            <a:ext cx="6915002" cy="4579269"/>
          </a:xfrm>
          <a:prstGeom prst="rect">
            <a:avLst/>
          </a:prstGeom>
        </p:spPr>
        <p:txBody>
          <a:bodyPr vert="horz" lIns="45720" tIns="45720" rIns="45720" bIns="45720" rtlCol="0">
            <a:noAutofit/>
          </a:bodyPr>
          <a:lstStyle/>
          <a:p>
            <a:pPr marL="384048" indent="-384048" defTabSz="914400">
              <a:lnSpc>
                <a:spcPct val="90000"/>
              </a:lnSpc>
              <a:spcAft>
                <a:spcPts val="200"/>
              </a:spcAft>
              <a:buClr>
                <a:schemeClr val="accent1"/>
              </a:buClr>
              <a:buFont typeface="Franklin Gothic Book" panose="020B0503020102020204" pitchFamily="34" charset="0"/>
              <a:buChar char="•"/>
            </a:pPr>
            <a:r>
              <a:rPr lang="ru-RU" sz="1500" dirty="0"/>
              <a:t>Веб-разработка и интернет-разработка (например, </a:t>
            </a:r>
            <a:r>
              <a:rPr lang="ru-RU" sz="1500" dirty="0" err="1"/>
              <a:t>фреймворки</a:t>
            </a:r>
            <a:r>
              <a:rPr lang="ru-RU" sz="1500" dirty="0"/>
              <a:t> </a:t>
            </a:r>
            <a:r>
              <a:rPr lang="en-US" sz="1500" dirty="0"/>
              <a:t>Django </a:t>
            </a:r>
            <a:r>
              <a:rPr lang="ru-RU" sz="1500" dirty="0"/>
              <a:t>и </a:t>
            </a:r>
            <a:r>
              <a:rPr lang="en-US" sz="1500" dirty="0"/>
              <a:t>Pyramid, </a:t>
            </a:r>
            <a:r>
              <a:rPr lang="ru-RU" sz="1500" dirty="0" err="1"/>
              <a:t>микрофреймворки</a:t>
            </a:r>
            <a:r>
              <a:rPr lang="ru-RU" sz="1500" dirty="0"/>
              <a:t> </a:t>
            </a:r>
            <a:r>
              <a:rPr lang="en-US" sz="1500" dirty="0"/>
              <a:t>Flask </a:t>
            </a:r>
            <a:r>
              <a:rPr lang="ru-RU" sz="1500" dirty="0"/>
              <a:t>и </a:t>
            </a:r>
            <a:r>
              <a:rPr lang="en-US" sz="1500" dirty="0"/>
              <a:t>Bottle)</a:t>
            </a:r>
          </a:p>
          <a:p>
            <a:pPr defTabSz="914400">
              <a:lnSpc>
                <a:spcPct val="90000"/>
              </a:lnSpc>
              <a:spcAft>
                <a:spcPts val="200"/>
              </a:spcAft>
              <a:buClr>
                <a:schemeClr val="accent1"/>
              </a:buClr>
            </a:pPr>
            <a:endParaRPr lang="en-US" sz="1500" dirty="0"/>
          </a:p>
          <a:p>
            <a:pPr marL="384048" indent="-384048" defTabSz="914400">
              <a:lnSpc>
                <a:spcPct val="90000"/>
              </a:lnSpc>
              <a:spcAft>
                <a:spcPts val="200"/>
              </a:spcAft>
              <a:buClr>
                <a:schemeClr val="accent1"/>
              </a:buClr>
              <a:buFont typeface="Franklin Gothic Book" panose="020B0503020102020204" pitchFamily="34" charset="0"/>
              <a:buChar char="•"/>
            </a:pPr>
            <a:r>
              <a:rPr lang="ru-RU" sz="1500" dirty="0"/>
              <a:t>Научные и числовые вычисления (например, </a:t>
            </a:r>
            <a:r>
              <a:rPr lang="en-US" sz="1500" dirty="0"/>
              <a:t>SciPy – </a:t>
            </a:r>
            <a:r>
              <a:rPr lang="ru-RU" sz="1500" dirty="0"/>
              <a:t>набор пакетов для целей математики, науки и техники; </a:t>
            </a:r>
            <a:r>
              <a:rPr lang="en-US" sz="1500" dirty="0" err="1"/>
              <a:t>Ipython</a:t>
            </a:r>
            <a:r>
              <a:rPr lang="en-US" sz="1500" dirty="0"/>
              <a:t> – </a:t>
            </a:r>
            <a:r>
              <a:rPr lang="ru-RU" sz="1500" dirty="0"/>
              <a:t>интерактивная оболочка, позволяющая редактировать и записывать рабочие сессии).</a:t>
            </a:r>
          </a:p>
          <a:p>
            <a:pPr marL="384048" indent="-384048" defTabSz="914400">
              <a:lnSpc>
                <a:spcPct val="90000"/>
              </a:lnSpc>
              <a:spcAft>
                <a:spcPts val="200"/>
              </a:spcAft>
              <a:buClr>
                <a:schemeClr val="accent1"/>
              </a:buClr>
              <a:buFont typeface="Franklin Gothic Book" panose="020B0503020102020204" pitchFamily="34" charset="0"/>
              <a:buChar char="•"/>
            </a:pPr>
            <a:endParaRPr lang="ru-RU" sz="1500" dirty="0"/>
          </a:p>
          <a:p>
            <a:pPr marL="384048" indent="-384048" defTabSz="914400">
              <a:lnSpc>
                <a:spcPct val="90000"/>
              </a:lnSpc>
              <a:spcAft>
                <a:spcPts val="200"/>
              </a:spcAft>
              <a:buClr>
                <a:schemeClr val="accent1"/>
              </a:buClr>
              <a:buFont typeface="Franklin Gothic Book" panose="020B0503020102020204" pitchFamily="34" charset="0"/>
              <a:buChar char="•"/>
            </a:pPr>
            <a:r>
              <a:rPr lang="ru-RU" sz="1500" dirty="0"/>
              <a:t>Образование (это великолепный язык для обучения программированию!)</a:t>
            </a:r>
          </a:p>
          <a:p>
            <a:pPr marL="384048" indent="-384048" defTabSz="914400">
              <a:lnSpc>
                <a:spcPct val="90000"/>
              </a:lnSpc>
              <a:spcAft>
                <a:spcPts val="200"/>
              </a:spcAft>
              <a:buClr>
                <a:schemeClr val="accent1"/>
              </a:buClr>
              <a:buFont typeface="Franklin Gothic Book" panose="020B0503020102020204" pitchFamily="34" charset="0"/>
              <a:buChar char="•"/>
            </a:pPr>
            <a:endParaRPr lang="ru-RU" sz="1500" dirty="0"/>
          </a:p>
          <a:p>
            <a:pPr marL="384048" indent="-384048" defTabSz="914400">
              <a:lnSpc>
                <a:spcPct val="90000"/>
              </a:lnSpc>
              <a:spcAft>
                <a:spcPts val="200"/>
              </a:spcAft>
              <a:buClr>
                <a:schemeClr val="accent1"/>
              </a:buClr>
              <a:buFont typeface="Franklin Gothic Book" panose="020B0503020102020204" pitchFamily="34" charset="0"/>
              <a:buChar char="•"/>
            </a:pPr>
            <a:r>
              <a:rPr lang="ru-RU" sz="1500" dirty="0"/>
              <a:t>Настольные графические интерфейсы (например, </a:t>
            </a:r>
            <a:r>
              <a:rPr lang="en-US" sz="1500" dirty="0" err="1"/>
              <a:t>wxWidgets</a:t>
            </a:r>
            <a:r>
              <a:rPr lang="en-US" sz="1500" dirty="0"/>
              <a:t>, </a:t>
            </a:r>
            <a:r>
              <a:rPr lang="en-US" sz="1500" dirty="0" err="1"/>
              <a:t>Kivy</a:t>
            </a:r>
            <a:r>
              <a:rPr lang="en-US" sz="1500" dirty="0"/>
              <a:t>, Qt)</a:t>
            </a:r>
          </a:p>
          <a:p>
            <a:pPr marL="384048" indent="-384048" defTabSz="914400">
              <a:lnSpc>
                <a:spcPct val="90000"/>
              </a:lnSpc>
              <a:spcAft>
                <a:spcPts val="200"/>
              </a:spcAft>
              <a:buClr>
                <a:schemeClr val="accent1"/>
              </a:buClr>
              <a:buFont typeface="Franklin Gothic Book" panose="020B0503020102020204" pitchFamily="34" charset="0"/>
              <a:buChar char="•"/>
            </a:pPr>
            <a:endParaRPr lang="en-US" sz="1500" dirty="0"/>
          </a:p>
          <a:p>
            <a:pPr marL="384048" indent="-384048" defTabSz="914400">
              <a:lnSpc>
                <a:spcPct val="90000"/>
              </a:lnSpc>
              <a:spcAft>
                <a:spcPts val="200"/>
              </a:spcAft>
              <a:buClr>
                <a:schemeClr val="accent1"/>
              </a:buClr>
              <a:buFont typeface="Franklin Gothic Book" panose="020B0503020102020204" pitchFamily="34" charset="0"/>
              <a:buChar char="•"/>
            </a:pPr>
            <a:r>
              <a:rPr lang="ru-RU" sz="1500" dirty="0"/>
              <a:t>Разработка программного обеспечения (контроль сборки, управление и тестирование — </a:t>
            </a:r>
            <a:r>
              <a:rPr lang="en-US" sz="1500" dirty="0" err="1"/>
              <a:t>Scons</a:t>
            </a:r>
            <a:r>
              <a:rPr lang="en-US" sz="1500" dirty="0"/>
              <a:t>, </a:t>
            </a:r>
            <a:r>
              <a:rPr lang="en-US" sz="1500" dirty="0" err="1"/>
              <a:t>Buildbot</a:t>
            </a:r>
            <a:r>
              <a:rPr lang="en-US" sz="1500" dirty="0"/>
              <a:t>, Apache Gump, Roundup, Trac)</a:t>
            </a:r>
          </a:p>
          <a:p>
            <a:pPr marL="384048" indent="-384048" defTabSz="914400">
              <a:lnSpc>
                <a:spcPct val="90000"/>
              </a:lnSpc>
              <a:spcAft>
                <a:spcPts val="200"/>
              </a:spcAft>
              <a:buClr>
                <a:schemeClr val="accent1"/>
              </a:buClr>
              <a:buFont typeface="Franklin Gothic Book" panose="020B0503020102020204" pitchFamily="34" charset="0"/>
              <a:buChar char="•"/>
            </a:pPr>
            <a:endParaRPr lang="en-US" sz="1500" dirty="0"/>
          </a:p>
          <a:p>
            <a:pPr marL="384048" indent="-384048" defTabSz="914400">
              <a:lnSpc>
                <a:spcPct val="90000"/>
              </a:lnSpc>
              <a:spcAft>
                <a:spcPts val="200"/>
              </a:spcAft>
              <a:buClr>
                <a:schemeClr val="accent1"/>
              </a:buClr>
              <a:buFont typeface="Franklin Gothic Book" panose="020B0503020102020204" pitchFamily="34" charset="0"/>
              <a:buChar char="•"/>
            </a:pPr>
            <a:r>
              <a:rPr lang="ru-RU" sz="1500" dirty="0"/>
              <a:t>Бизнес-приложения (</a:t>
            </a:r>
            <a:r>
              <a:rPr lang="en-US" sz="1500" dirty="0"/>
              <a:t>ERP </a:t>
            </a:r>
            <a:r>
              <a:rPr lang="ru-RU" sz="1500" dirty="0"/>
              <a:t>и системы электронной коммерции – </a:t>
            </a:r>
            <a:r>
              <a:rPr lang="en-US" sz="1500" dirty="0"/>
              <a:t>Odoo, </a:t>
            </a:r>
            <a:r>
              <a:rPr lang="en-US" sz="1500" dirty="0" err="1"/>
              <a:t>Tryton</a:t>
            </a:r>
            <a:r>
              <a:rPr lang="en-US" sz="1500" dirty="0"/>
              <a:t>)</a:t>
            </a:r>
          </a:p>
          <a:p>
            <a:pPr marL="384048" indent="-384048" defTabSz="914400">
              <a:lnSpc>
                <a:spcPct val="90000"/>
              </a:lnSpc>
              <a:spcAft>
                <a:spcPts val="200"/>
              </a:spcAft>
              <a:buClr>
                <a:schemeClr val="accent1"/>
              </a:buClr>
              <a:buFont typeface="Franklin Gothic Book" panose="020B0503020102020204" pitchFamily="34" charset="0"/>
              <a:buChar char="•"/>
            </a:pPr>
            <a:endParaRPr lang="en-US" sz="1500" dirty="0"/>
          </a:p>
          <a:p>
            <a:pPr marL="384048" indent="-384048" defTabSz="914400">
              <a:lnSpc>
                <a:spcPct val="90000"/>
              </a:lnSpc>
              <a:spcAft>
                <a:spcPts val="200"/>
              </a:spcAft>
              <a:buClr>
                <a:schemeClr val="accent1"/>
              </a:buClr>
              <a:buFont typeface="Franklin Gothic Book" panose="020B0503020102020204" pitchFamily="34" charset="0"/>
              <a:buChar char="•"/>
            </a:pPr>
            <a:r>
              <a:rPr lang="ru-RU" sz="1500" dirty="0"/>
              <a:t>Игры (например, серия </a:t>
            </a:r>
            <a:r>
              <a:rPr lang="en-US" sz="1500" dirty="0"/>
              <a:t>Battlefield, Sid Meier’s Civilization IV…), </a:t>
            </a:r>
            <a:r>
              <a:rPr lang="ru-RU" sz="1500" dirty="0"/>
              <a:t>веб-сайты и сервисы (например, </a:t>
            </a:r>
            <a:r>
              <a:rPr lang="en-US" sz="1500" dirty="0"/>
              <a:t>Dropbox, UBER, Pinterest, BuzzFeed…)</a:t>
            </a:r>
          </a:p>
          <a:p>
            <a:pPr marL="384048" indent="-384048" defTabSz="914400">
              <a:lnSpc>
                <a:spcPct val="90000"/>
              </a:lnSpc>
              <a:spcAft>
                <a:spcPts val="200"/>
              </a:spcAft>
              <a:buClr>
                <a:schemeClr val="accent1"/>
              </a:buClr>
              <a:buFont typeface="Franklin Gothic Book" panose="020B0503020102020204" pitchFamily="34" charset="0"/>
              <a:buChar char="•"/>
            </a:pPr>
            <a:endParaRPr lang="en-US" sz="1500" dirty="0"/>
          </a:p>
          <a:p>
            <a:pPr marL="384048" indent="-384048" defTabSz="914400">
              <a:lnSpc>
                <a:spcPct val="90000"/>
              </a:lnSpc>
              <a:spcAft>
                <a:spcPts val="200"/>
              </a:spcAft>
              <a:buClr>
                <a:schemeClr val="accent1"/>
              </a:buClr>
              <a:buFont typeface="Franklin Gothic Book" panose="020B0503020102020204" pitchFamily="34" charset="0"/>
              <a:buChar char="•"/>
            </a:pPr>
            <a:r>
              <a:rPr lang="ru-RU" sz="1500" dirty="0"/>
              <a:t>И это только начало…</a:t>
            </a:r>
            <a:endParaRPr lang="en-US" sz="1500" dirty="0"/>
          </a:p>
        </p:txBody>
      </p:sp>
      <p:pic>
        <p:nvPicPr>
          <p:cNvPr id="7" name="Content Placeholder 6" descr="Logo&#10;&#10;Description automatically generated">
            <a:extLst>
              <a:ext uri="{FF2B5EF4-FFF2-40B4-BE49-F238E27FC236}">
                <a16:creationId xmlns:a16="http://schemas.microsoft.com/office/drawing/2014/main" id="{6B3ADA5F-FA82-CA44-8119-641A8390EABE}"/>
              </a:ext>
            </a:extLst>
          </p:cNvPr>
          <p:cNvPicPr>
            <a:picLocks noGrp="1" noChangeAspect="1"/>
          </p:cNvPicPr>
          <p:nvPr>
            <p:ph idx="1"/>
          </p:nvPr>
        </p:nvPicPr>
        <p:blipFill rotWithShape="1">
          <a:blip r:embed="rId3"/>
          <a:stretch/>
        </p:blipFill>
        <p:spPr>
          <a:xfrm>
            <a:off x="7675360" y="2071701"/>
            <a:ext cx="3999654" cy="3769673"/>
          </a:xfrm>
          <a:prstGeom prst="rect">
            <a:avLst/>
          </a:prstGeom>
        </p:spPr>
      </p:pic>
    </p:spTree>
    <p:extLst>
      <p:ext uri="{BB962C8B-B14F-4D97-AF65-F5344CB8AC3E}">
        <p14:creationId xmlns:p14="http://schemas.microsoft.com/office/powerpoint/2010/main" val="2770669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3AE9AA-D9CB-D74C-AC1F-A9DCD1E38C71}"/>
              </a:ext>
            </a:extLst>
          </p:cNvPr>
          <p:cNvSpPr>
            <a:spLocks noGrp="1"/>
          </p:cNvSpPr>
          <p:nvPr>
            <p:ph type="title"/>
          </p:nvPr>
        </p:nvSpPr>
        <p:spPr>
          <a:xfrm>
            <a:off x="1024128" y="975246"/>
            <a:ext cx="6111097" cy="719556"/>
          </a:xfrm>
          <a:prstGeom prst="rect">
            <a:avLst/>
          </a:prstGeom>
        </p:spPr>
        <p:txBody>
          <a:bodyPr wrap="none">
            <a:spAutoFit/>
          </a:bodyPr>
          <a:lstStyle/>
          <a:p>
            <a:r>
              <a:rPr lang="en-US" b="1" dirty="0">
                <a:solidFill>
                  <a:srgbClr val="264166"/>
                </a:solidFill>
                <a:latin typeface="Open Sans" panose="020B0606030504020204" pitchFamily="34" charset="0"/>
              </a:rPr>
              <a:t>ГДЕ НЕТ Python?</a:t>
            </a:r>
            <a:endParaRPr lang="en-US" b="1" i="0" u="none" strike="noStrike" dirty="0">
              <a:solidFill>
                <a:srgbClr val="264166"/>
              </a:solidFill>
              <a:effectLst/>
              <a:latin typeface="Open Sans" panose="020B0606030504020204" pitchFamily="34" charset="0"/>
            </a:endParaRPr>
          </a:p>
        </p:txBody>
      </p:sp>
      <p:sp>
        <p:nvSpPr>
          <p:cNvPr id="5" name="Content Placeholder 4">
            <a:extLst>
              <a:ext uri="{FF2B5EF4-FFF2-40B4-BE49-F238E27FC236}">
                <a16:creationId xmlns:a16="http://schemas.microsoft.com/office/drawing/2014/main" id="{477F5D90-8F7F-A24B-A27A-5D7C5D03B17B}"/>
              </a:ext>
            </a:extLst>
          </p:cNvPr>
          <p:cNvSpPr>
            <a:spLocks noGrp="1"/>
          </p:cNvSpPr>
          <p:nvPr>
            <p:ph idx="1"/>
          </p:nvPr>
        </p:nvSpPr>
        <p:spPr>
          <a:xfrm>
            <a:off x="1371600" y="1773162"/>
            <a:ext cx="9601200" cy="4162165"/>
          </a:xfrm>
          <a:prstGeom prst="rect">
            <a:avLst/>
          </a:prstGeom>
        </p:spPr>
        <p:txBody>
          <a:bodyPr wrap="square">
            <a:spAutoFit/>
          </a:bodyPr>
          <a:lstStyle/>
          <a:p>
            <a:pPr marL="0" indent="0">
              <a:buNone/>
            </a:pPr>
            <a:r>
              <a:rPr lang="ru-RU" dirty="0">
                <a:solidFill>
                  <a:srgbClr val="222222"/>
                </a:solidFill>
                <a:latin typeface="Open Sans" panose="020B0606030504020204" pitchFamily="34" charset="0"/>
              </a:rPr>
              <a:t>Несмотря на растущую популярность </a:t>
            </a:r>
            <a:r>
              <a:rPr lang="en-US" dirty="0">
                <a:solidFill>
                  <a:srgbClr val="222222"/>
                </a:solidFill>
                <a:latin typeface="Open Sans" panose="020B0606030504020204" pitchFamily="34" charset="0"/>
              </a:rPr>
              <a:t>Python, </a:t>
            </a:r>
            <a:r>
              <a:rPr lang="ru-RU" dirty="0">
                <a:solidFill>
                  <a:srgbClr val="222222"/>
                </a:solidFill>
                <a:latin typeface="Open Sans" panose="020B0606030504020204" pitchFamily="34" charset="0"/>
              </a:rPr>
              <a:t>все еще есть ниши, в которых </a:t>
            </a:r>
            <a:r>
              <a:rPr lang="en-US" dirty="0">
                <a:solidFill>
                  <a:srgbClr val="222222"/>
                </a:solidFill>
                <a:latin typeface="Open Sans" panose="020B0606030504020204" pitchFamily="34" charset="0"/>
              </a:rPr>
              <a:t>Python </a:t>
            </a:r>
            <a:r>
              <a:rPr lang="ru-RU" dirty="0">
                <a:solidFill>
                  <a:srgbClr val="222222"/>
                </a:solidFill>
                <a:latin typeface="Open Sans" panose="020B0606030504020204" pitchFamily="34" charset="0"/>
              </a:rPr>
              <a:t>отсутствует или встречается редко:</a:t>
            </a:r>
          </a:p>
          <a:p>
            <a:pPr marL="0" indent="0">
              <a:buNone/>
            </a:pPr>
            <a:endParaRPr lang="ru-RU" dirty="0">
              <a:solidFill>
                <a:srgbClr val="222222"/>
              </a:solidFill>
              <a:latin typeface="Open Sans" panose="020B0606030504020204" pitchFamily="34" charset="0"/>
            </a:endParaRPr>
          </a:p>
          <a:p>
            <a:pPr marL="384048" indent="-384048">
              <a:buFont typeface="Franklin Gothic Book" panose="020B0503020102020204" pitchFamily="34" charset="0"/>
              <a:buChar char="•"/>
            </a:pPr>
            <a:r>
              <a:rPr lang="ru-RU" dirty="0">
                <a:solidFill>
                  <a:srgbClr val="222222"/>
                </a:solidFill>
                <a:latin typeface="Open Sans" panose="020B0606030504020204" pitchFamily="34" charset="0"/>
              </a:rPr>
              <a:t>низкоуровневое программирование (иногда называемое программированием, близким к металлу): если вы хотите реализовать чрезвычайно эффективный драйвер или графический движок, вам не следует использовать </a:t>
            </a:r>
            <a:r>
              <a:rPr lang="en-US" dirty="0">
                <a:solidFill>
                  <a:srgbClr val="222222"/>
                </a:solidFill>
                <a:latin typeface="Open Sans" panose="020B0606030504020204" pitchFamily="34" charset="0"/>
              </a:rPr>
              <a:t>Python;</a:t>
            </a:r>
          </a:p>
          <a:p>
            <a:pPr marL="0" indent="0">
              <a:buNone/>
            </a:pPr>
            <a:endParaRPr lang="en-US" dirty="0">
              <a:solidFill>
                <a:srgbClr val="222222"/>
              </a:solidFill>
              <a:latin typeface="Open Sans" panose="020B0606030504020204" pitchFamily="34" charset="0"/>
            </a:endParaRPr>
          </a:p>
          <a:p>
            <a:pPr marL="384048" indent="-384048">
              <a:buFont typeface="Franklin Gothic Book" panose="020B0503020102020204" pitchFamily="34" charset="0"/>
              <a:buChar char="•"/>
            </a:pPr>
            <a:r>
              <a:rPr lang="ru-RU" dirty="0">
                <a:solidFill>
                  <a:srgbClr val="222222"/>
                </a:solidFill>
                <a:latin typeface="Open Sans" panose="020B0606030504020204" pitchFamily="34" charset="0"/>
              </a:rPr>
              <a:t>приложения для мобильных устройств: хотя эта территория еще ждет завоевания </a:t>
            </a:r>
            <a:r>
              <a:rPr lang="en-US" dirty="0">
                <a:solidFill>
                  <a:srgbClr val="222222"/>
                </a:solidFill>
                <a:latin typeface="Open Sans" panose="020B0606030504020204" pitchFamily="34" charset="0"/>
              </a:rPr>
              <a:t>Python, </a:t>
            </a:r>
            <a:r>
              <a:rPr lang="ru-RU" dirty="0">
                <a:solidFill>
                  <a:srgbClr val="222222"/>
                </a:solidFill>
                <a:latin typeface="Open Sans" panose="020B0606030504020204" pitchFamily="34" charset="0"/>
              </a:rPr>
              <a:t>скорее всего, это когда-нибудь произойдет.</a:t>
            </a:r>
            <a:endParaRPr lang="en-US" b="0" i="0" u="none" strike="noStrike" dirty="0">
              <a:solidFill>
                <a:srgbClr val="222222"/>
              </a:solidFill>
              <a:effectLst/>
              <a:latin typeface="Open Sans" panose="020B0606030504020204" pitchFamily="34" charset="0"/>
            </a:endParaRPr>
          </a:p>
        </p:txBody>
      </p:sp>
    </p:spTree>
    <p:extLst>
      <p:ext uri="{BB962C8B-B14F-4D97-AF65-F5344CB8AC3E}">
        <p14:creationId xmlns:p14="http://schemas.microsoft.com/office/powerpoint/2010/main" val="3469436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A73784B-AC76-4BAD-93AF-C72D0EDFD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60EC0B-B854-2F46-B640-50139DF77843}"/>
              </a:ext>
            </a:extLst>
          </p:cNvPr>
          <p:cNvSpPr>
            <a:spLocks noGrp="1"/>
          </p:cNvSpPr>
          <p:nvPr>
            <p:ph type="title"/>
          </p:nvPr>
        </p:nvSpPr>
        <p:spPr>
          <a:xfrm>
            <a:off x="636805" y="640080"/>
            <a:ext cx="3378099" cy="3034857"/>
          </a:xfrm>
        </p:spPr>
        <p:txBody>
          <a:bodyPr vert="horz" lIns="91440" tIns="45720" rIns="91440" bIns="45720" rtlCol="0" anchor="b">
            <a:normAutofit/>
          </a:bodyPr>
          <a:lstStyle/>
          <a:p>
            <a:pPr algn="r"/>
            <a:r>
              <a:rPr lang="en-US" sz="4400" b="1" spc="200" dirty="0" err="1"/>
              <a:t>Существут</a:t>
            </a:r>
            <a:r>
              <a:rPr lang="en-US" sz="4400" b="1" spc="200" dirty="0"/>
              <a:t> </a:t>
            </a:r>
            <a:r>
              <a:rPr lang="en-US" sz="4400" b="1" spc="200" dirty="0" err="1"/>
              <a:t>еще</a:t>
            </a:r>
            <a:r>
              <a:rPr lang="en-US" sz="4400" b="1" spc="200" dirty="0"/>
              <a:t> </a:t>
            </a:r>
            <a:r>
              <a:rPr lang="en-US" sz="4400" b="1" spc="200" dirty="0" err="1"/>
              <a:t>один</a:t>
            </a:r>
            <a:r>
              <a:rPr lang="en-US" sz="4400" b="1" spc="200" dirty="0"/>
              <a:t>  Python</a:t>
            </a:r>
            <a:br>
              <a:rPr lang="en-US" sz="4400" b="1" kern="1200" cap="all" spc="200" baseline="0" dirty="0">
                <a:solidFill>
                  <a:schemeClr val="tx1">
                    <a:lumMod val="95000"/>
                    <a:lumOff val="5000"/>
                  </a:schemeClr>
                </a:solidFill>
                <a:latin typeface="+mj-lt"/>
                <a:ea typeface="+mj-ea"/>
                <a:cs typeface="+mj-cs"/>
              </a:rPr>
            </a:br>
            <a:endParaRPr lang="en-US" sz="4400" kern="1200" cap="all" spc="200" baseline="0" dirty="0">
              <a:solidFill>
                <a:schemeClr val="tx1">
                  <a:lumMod val="95000"/>
                  <a:lumOff val="5000"/>
                </a:schemeClr>
              </a:solidFill>
              <a:latin typeface="+mj-lt"/>
              <a:ea typeface="+mj-ea"/>
              <a:cs typeface="+mj-cs"/>
            </a:endParaRPr>
          </a:p>
        </p:txBody>
      </p:sp>
      <p:cxnSp>
        <p:nvCxnSpPr>
          <p:cNvPr id="18" name="Straight Connector 17">
            <a:extLst>
              <a:ext uri="{FF2B5EF4-FFF2-40B4-BE49-F238E27FC236}">
                <a16:creationId xmlns:a16="http://schemas.microsoft.com/office/drawing/2014/main" id="{811DCF04-0C7C-44FC-8246-FC8D736B1A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0698" y="3765314"/>
            <a:ext cx="32004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descr="Shape, arrow&#10;&#10;Description automatically generated">
            <a:extLst>
              <a:ext uri="{FF2B5EF4-FFF2-40B4-BE49-F238E27FC236}">
                <a16:creationId xmlns:a16="http://schemas.microsoft.com/office/drawing/2014/main" id="{F596B0D5-F1C3-194B-93BF-266F834557B9}"/>
              </a:ext>
            </a:extLst>
          </p:cNvPr>
          <p:cNvPicPr>
            <a:picLocks noChangeAspect="1"/>
          </p:cNvPicPr>
          <p:nvPr/>
        </p:nvPicPr>
        <p:blipFill rotWithShape="1">
          <a:blip r:embed="rId3"/>
          <a:srcRect l="10064" r="11653" b="-4"/>
          <a:stretch/>
        </p:blipFill>
        <p:spPr>
          <a:xfrm>
            <a:off x="5519373" y="640080"/>
            <a:ext cx="5168158" cy="5578816"/>
          </a:xfrm>
          <a:prstGeom prst="rect">
            <a:avLst/>
          </a:prstGeom>
        </p:spPr>
      </p:pic>
    </p:spTree>
    <p:extLst>
      <p:ext uri="{BB962C8B-B14F-4D97-AF65-F5344CB8AC3E}">
        <p14:creationId xmlns:p14="http://schemas.microsoft.com/office/powerpoint/2010/main" val="1840003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FE78-F81D-2E48-9F94-B0CBC40CC759}"/>
              </a:ext>
            </a:extLst>
          </p:cNvPr>
          <p:cNvSpPr>
            <a:spLocks noGrp="1"/>
          </p:cNvSpPr>
          <p:nvPr>
            <p:ph type="title"/>
          </p:nvPr>
        </p:nvSpPr>
        <p:spPr>
          <a:xfrm>
            <a:off x="1024129" y="1095579"/>
            <a:ext cx="9720072" cy="1499616"/>
          </a:xfrm>
        </p:spPr>
        <p:txBody>
          <a:bodyPr>
            <a:normAutofit fontScale="90000"/>
          </a:bodyPr>
          <a:lstStyle/>
          <a:p>
            <a:r>
              <a:rPr lang="en-US" b="1" dirty="0"/>
              <a:t>КАК ПРИОБРЕСТИ Python </a:t>
            </a:r>
            <a:r>
              <a:rPr lang="en-US" b="1" dirty="0" err="1"/>
              <a:t>И</a:t>
            </a:r>
            <a:r>
              <a:rPr lang="en-US" b="1" dirty="0"/>
              <a:t> КАК ЕГО ИСПОЛЬЗОВАТЬ</a:t>
            </a:r>
            <a:br>
              <a:rPr lang="en-US" b="1" dirty="0"/>
            </a:br>
            <a:br>
              <a:rPr lang="en-US" dirty="0"/>
            </a:br>
            <a:endParaRPr lang="en-TJ" dirty="0"/>
          </a:p>
        </p:txBody>
      </p:sp>
      <p:sp>
        <p:nvSpPr>
          <p:cNvPr id="3" name="Content Placeholder 2">
            <a:extLst>
              <a:ext uri="{FF2B5EF4-FFF2-40B4-BE49-F238E27FC236}">
                <a16:creationId xmlns:a16="http://schemas.microsoft.com/office/drawing/2014/main" id="{2B059611-A78F-434A-A39E-352C3D6480B3}"/>
              </a:ext>
            </a:extLst>
          </p:cNvPr>
          <p:cNvSpPr>
            <a:spLocks noGrp="1"/>
          </p:cNvSpPr>
          <p:nvPr>
            <p:ph idx="1"/>
          </p:nvPr>
        </p:nvSpPr>
        <p:spPr/>
        <p:txBody>
          <a:bodyPr/>
          <a:lstStyle/>
          <a:p>
            <a:r>
              <a:rPr lang="en-TJ" dirty="0"/>
              <a:t>Последнюю версию можно скачать с </a:t>
            </a:r>
            <a:r>
              <a:rPr lang="en-TJ" dirty="0">
                <a:hlinkClick r:id="rId2"/>
              </a:rPr>
              <a:t>https://python.org</a:t>
            </a:r>
            <a:endParaRPr lang="en-TJ" dirty="0"/>
          </a:p>
          <a:p>
            <a:r>
              <a:rPr lang="en-TJ" dirty="0"/>
              <a:t>Использовать онлайн Python редактор </a:t>
            </a:r>
            <a:r>
              <a:rPr lang="en-US" dirty="0">
                <a:hlinkClick r:id="rId3"/>
              </a:rPr>
              <a:t>https://www.programiz.com/python-programming/online-compiler/</a:t>
            </a:r>
            <a:r>
              <a:rPr lang="en-US" dirty="0"/>
              <a:t> </a:t>
            </a:r>
            <a:r>
              <a:rPr lang="en-US" dirty="0" err="1"/>
              <a:t>или</a:t>
            </a:r>
            <a:r>
              <a:rPr lang="en-US" dirty="0"/>
              <a:t> </a:t>
            </a:r>
            <a:r>
              <a:rPr lang="en-US" dirty="0">
                <a:hlinkClick r:id="rId4"/>
              </a:rPr>
              <a:t>https://replit.com</a:t>
            </a:r>
            <a:endParaRPr lang="en-US" dirty="0"/>
          </a:p>
          <a:p>
            <a:r>
              <a:rPr lang="en-US" dirty="0"/>
              <a:t>Python </a:t>
            </a:r>
            <a:r>
              <a:rPr lang="en-US" dirty="0" err="1"/>
              <a:t>оффлайн</a:t>
            </a:r>
            <a:r>
              <a:rPr lang="en-US" dirty="0"/>
              <a:t> </a:t>
            </a:r>
            <a:r>
              <a:rPr lang="en-US" dirty="0" err="1"/>
              <a:t>редактор</a:t>
            </a:r>
            <a:r>
              <a:rPr lang="en-US" dirty="0"/>
              <a:t> </a:t>
            </a:r>
            <a:r>
              <a:rPr lang="en-US" dirty="0">
                <a:hlinkClick r:id="rId5"/>
              </a:rPr>
              <a:t>https://www.geany.org/download/releases/</a:t>
            </a:r>
            <a:endParaRPr lang="en-US" dirty="0"/>
          </a:p>
          <a:p>
            <a:r>
              <a:rPr lang="en-US" dirty="0" err="1"/>
              <a:t>Еще</a:t>
            </a:r>
            <a:r>
              <a:rPr lang="en-US" dirty="0"/>
              <a:t> </a:t>
            </a:r>
            <a:r>
              <a:rPr lang="en-US" dirty="0" err="1"/>
              <a:t>один</a:t>
            </a:r>
            <a:r>
              <a:rPr lang="en-US" dirty="0"/>
              <a:t>- </a:t>
            </a:r>
            <a:r>
              <a:rPr lang="en-US" dirty="0">
                <a:hlinkClick r:id="rId6"/>
              </a:rPr>
              <a:t>https://www.sublimetext.com/download</a:t>
            </a:r>
            <a:endParaRPr lang="en-US" dirty="0"/>
          </a:p>
          <a:p>
            <a:r>
              <a:rPr lang="en-US" dirty="0" err="1"/>
              <a:t>Любимец</a:t>
            </a:r>
            <a:r>
              <a:rPr lang="en-US" dirty="0"/>
              <a:t> </a:t>
            </a:r>
            <a:r>
              <a:rPr lang="en-US" dirty="0" err="1"/>
              <a:t>разработчиков</a:t>
            </a:r>
            <a:r>
              <a:rPr lang="en-US" dirty="0"/>
              <a:t> </a:t>
            </a:r>
            <a:r>
              <a:rPr lang="en-US" dirty="0">
                <a:hlinkClick r:id="rId7"/>
              </a:rPr>
              <a:t>https://www.jetbrains.com/ru-ru/pycharm/</a:t>
            </a:r>
            <a:endParaRPr lang="en-US" dirty="0"/>
          </a:p>
          <a:p>
            <a:endParaRPr lang="en-US" dirty="0"/>
          </a:p>
          <a:p>
            <a:pPr marL="0" indent="0">
              <a:buNone/>
            </a:pPr>
            <a:endParaRPr lang="en-TJ" dirty="0"/>
          </a:p>
        </p:txBody>
      </p:sp>
    </p:spTree>
    <p:extLst>
      <p:ext uri="{BB962C8B-B14F-4D97-AF65-F5344CB8AC3E}">
        <p14:creationId xmlns:p14="http://schemas.microsoft.com/office/powerpoint/2010/main" val="1436801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B1164B-A0EB-0C4E-B79E-822C62907221}"/>
              </a:ext>
            </a:extLst>
          </p:cNvPr>
          <p:cNvSpPr>
            <a:spLocks noGrp="1"/>
          </p:cNvSpPr>
          <p:nvPr>
            <p:ph type="title"/>
          </p:nvPr>
        </p:nvSpPr>
        <p:spPr>
          <a:xfrm>
            <a:off x="964788" y="804333"/>
            <a:ext cx="3391900" cy="5249334"/>
          </a:xfrm>
        </p:spPr>
        <p:txBody>
          <a:bodyPr>
            <a:normAutofit/>
          </a:bodyPr>
          <a:lstStyle/>
          <a:p>
            <a:pPr algn="r"/>
            <a:r>
              <a:rPr lang="en-TJ" sz="4300" dirty="0">
                <a:solidFill>
                  <a:srgbClr val="FFFFFF"/>
                </a:solidFill>
              </a:rPr>
              <a:t>Вопросы</a:t>
            </a:r>
          </a:p>
        </p:txBody>
      </p:sp>
      <p:sp>
        <p:nvSpPr>
          <p:cNvPr id="18" name="Content Placeholder 2">
            <a:extLst>
              <a:ext uri="{FF2B5EF4-FFF2-40B4-BE49-F238E27FC236}">
                <a16:creationId xmlns:a16="http://schemas.microsoft.com/office/drawing/2014/main" id="{5A30BC61-B22B-F140-A962-506A072B8D7D}"/>
              </a:ext>
            </a:extLst>
          </p:cNvPr>
          <p:cNvSpPr>
            <a:spLocks noGrp="1"/>
          </p:cNvSpPr>
          <p:nvPr>
            <p:ph idx="1"/>
          </p:nvPr>
        </p:nvSpPr>
        <p:spPr>
          <a:xfrm>
            <a:off x="4951048" y="804333"/>
            <a:ext cx="6306003" cy="5249334"/>
          </a:xfrm>
        </p:spPr>
        <p:txBody>
          <a:bodyPr anchor="ctr">
            <a:normAutofit/>
          </a:bodyPr>
          <a:lstStyle/>
          <a:p>
            <a:r>
              <a:rPr lang="en-TJ" dirty="0"/>
              <a:t>Что такое компьютерная программа?</a:t>
            </a:r>
          </a:p>
          <a:p>
            <a:r>
              <a:rPr lang="en-TJ" dirty="0"/>
              <a:t>Что такое язык программирования и какими они бывают?</a:t>
            </a:r>
          </a:p>
          <a:p>
            <a:r>
              <a:rPr lang="en-TJ" dirty="0"/>
              <a:t>Что такое компиляторы и интерпретаторы и что они делают?</a:t>
            </a:r>
          </a:p>
          <a:p>
            <a:r>
              <a:rPr lang="en-TJ" dirty="0"/>
              <a:t>Каким языком является Python?</a:t>
            </a:r>
          </a:p>
          <a:p>
            <a:r>
              <a:rPr lang="en-TJ" dirty="0"/>
              <a:t>Каковы преимущества Python?</a:t>
            </a:r>
          </a:p>
          <a:p>
            <a:endParaRPr lang="en-TJ" dirty="0"/>
          </a:p>
          <a:p>
            <a:endParaRPr lang="en-TJ" dirty="0"/>
          </a:p>
          <a:p>
            <a:endParaRPr lang="en-TJ" dirty="0"/>
          </a:p>
        </p:txBody>
      </p:sp>
    </p:spTree>
    <p:extLst>
      <p:ext uri="{BB962C8B-B14F-4D97-AF65-F5344CB8AC3E}">
        <p14:creationId xmlns:p14="http://schemas.microsoft.com/office/powerpoint/2010/main" val="1424668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2E26E-B45C-D843-A3E0-DE5F4D28695E}"/>
              </a:ext>
            </a:extLst>
          </p:cNvPr>
          <p:cNvSpPr>
            <a:spLocks noGrp="1"/>
          </p:cNvSpPr>
          <p:nvPr>
            <p:ph type="title"/>
          </p:nvPr>
        </p:nvSpPr>
        <p:spPr>
          <a:xfrm>
            <a:off x="5250141" y="1905615"/>
            <a:ext cx="6221689" cy="3732835"/>
          </a:xfrm>
        </p:spPr>
        <p:txBody>
          <a:bodyPr vert="horz" lIns="91440" tIns="45720" rIns="91440" bIns="45720" rtlCol="0" anchor="b">
            <a:normAutofit/>
          </a:bodyPr>
          <a:lstStyle/>
          <a:p>
            <a:pPr algn="ctr"/>
            <a:r>
              <a:rPr lang="en-US" sz="6100" b="1" cap="all" dirty="0" err="1"/>
              <a:t>Как</a:t>
            </a:r>
            <a:r>
              <a:rPr lang="en-US" sz="6100" b="1" cap="all" dirty="0"/>
              <a:t> </a:t>
            </a:r>
            <a:r>
              <a:rPr lang="en-US" sz="6100" b="1" cap="all" dirty="0" err="1"/>
              <a:t>работает</a:t>
            </a:r>
            <a:r>
              <a:rPr lang="en-US" sz="6100" b="1" cap="all" dirty="0"/>
              <a:t> </a:t>
            </a:r>
            <a:r>
              <a:rPr lang="en-US" sz="6100" b="1" cap="all" dirty="0" err="1"/>
              <a:t>компьютерная</a:t>
            </a:r>
            <a:r>
              <a:rPr lang="en-US" sz="6100" b="1" cap="all" dirty="0"/>
              <a:t> </a:t>
            </a:r>
            <a:r>
              <a:rPr lang="en-US" sz="6100" b="1" cap="all" dirty="0" err="1"/>
              <a:t>программа</a:t>
            </a:r>
            <a:r>
              <a:rPr lang="en-US" sz="6100" b="1" cap="all" dirty="0"/>
              <a:t>?</a:t>
            </a:r>
            <a:br>
              <a:rPr lang="en-US" sz="6100" b="1" cap="all" dirty="0"/>
            </a:br>
            <a:endParaRPr lang="en-US" sz="6100" cap="all" dirty="0"/>
          </a:p>
        </p:txBody>
      </p:sp>
      <p:pic>
        <p:nvPicPr>
          <p:cNvPr id="14" name="Graphic 13" descr="Computer">
            <a:extLst>
              <a:ext uri="{FF2B5EF4-FFF2-40B4-BE49-F238E27FC236}">
                <a16:creationId xmlns:a16="http://schemas.microsoft.com/office/drawing/2014/main" id="{7BB2F312-4BA1-4FA6-9161-CE195D73CC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71403" y="2169078"/>
            <a:ext cx="2719859" cy="2719859"/>
          </a:xfrm>
          <a:prstGeom prst="rect">
            <a:avLst/>
          </a:prstGeom>
        </p:spPr>
      </p:pic>
    </p:spTree>
    <p:extLst>
      <p:ext uri="{BB962C8B-B14F-4D97-AF65-F5344CB8AC3E}">
        <p14:creationId xmlns:p14="http://schemas.microsoft.com/office/powerpoint/2010/main" val="1268759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86E05-DBC7-2E4B-823C-23D7D31D455A}"/>
              </a:ext>
            </a:extLst>
          </p:cNvPr>
          <p:cNvSpPr>
            <a:spLocks noGrp="1"/>
          </p:cNvSpPr>
          <p:nvPr>
            <p:ph type="title"/>
          </p:nvPr>
        </p:nvSpPr>
        <p:spPr>
          <a:xfrm>
            <a:off x="1371599" y="685800"/>
            <a:ext cx="10227733" cy="1485900"/>
          </a:xfrm>
        </p:spPr>
        <p:txBody>
          <a:bodyPr>
            <a:normAutofit/>
          </a:bodyPr>
          <a:lstStyle/>
          <a:p>
            <a:r>
              <a:rPr lang="en-US" b="1" dirty="0" err="1"/>
              <a:t>Естественный</a:t>
            </a:r>
            <a:r>
              <a:rPr lang="en-US" b="1" dirty="0"/>
              <a:t> </a:t>
            </a:r>
            <a:r>
              <a:rPr lang="en-US" b="1" dirty="0" err="1"/>
              <a:t>язык</a:t>
            </a:r>
            <a:r>
              <a:rPr lang="en-US" b="1" dirty="0"/>
              <a:t> </a:t>
            </a:r>
            <a:r>
              <a:rPr lang="en-US" dirty="0">
                <a:solidFill>
                  <a:srgbClr val="FF0000"/>
                </a:solidFill>
              </a:rPr>
              <a:t>VS </a:t>
            </a:r>
            <a:br>
              <a:rPr lang="en-US" b="1" dirty="0"/>
            </a:br>
            <a:r>
              <a:rPr lang="en-US" b="1" dirty="0" err="1"/>
              <a:t>Язык</a:t>
            </a:r>
            <a:r>
              <a:rPr lang="en-US" b="1" dirty="0"/>
              <a:t> </a:t>
            </a:r>
            <a:r>
              <a:rPr lang="en-US" b="1" dirty="0" err="1"/>
              <a:t>программирования</a:t>
            </a:r>
            <a:endParaRPr lang="en-TJ" dirty="0"/>
          </a:p>
        </p:txBody>
      </p:sp>
      <p:pic>
        <p:nvPicPr>
          <p:cNvPr id="5" name="Content Placeholder 4" descr="Logo, company name&#10;&#10;Description automatically generated">
            <a:extLst>
              <a:ext uri="{FF2B5EF4-FFF2-40B4-BE49-F238E27FC236}">
                <a16:creationId xmlns:a16="http://schemas.microsoft.com/office/drawing/2014/main" id="{38CBCFB6-B990-6B40-BD75-436C75F29843}"/>
              </a:ext>
            </a:extLst>
          </p:cNvPr>
          <p:cNvPicPr>
            <a:picLocks noGrp="1" noChangeAspect="1"/>
          </p:cNvPicPr>
          <p:nvPr>
            <p:ph idx="1"/>
          </p:nvPr>
        </p:nvPicPr>
        <p:blipFill>
          <a:blip r:embed="rId3"/>
          <a:stretch>
            <a:fillRect/>
          </a:stretch>
        </p:blipFill>
        <p:spPr>
          <a:xfrm>
            <a:off x="3782219" y="2322512"/>
            <a:ext cx="4203700" cy="3949700"/>
          </a:xfrm>
        </p:spPr>
      </p:pic>
    </p:spTree>
    <p:extLst>
      <p:ext uri="{BB962C8B-B14F-4D97-AF65-F5344CB8AC3E}">
        <p14:creationId xmlns:p14="http://schemas.microsoft.com/office/powerpoint/2010/main" val="2505758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73FFDD-5FA6-4C44-8EA1-F54B94C7C504}"/>
              </a:ext>
            </a:extLst>
          </p:cNvPr>
          <p:cNvSpPr>
            <a:spLocks noGrp="1"/>
          </p:cNvSpPr>
          <p:nvPr>
            <p:ph type="title"/>
          </p:nvPr>
        </p:nvSpPr>
        <p:spPr>
          <a:xfrm>
            <a:off x="964788" y="804333"/>
            <a:ext cx="3391900" cy="5249334"/>
          </a:xfrm>
        </p:spPr>
        <p:txBody>
          <a:bodyPr>
            <a:normAutofit/>
          </a:bodyPr>
          <a:lstStyle/>
          <a:p>
            <a:pPr algn="r"/>
            <a:r>
              <a:rPr lang="en-US" b="1" err="1"/>
              <a:t>Из</a:t>
            </a:r>
            <a:r>
              <a:rPr lang="en-US" b="1"/>
              <a:t> </a:t>
            </a:r>
            <a:r>
              <a:rPr lang="en-US" b="1" err="1"/>
              <a:t>чего</a:t>
            </a:r>
            <a:r>
              <a:rPr lang="en-US" b="1"/>
              <a:t> </a:t>
            </a:r>
            <a:r>
              <a:rPr lang="en-US" b="1" err="1"/>
              <a:t>состоит</a:t>
            </a:r>
            <a:r>
              <a:rPr lang="en-US" b="1"/>
              <a:t> </a:t>
            </a:r>
            <a:r>
              <a:rPr lang="en-US" b="1" err="1"/>
              <a:t>тот</a:t>
            </a:r>
            <a:r>
              <a:rPr lang="en-US" b="1"/>
              <a:t> </a:t>
            </a:r>
            <a:r>
              <a:rPr lang="en-US" b="1" err="1"/>
              <a:t>или</a:t>
            </a:r>
            <a:r>
              <a:rPr lang="en-US" b="1"/>
              <a:t> </a:t>
            </a:r>
            <a:r>
              <a:rPr lang="en-US" b="1" err="1"/>
              <a:t>иной</a:t>
            </a:r>
            <a:r>
              <a:rPr lang="en-US" b="1"/>
              <a:t> </a:t>
            </a:r>
            <a:r>
              <a:rPr lang="en-US" b="1" err="1"/>
              <a:t>язык</a:t>
            </a:r>
            <a:r>
              <a:rPr lang="en-US" b="1"/>
              <a:t>?</a:t>
            </a:r>
            <a:br>
              <a:rPr lang="en-US" b="1"/>
            </a:br>
            <a:endParaRPr lang="en-TJ"/>
          </a:p>
        </p:txBody>
      </p:sp>
      <p:cxnSp>
        <p:nvCxnSpPr>
          <p:cNvPr id="10" name="Straight Connector 9">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88960FD-4378-FE43-8548-829D16D7E01D}"/>
              </a:ext>
            </a:extLst>
          </p:cNvPr>
          <p:cNvSpPr>
            <a:spLocks noGrp="1"/>
          </p:cNvSpPr>
          <p:nvPr>
            <p:ph idx="1"/>
          </p:nvPr>
        </p:nvSpPr>
        <p:spPr>
          <a:xfrm>
            <a:off x="4999330" y="804333"/>
            <a:ext cx="6257721" cy="5249334"/>
          </a:xfrm>
        </p:spPr>
        <p:txBody>
          <a:bodyPr anchor="ctr">
            <a:normAutofit/>
          </a:bodyPr>
          <a:lstStyle/>
          <a:p>
            <a:r>
              <a:rPr lang="en-US" sz="2000" b="1" err="1"/>
              <a:t>Алфавит</a:t>
            </a:r>
            <a:r>
              <a:rPr lang="en-US" sz="2000" b="1"/>
              <a:t> – </a:t>
            </a:r>
            <a:r>
              <a:rPr lang="en-US" sz="2000" err="1"/>
              <a:t>набор</a:t>
            </a:r>
            <a:r>
              <a:rPr lang="en-US" sz="2000"/>
              <a:t> </a:t>
            </a:r>
            <a:r>
              <a:rPr lang="en-US" sz="2000" err="1"/>
              <a:t>символов</a:t>
            </a:r>
            <a:r>
              <a:rPr lang="en-US" sz="2000"/>
              <a:t>, </a:t>
            </a:r>
            <a:r>
              <a:rPr lang="en-US" sz="2000" err="1"/>
              <a:t>которые</a:t>
            </a:r>
            <a:r>
              <a:rPr lang="en-US" sz="2000"/>
              <a:t> </a:t>
            </a:r>
            <a:r>
              <a:rPr lang="en-US" sz="2000" err="1"/>
              <a:t>используются</a:t>
            </a:r>
            <a:r>
              <a:rPr lang="en-US" sz="2000"/>
              <a:t> </a:t>
            </a:r>
            <a:r>
              <a:rPr lang="en-US" sz="2000" err="1"/>
              <a:t>для</a:t>
            </a:r>
            <a:r>
              <a:rPr lang="en-US" sz="2000"/>
              <a:t> </a:t>
            </a:r>
            <a:r>
              <a:rPr lang="en-US" sz="2000" err="1"/>
              <a:t>аостороения</a:t>
            </a:r>
            <a:r>
              <a:rPr lang="en-US" sz="2000"/>
              <a:t> </a:t>
            </a:r>
            <a:r>
              <a:rPr lang="en-US" sz="2000" err="1"/>
              <a:t>словa</a:t>
            </a:r>
            <a:r>
              <a:rPr lang="en-US" sz="2000"/>
              <a:t> (</a:t>
            </a:r>
            <a:r>
              <a:rPr lang="en-US" sz="2000" err="1"/>
              <a:t>например</a:t>
            </a:r>
            <a:r>
              <a:rPr lang="en-US" sz="2000"/>
              <a:t>, </a:t>
            </a:r>
            <a:r>
              <a:rPr lang="en-US" sz="2000" err="1"/>
              <a:t>латинский</a:t>
            </a:r>
            <a:r>
              <a:rPr lang="en-US" sz="2000"/>
              <a:t> </a:t>
            </a:r>
            <a:r>
              <a:rPr lang="en-US" sz="2000" err="1"/>
              <a:t>алфавит</a:t>
            </a:r>
            <a:r>
              <a:rPr lang="en-US" sz="2000"/>
              <a:t> </a:t>
            </a:r>
            <a:r>
              <a:rPr lang="en-US" sz="2000" err="1"/>
              <a:t>для</a:t>
            </a:r>
            <a:r>
              <a:rPr lang="en-US" sz="2000"/>
              <a:t> </a:t>
            </a:r>
            <a:r>
              <a:rPr lang="en-US" sz="2000" err="1"/>
              <a:t>Английского</a:t>
            </a:r>
            <a:r>
              <a:rPr lang="en-US" sz="2000"/>
              <a:t>, </a:t>
            </a:r>
            <a:r>
              <a:rPr lang="en-US" sz="2000" err="1"/>
              <a:t>Кириллица</a:t>
            </a:r>
            <a:r>
              <a:rPr lang="en-US" sz="2000"/>
              <a:t> </a:t>
            </a:r>
            <a:r>
              <a:rPr lang="en-US" sz="2000" err="1"/>
              <a:t>для</a:t>
            </a:r>
            <a:r>
              <a:rPr lang="en-US" sz="2000"/>
              <a:t> </a:t>
            </a:r>
            <a:r>
              <a:rPr lang="en-US" sz="2000" err="1"/>
              <a:t>русского</a:t>
            </a:r>
            <a:r>
              <a:rPr lang="en-US" sz="2000"/>
              <a:t>, </a:t>
            </a:r>
            <a:r>
              <a:rPr lang="en-US" sz="2000" err="1"/>
              <a:t>Кандзи</a:t>
            </a:r>
            <a:r>
              <a:rPr lang="en-US" sz="2000"/>
              <a:t> </a:t>
            </a:r>
            <a:r>
              <a:rPr lang="en-US" sz="2000" err="1"/>
              <a:t>для</a:t>
            </a:r>
            <a:r>
              <a:rPr lang="en-US" sz="2000"/>
              <a:t> </a:t>
            </a:r>
            <a:r>
              <a:rPr lang="en-US" sz="2000" err="1"/>
              <a:t>Японского</a:t>
            </a:r>
            <a:r>
              <a:rPr lang="en-US" sz="2000"/>
              <a:t>, </a:t>
            </a:r>
            <a:r>
              <a:rPr lang="en-US" sz="2000" err="1"/>
              <a:t>и.т.д</a:t>
            </a:r>
            <a:r>
              <a:rPr lang="en-US" sz="2000"/>
              <a:t>)</a:t>
            </a:r>
          </a:p>
          <a:p>
            <a:r>
              <a:rPr lang="en-US" sz="2000" b="1" err="1"/>
              <a:t>Лексика</a:t>
            </a:r>
            <a:r>
              <a:rPr lang="en-US" sz="2000"/>
              <a:t>(</a:t>
            </a:r>
            <a:r>
              <a:rPr lang="en-US" sz="2000" err="1"/>
              <a:t>словарь</a:t>
            </a:r>
            <a:r>
              <a:rPr lang="en-US" sz="2000"/>
              <a:t>) – </a:t>
            </a:r>
            <a:r>
              <a:rPr lang="en-US" sz="2000" err="1"/>
              <a:t>набор</a:t>
            </a:r>
            <a:r>
              <a:rPr lang="en-US" sz="2000"/>
              <a:t> </a:t>
            </a:r>
            <a:r>
              <a:rPr lang="en-US" sz="2000" err="1"/>
              <a:t>слов</a:t>
            </a:r>
            <a:r>
              <a:rPr lang="en-US" sz="2000"/>
              <a:t> </a:t>
            </a:r>
            <a:r>
              <a:rPr lang="en-US" sz="2000" err="1"/>
              <a:t>который</a:t>
            </a:r>
            <a:r>
              <a:rPr lang="en-US" sz="2000"/>
              <a:t> </a:t>
            </a:r>
            <a:r>
              <a:rPr lang="en-US" sz="2000" err="1"/>
              <a:t>язык</a:t>
            </a:r>
            <a:r>
              <a:rPr lang="en-US" sz="2000"/>
              <a:t> </a:t>
            </a:r>
            <a:r>
              <a:rPr lang="en-US" sz="2000" err="1"/>
              <a:t>предоставляет</a:t>
            </a:r>
            <a:r>
              <a:rPr lang="en-US" sz="2000"/>
              <a:t> </a:t>
            </a:r>
            <a:r>
              <a:rPr lang="en-US" sz="2000" err="1"/>
              <a:t>своим</a:t>
            </a:r>
            <a:r>
              <a:rPr lang="en-US" sz="2000"/>
              <a:t> </a:t>
            </a:r>
            <a:r>
              <a:rPr lang="en-US" sz="2000" err="1"/>
              <a:t>пользователям</a:t>
            </a:r>
            <a:r>
              <a:rPr lang="en-US" sz="2000"/>
              <a:t> (</a:t>
            </a:r>
            <a:r>
              <a:rPr lang="en-US" sz="2000" err="1"/>
              <a:t>например</a:t>
            </a:r>
            <a:r>
              <a:rPr lang="en-US" sz="2000"/>
              <a:t>, </a:t>
            </a:r>
            <a:r>
              <a:rPr lang="en-US" sz="2000" err="1"/>
              <a:t>слово</a:t>
            </a:r>
            <a:r>
              <a:rPr lang="en-US" sz="2000"/>
              <a:t> "computer" </a:t>
            </a:r>
            <a:r>
              <a:rPr lang="en-US" sz="2000" err="1"/>
              <a:t>это</a:t>
            </a:r>
            <a:r>
              <a:rPr lang="en-US" sz="2000"/>
              <a:t> </a:t>
            </a:r>
            <a:r>
              <a:rPr lang="en-US" sz="2000" err="1"/>
              <a:t>английское</a:t>
            </a:r>
            <a:r>
              <a:rPr lang="en-US" sz="2000"/>
              <a:t> </a:t>
            </a:r>
            <a:r>
              <a:rPr lang="en-US" sz="2000" err="1"/>
              <a:t>слово</a:t>
            </a:r>
            <a:r>
              <a:rPr lang="en-US" sz="2000"/>
              <a:t>, </a:t>
            </a:r>
            <a:r>
              <a:rPr lang="en-US" sz="2000" err="1"/>
              <a:t>а</a:t>
            </a:r>
            <a:r>
              <a:rPr lang="en-US" sz="2000"/>
              <a:t> </a:t>
            </a:r>
            <a:r>
              <a:rPr lang="en-US" sz="2000" err="1"/>
              <a:t>слова</a:t>
            </a:r>
            <a:r>
              <a:rPr lang="en-US" sz="2000"/>
              <a:t> "</a:t>
            </a:r>
            <a:r>
              <a:rPr lang="en-US" sz="2000" err="1"/>
              <a:t>cmoptrue</a:t>
            </a:r>
            <a:r>
              <a:rPr lang="en-US" sz="2000"/>
              <a:t>" </a:t>
            </a:r>
            <a:r>
              <a:rPr lang="en-US" sz="2000" err="1"/>
              <a:t>в</a:t>
            </a:r>
            <a:r>
              <a:rPr lang="en-US" sz="2000"/>
              <a:t> </a:t>
            </a:r>
            <a:r>
              <a:rPr lang="en-US" sz="2000" err="1"/>
              <a:t>английском</a:t>
            </a:r>
            <a:r>
              <a:rPr lang="en-US" sz="2000"/>
              <a:t> </a:t>
            </a:r>
            <a:r>
              <a:rPr lang="en-US" sz="2000" err="1"/>
              <a:t>языке</a:t>
            </a:r>
            <a:r>
              <a:rPr lang="en-US" sz="2000"/>
              <a:t> </a:t>
            </a:r>
            <a:r>
              <a:rPr lang="en-US" sz="2000" err="1"/>
              <a:t>не</a:t>
            </a:r>
            <a:r>
              <a:rPr lang="en-US" sz="2000"/>
              <a:t> </a:t>
            </a:r>
            <a:r>
              <a:rPr lang="en-US" sz="2000" err="1"/>
              <a:t>сущ</a:t>
            </a:r>
            <a:r>
              <a:rPr lang="en-US" sz="2000"/>
              <a:t>.)</a:t>
            </a:r>
          </a:p>
          <a:p>
            <a:r>
              <a:rPr lang="en-US" sz="2000" b="1" err="1"/>
              <a:t>Ситаксис</a:t>
            </a:r>
            <a:r>
              <a:rPr lang="en-US" sz="2000" b="1"/>
              <a:t>- </a:t>
            </a:r>
            <a:r>
              <a:rPr lang="en-US" sz="2000" err="1"/>
              <a:t>набор</a:t>
            </a:r>
            <a:r>
              <a:rPr lang="en-US" sz="2000"/>
              <a:t> </a:t>
            </a:r>
            <a:r>
              <a:rPr lang="en-US" sz="2000" err="1"/>
              <a:t>правил</a:t>
            </a:r>
            <a:r>
              <a:rPr lang="en-US" sz="2000"/>
              <a:t> (</a:t>
            </a:r>
            <a:r>
              <a:rPr lang="ru-RU" sz="2000"/>
              <a:t>формальный или неформальный, написанный или </a:t>
            </a:r>
            <a:r>
              <a:rPr lang="ru-RU" sz="2000" err="1"/>
              <a:t>интуитивн</a:t>
            </a:r>
            <a:r>
              <a:rPr lang="en-TJ" sz="2000"/>
              <a:t>ый)</a:t>
            </a:r>
            <a:r>
              <a:rPr lang="en-US" sz="2000"/>
              <a:t> </a:t>
            </a:r>
            <a:r>
              <a:rPr lang="en-US" sz="2000" err="1"/>
              <a:t>используется</a:t>
            </a:r>
            <a:r>
              <a:rPr lang="en-US" sz="2000"/>
              <a:t> </a:t>
            </a:r>
            <a:r>
              <a:rPr lang="en-US" sz="2000" err="1"/>
              <a:t>чтоб</a:t>
            </a:r>
            <a:r>
              <a:rPr lang="en-US" sz="2000"/>
              <a:t> </a:t>
            </a:r>
            <a:r>
              <a:rPr lang="en-US" sz="2000" err="1"/>
              <a:t>определить</a:t>
            </a:r>
            <a:r>
              <a:rPr lang="en-US" sz="2000"/>
              <a:t> </a:t>
            </a:r>
            <a:r>
              <a:rPr lang="en-US" sz="2000" err="1"/>
              <a:t>правильность</a:t>
            </a:r>
            <a:r>
              <a:rPr lang="en-US" sz="2000"/>
              <a:t> </a:t>
            </a:r>
            <a:r>
              <a:rPr lang="en-US" sz="2000" err="1"/>
              <a:t>грамматики</a:t>
            </a:r>
            <a:r>
              <a:rPr lang="en-US" sz="2000"/>
              <a:t> </a:t>
            </a:r>
            <a:r>
              <a:rPr lang="en-US" sz="2000" err="1"/>
              <a:t>предложений</a:t>
            </a:r>
            <a:r>
              <a:rPr lang="en-US" sz="2000"/>
              <a:t> (</a:t>
            </a:r>
            <a:r>
              <a:rPr lang="en-US" sz="2000" err="1"/>
              <a:t>например</a:t>
            </a:r>
            <a:r>
              <a:rPr lang="en-US" sz="2000"/>
              <a:t> "I am a python" </a:t>
            </a:r>
            <a:r>
              <a:rPr lang="en-US" sz="2000" err="1"/>
              <a:t>правильная</a:t>
            </a:r>
            <a:r>
              <a:rPr lang="en-US" sz="2000"/>
              <a:t> </a:t>
            </a:r>
            <a:r>
              <a:rPr lang="en-US" sz="2000" err="1"/>
              <a:t>фраза</a:t>
            </a:r>
            <a:r>
              <a:rPr lang="en-US" sz="2000"/>
              <a:t>, </a:t>
            </a:r>
            <a:r>
              <a:rPr lang="en-US" sz="2000" err="1"/>
              <a:t>а</a:t>
            </a:r>
            <a:r>
              <a:rPr lang="en-US" sz="2000"/>
              <a:t> "I a python am" </a:t>
            </a:r>
            <a:r>
              <a:rPr lang="en-US" sz="2000" err="1"/>
              <a:t>iнет</a:t>
            </a:r>
            <a:r>
              <a:rPr lang="en-US" sz="2000"/>
              <a:t>)</a:t>
            </a:r>
          </a:p>
          <a:p>
            <a:r>
              <a:rPr lang="en-US" sz="2000" b="1" err="1"/>
              <a:t>Семантика</a:t>
            </a:r>
            <a:r>
              <a:rPr lang="en-US" sz="2000" b="1"/>
              <a:t> -  </a:t>
            </a:r>
            <a:r>
              <a:rPr lang="en-US" sz="2000" err="1"/>
              <a:t>набор</a:t>
            </a:r>
            <a:r>
              <a:rPr lang="en-US" sz="2000"/>
              <a:t> </a:t>
            </a:r>
            <a:r>
              <a:rPr lang="en-US" sz="2000" err="1"/>
              <a:t>правил</a:t>
            </a:r>
            <a:r>
              <a:rPr lang="en-US" sz="2000"/>
              <a:t>, </a:t>
            </a:r>
            <a:r>
              <a:rPr lang="en-US" sz="2000" err="1"/>
              <a:t>который</a:t>
            </a:r>
            <a:r>
              <a:rPr lang="en-US" sz="2000"/>
              <a:t> </a:t>
            </a:r>
            <a:r>
              <a:rPr lang="en-US" sz="2000" err="1"/>
              <a:t>определяет</a:t>
            </a:r>
            <a:r>
              <a:rPr lang="en-US" sz="2000"/>
              <a:t> </a:t>
            </a:r>
            <a:r>
              <a:rPr lang="en-US" sz="2000" err="1"/>
              <a:t>иммется</a:t>
            </a:r>
            <a:r>
              <a:rPr lang="en-US" sz="2000"/>
              <a:t> </a:t>
            </a:r>
            <a:r>
              <a:rPr lang="en-US" sz="2000" err="1"/>
              <a:t>ли</a:t>
            </a:r>
            <a:r>
              <a:rPr lang="en-US" sz="2000"/>
              <a:t> </a:t>
            </a:r>
            <a:r>
              <a:rPr lang="en-US" sz="2000" err="1"/>
              <a:t>смысл</a:t>
            </a:r>
            <a:r>
              <a:rPr lang="en-US" sz="2000"/>
              <a:t> </a:t>
            </a:r>
            <a:r>
              <a:rPr lang="en-US" sz="2000" err="1"/>
              <a:t>в</a:t>
            </a:r>
            <a:r>
              <a:rPr lang="en-US" sz="2000"/>
              <a:t> </a:t>
            </a:r>
            <a:r>
              <a:rPr lang="en-US" sz="2000" err="1"/>
              <a:t>фразе</a:t>
            </a:r>
            <a:r>
              <a:rPr lang="en-US" sz="2000"/>
              <a:t> </a:t>
            </a:r>
            <a:r>
              <a:rPr lang="en-US" sz="2000" err="1"/>
              <a:t>или</a:t>
            </a:r>
            <a:r>
              <a:rPr lang="en-US" sz="2000"/>
              <a:t> </a:t>
            </a:r>
            <a:r>
              <a:rPr lang="en-US" sz="2000" err="1"/>
              <a:t>предложении</a:t>
            </a:r>
            <a:r>
              <a:rPr lang="en-US" sz="2000"/>
              <a:t> (</a:t>
            </a:r>
            <a:r>
              <a:rPr lang="en-US" sz="2000" err="1"/>
              <a:t>например</a:t>
            </a:r>
            <a:r>
              <a:rPr lang="en-US" sz="2000"/>
              <a:t>, ”</a:t>
            </a:r>
            <a:r>
              <a:rPr lang="en-US" sz="2000" err="1"/>
              <a:t>Я</a:t>
            </a:r>
            <a:r>
              <a:rPr lang="en-US" sz="2000"/>
              <a:t> </a:t>
            </a:r>
            <a:r>
              <a:rPr lang="en-US" sz="2000" err="1"/>
              <a:t>ем</a:t>
            </a:r>
            <a:r>
              <a:rPr lang="en-US" sz="2000"/>
              <a:t> </a:t>
            </a:r>
            <a:r>
              <a:rPr lang="en-US" sz="2000" err="1"/>
              <a:t>пончик</a:t>
            </a:r>
            <a:r>
              <a:rPr lang="en-US" sz="2000"/>
              <a:t>" </a:t>
            </a:r>
            <a:r>
              <a:rPr lang="en-US" sz="2000" err="1"/>
              <a:t>а</a:t>
            </a:r>
            <a:r>
              <a:rPr lang="en-US" sz="2000"/>
              <a:t> </a:t>
            </a:r>
            <a:r>
              <a:rPr lang="en-US" sz="2000" err="1"/>
              <a:t>не</a:t>
            </a:r>
            <a:r>
              <a:rPr lang="en-US" sz="2000"/>
              <a:t>, ”</a:t>
            </a:r>
            <a:r>
              <a:rPr lang="en-US" sz="2000" err="1"/>
              <a:t>Пончик</a:t>
            </a:r>
            <a:r>
              <a:rPr lang="en-US" sz="2000"/>
              <a:t> </a:t>
            </a:r>
            <a:r>
              <a:rPr lang="en-US" sz="2000" err="1"/>
              <a:t>ест</a:t>
            </a:r>
            <a:r>
              <a:rPr lang="en-US" sz="2000"/>
              <a:t> </a:t>
            </a:r>
            <a:r>
              <a:rPr lang="en-US" sz="2000" err="1"/>
              <a:t>меня</a:t>
            </a:r>
            <a:r>
              <a:rPr lang="en-US" sz="2000"/>
              <a:t>")</a:t>
            </a:r>
          </a:p>
          <a:p>
            <a:endParaRPr lang="en-TJ" sz="2000"/>
          </a:p>
        </p:txBody>
      </p:sp>
    </p:spTree>
    <p:extLst>
      <p:ext uri="{BB962C8B-B14F-4D97-AF65-F5344CB8AC3E}">
        <p14:creationId xmlns:p14="http://schemas.microsoft.com/office/powerpoint/2010/main" val="3317981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AA6A93-B36F-3D43-8DD3-A1426965ED24}"/>
              </a:ext>
            </a:extLst>
          </p:cNvPr>
          <p:cNvSpPr>
            <a:spLocks noGrp="1"/>
          </p:cNvSpPr>
          <p:nvPr>
            <p:ph type="title"/>
          </p:nvPr>
        </p:nvSpPr>
        <p:spPr>
          <a:xfrm>
            <a:off x="643468" y="643467"/>
            <a:ext cx="3415612" cy="5571066"/>
          </a:xfrm>
        </p:spPr>
        <p:txBody>
          <a:bodyPr>
            <a:normAutofit/>
          </a:bodyPr>
          <a:lstStyle/>
          <a:p>
            <a:r>
              <a:rPr lang="en-US" sz="3100" b="1">
                <a:solidFill>
                  <a:srgbClr val="FFFFFF"/>
                </a:solidFill>
              </a:rPr>
              <a:t>Компиляция VS Интерпретация</a:t>
            </a:r>
            <a:endParaRPr lang="en-TJ" sz="3100">
              <a:solidFill>
                <a:srgbClr val="FFFFFF"/>
              </a:solidFill>
            </a:endParaRPr>
          </a:p>
        </p:txBody>
      </p:sp>
      <p:graphicFrame>
        <p:nvGraphicFramePr>
          <p:cNvPr id="5" name="Content Placeholder 2">
            <a:extLst>
              <a:ext uri="{FF2B5EF4-FFF2-40B4-BE49-F238E27FC236}">
                <a16:creationId xmlns:a16="http://schemas.microsoft.com/office/drawing/2014/main" id="{74519479-3792-4F2F-9441-D4DA11E71827}"/>
              </a:ext>
            </a:extLst>
          </p:cNvPr>
          <p:cNvGraphicFramePr>
            <a:graphicFrameLocks noGrp="1"/>
          </p:cNvGraphicFramePr>
          <p:nvPr>
            <p:ph idx="1"/>
            <p:extLst>
              <p:ext uri="{D42A27DB-BD31-4B8C-83A1-F6EECF244321}">
                <p14:modId xmlns:p14="http://schemas.microsoft.com/office/powerpoint/2010/main" val="2975647343"/>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2356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A73784B-AC76-4BAD-93AF-C72D0EDFD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3A8380-1E6B-4240-B7B7-526BDE235196}"/>
              </a:ext>
            </a:extLst>
          </p:cNvPr>
          <p:cNvSpPr>
            <a:spLocks noGrp="1"/>
          </p:cNvSpPr>
          <p:nvPr>
            <p:ph type="title"/>
          </p:nvPr>
        </p:nvSpPr>
        <p:spPr>
          <a:xfrm>
            <a:off x="636805" y="640080"/>
            <a:ext cx="3378099" cy="3034857"/>
          </a:xfrm>
        </p:spPr>
        <p:txBody>
          <a:bodyPr vert="horz" lIns="91440" tIns="45720" rIns="91440" bIns="45720" rtlCol="0" anchor="b">
            <a:normAutofit/>
          </a:bodyPr>
          <a:lstStyle/>
          <a:p>
            <a:pPr algn="r"/>
            <a:r>
              <a:rPr lang="en-US" sz="2800" b="1" kern="1200" cap="all" spc="200" baseline="0">
                <a:solidFill>
                  <a:schemeClr val="tx1">
                    <a:lumMod val="95000"/>
                    <a:lumOff val="5000"/>
                  </a:schemeClr>
                </a:solidFill>
                <a:latin typeface="+mj-lt"/>
                <a:ea typeface="+mj-ea"/>
                <a:cs typeface="+mj-cs"/>
              </a:rPr>
              <a:t>Что на самом деле делает интерпретатор?</a:t>
            </a:r>
            <a:br>
              <a:rPr lang="en-US" sz="2800" b="1" kern="1200" cap="all" spc="200" baseline="0">
                <a:solidFill>
                  <a:schemeClr val="tx1">
                    <a:lumMod val="95000"/>
                    <a:lumOff val="5000"/>
                  </a:schemeClr>
                </a:solidFill>
                <a:latin typeface="+mj-lt"/>
                <a:ea typeface="+mj-ea"/>
                <a:cs typeface="+mj-cs"/>
              </a:rPr>
            </a:br>
            <a:endParaRPr lang="en-US" sz="2800" kern="1200" cap="all" spc="200" baseline="0">
              <a:solidFill>
                <a:schemeClr val="tx1">
                  <a:lumMod val="95000"/>
                  <a:lumOff val="5000"/>
                </a:schemeClr>
              </a:solidFill>
              <a:latin typeface="+mj-lt"/>
              <a:ea typeface="+mj-ea"/>
              <a:cs typeface="+mj-cs"/>
            </a:endParaRPr>
          </a:p>
        </p:txBody>
      </p:sp>
      <p:cxnSp>
        <p:nvCxnSpPr>
          <p:cNvPr id="18" name="Straight Connector 17">
            <a:extLst>
              <a:ext uri="{FF2B5EF4-FFF2-40B4-BE49-F238E27FC236}">
                <a16:creationId xmlns:a16="http://schemas.microsoft.com/office/drawing/2014/main" id="{811DCF04-0C7C-44FC-8246-FC8D736B1A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0698" y="3765314"/>
            <a:ext cx="32004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icture containing text&#10;&#10;Description automatically generated">
            <a:extLst>
              <a:ext uri="{FF2B5EF4-FFF2-40B4-BE49-F238E27FC236}">
                <a16:creationId xmlns:a16="http://schemas.microsoft.com/office/drawing/2014/main" id="{D1578A89-620A-CE4B-8426-8945BC18A067}"/>
              </a:ext>
            </a:extLst>
          </p:cNvPr>
          <p:cNvPicPr>
            <a:picLocks noChangeAspect="1"/>
          </p:cNvPicPr>
          <p:nvPr/>
        </p:nvPicPr>
        <p:blipFill>
          <a:blip r:embed="rId3"/>
          <a:stretch>
            <a:fillRect/>
          </a:stretch>
        </p:blipFill>
        <p:spPr>
          <a:xfrm>
            <a:off x="4654984" y="748305"/>
            <a:ext cx="6896936" cy="5362365"/>
          </a:xfrm>
          <a:prstGeom prst="rect">
            <a:avLst/>
          </a:prstGeom>
        </p:spPr>
      </p:pic>
    </p:spTree>
    <p:extLst>
      <p:ext uri="{BB962C8B-B14F-4D97-AF65-F5344CB8AC3E}">
        <p14:creationId xmlns:p14="http://schemas.microsoft.com/office/powerpoint/2010/main" val="2039454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A5D8E-AD7E-1A4D-BF83-1D7D7315137A}"/>
              </a:ext>
            </a:extLst>
          </p:cNvPr>
          <p:cNvSpPr>
            <a:spLocks noGrp="1"/>
          </p:cNvSpPr>
          <p:nvPr>
            <p:ph type="title"/>
          </p:nvPr>
        </p:nvSpPr>
        <p:spPr>
          <a:xfrm>
            <a:off x="1295399" y="328612"/>
            <a:ext cx="10528005" cy="1485900"/>
          </a:xfrm>
        </p:spPr>
        <p:txBody>
          <a:bodyPr>
            <a:normAutofit fontScale="90000"/>
          </a:bodyPr>
          <a:lstStyle/>
          <a:p>
            <a:r>
              <a:rPr lang="en-US" b="1" dirty="0" err="1"/>
              <a:t>Компиляторы</a:t>
            </a:r>
            <a:r>
              <a:rPr lang="en-US" b="1" dirty="0"/>
              <a:t> </a:t>
            </a:r>
            <a:r>
              <a:rPr lang="en-US" b="1" dirty="0" err="1"/>
              <a:t>и</a:t>
            </a:r>
            <a:r>
              <a:rPr lang="en-US" b="1" dirty="0"/>
              <a:t> </a:t>
            </a:r>
            <a:r>
              <a:rPr lang="en-US" b="1" dirty="0" err="1"/>
              <a:t>Интерпретаторы</a:t>
            </a:r>
            <a:br>
              <a:rPr lang="en-US" b="1" dirty="0"/>
            </a:br>
            <a:r>
              <a:rPr lang="en-US" b="1" dirty="0" err="1"/>
              <a:t>Преимущества</a:t>
            </a:r>
            <a:r>
              <a:rPr lang="en-US" b="1" dirty="0"/>
              <a:t> </a:t>
            </a:r>
            <a:r>
              <a:rPr lang="en-US" b="1" dirty="0" err="1"/>
              <a:t>и</a:t>
            </a:r>
            <a:r>
              <a:rPr lang="en-US" b="1" dirty="0"/>
              <a:t> </a:t>
            </a:r>
            <a:r>
              <a:rPr lang="en-US" b="1" dirty="0" err="1"/>
              <a:t>Недостатки</a:t>
            </a:r>
            <a:br>
              <a:rPr lang="en-US" b="1" dirty="0"/>
            </a:br>
            <a:endParaRPr lang="en-TJ" dirty="0"/>
          </a:p>
        </p:txBody>
      </p:sp>
      <p:graphicFrame>
        <p:nvGraphicFramePr>
          <p:cNvPr id="4" name="Content Placeholder 3">
            <a:extLst>
              <a:ext uri="{FF2B5EF4-FFF2-40B4-BE49-F238E27FC236}">
                <a16:creationId xmlns:a16="http://schemas.microsoft.com/office/drawing/2014/main" id="{11403DF7-B93A-C041-A64B-A499D27C35D5}"/>
              </a:ext>
            </a:extLst>
          </p:cNvPr>
          <p:cNvGraphicFramePr>
            <a:graphicFrameLocks noGrp="1"/>
          </p:cNvGraphicFramePr>
          <p:nvPr>
            <p:ph idx="1"/>
            <p:extLst>
              <p:ext uri="{D42A27DB-BD31-4B8C-83A1-F6EECF244321}">
                <p14:modId xmlns:p14="http://schemas.microsoft.com/office/powerpoint/2010/main" val="2222581798"/>
              </p:ext>
            </p:extLst>
          </p:nvPr>
        </p:nvGraphicFramePr>
        <p:xfrm>
          <a:off x="1295400" y="1451697"/>
          <a:ext cx="10713198" cy="4755179"/>
        </p:xfrm>
        <a:graphic>
          <a:graphicData uri="http://schemas.openxmlformats.org/drawingml/2006/table">
            <a:tbl>
              <a:tblPr/>
              <a:tblGrid>
                <a:gridCol w="2376488">
                  <a:extLst>
                    <a:ext uri="{9D8B030D-6E8A-4147-A177-3AD203B41FA5}">
                      <a16:colId xmlns:a16="http://schemas.microsoft.com/office/drawing/2014/main" val="4097052241"/>
                    </a:ext>
                  </a:extLst>
                </a:gridCol>
                <a:gridCol w="4071937">
                  <a:extLst>
                    <a:ext uri="{9D8B030D-6E8A-4147-A177-3AD203B41FA5}">
                      <a16:colId xmlns:a16="http://schemas.microsoft.com/office/drawing/2014/main" val="3286753770"/>
                    </a:ext>
                  </a:extLst>
                </a:gridCol>
                <a:gridCol w="4264773">
                  <a:extLst>
                    <a:ext uri="{9D8B030D-6E8A-4147-A177-3AD203B41FA5}">
                      <a16:colId xmlns:a16="http://schemas.microsoft.com/office/drawing/2014/main" val="1516594421"/>
                    </a:ext>
                  </a:extLst>
                </a:gridCol>
              </a:tblGrid>
              <a:tr h="259421">
                <a:tc>
                  <a:txBody>
                    <a:bodyPr/>
                    <a:lstStyle/>
                    <a:p>
                      <a:pPr algn="l"/>
                      <a:endParaRPr lang="en-US" sz="1000" b="1" dirty="0">
                        <a:solidFill>
                          <a:srgbClr val="222222"/>
                        </a:solidFill>
                        <a:effectLst/>
                      </a:endParaRPr>
                    </a:p>
                  </a:txBody>
                  <a:tcPr marL="51904" marR="51904" marT="25952" marB="2595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err="1">
                          <a:solidFill>
                            <a:srgbClr val="222222"/>
                          </a:solidFill>
                          <a:effectLst/>
                        </a:rPr>
                        <a:t>Компиляторы</a:t>
                      </a:r>
                      <a:endParaRPr lang="en-US" sz="1600" b="1" dirty="0">
                        <a:solidFill>
                          <a:srgbClr val="222222"/>
                        </a:solidFill>
                        <a:effectLst/>
                      </a:endParaRPr>
                    </a:p>
                    <a:p>
                      <a:pPr algn="ctr"/>
                      <a:endParaRPr lang="en-US" sz="1600" b="1" dirty="0">
                        <a:solidFill>
                          <a:srgbClr val="222222"/>
                        </a:solidFill>
                        <a:effectLst/>
                      </a:endParaRPr>
                    </a:p>
                  </a:txBody>
                  <a:tcPr marL="51904" marR="51904" marT="25952" marB="2595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err="1">
                          <a:solidFill>
                            <a:srgbClr val="222222"/>
                          </a:solidFill>
                          <a:effectLst/>
                        </a:rPr>
                        <a:t>Интерпретаторы</a:t>
                      </a:r>
                      <a:endParaRPr lang="en-US" sz="1600" b="1" dirty="0">
                        <a:solidFill>
                          <a:srgbClr val="222222"/>
                        </a:solidFill>
                        <a:effectLst/>
                      </a:endParaRPr>
                    </a:p>
                    <a:p>
                      <a:pPr algn="ctr"/>
                      <a:endParaRPr lang="en-TJ" sz="1600" dirty="0"/>
                    </a:p>
                  </a:txBody>
                  <a:tcPr marL="51904" marR="51904" marT="25952" marB="25952">
                    <a:lnL w="9525" cap="flat" cmpd="sng" algn="ctr">
                      <a:solidFill>
                        <a:srgbClr val="DDDDDD"/>
                      </a:solidFill>
                      <a:prstDash val="solid"/>
                      <a:round/>
                      <a:headEnd type="none" w="med" len="med"/>
                      <a:tailEnd type="none" w="med" len="med"/>
                    </a:lnL>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4070837432"/>
                  </a:ext>
                </a:extLst>
              </a:tr>
              <a:tr h="2399646">
                <a:tc>
                  <a:txBody>
                    <a:bodyPr/>
                    <a:lstStyle/>
                    <a:p>
                      <a:pPr algn="ctr"/>
                      <a:r>
                        <a:rPr lang="en-US" sz="1800" b="1" u="none" strike="noStrike" dirty="0" err="1">
                          <a:solidFill>
                            <a:srgbClr val="00B050"/>
                          </a:solidFill>
                          <a:effectLst/>
                          <a:latin typeface="Helvetica Neue" panose="02000503000000020004" pitchFamily="2" charset="0"/>
                        </a:rPr>
                        <a:t>Преимущества</a:t>
                      </a:r>
                      <a:endParaRPr lang="en-US" sz="1800" b="0" dirty="0">
                        <a:solidFill>
                          <a:srgbClr val="00B050"/>
                        </a:solidFill>
                        <a:effectLst/>
                        <a:latin typeface="inherit"/>
                      </a:endParaRPr>
                    </a:p>
                  </a:txBody>
                  <a:tcPr marL="51904" marR="51904" marT="25952" marB="2595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marL="285750" indent="-285750">
                        <a:buFont typeface="Arial" panose="020B0604020202020204" pitchFamily="34" charset="0"/>
                        <a:buChar char="•"/>
                      </a:pPr>
                      <a:r>
                        <a:rPr lang="ru-RU" sz="1400" kern="1200" dirty="0">
                          <a:solidFill>
                            <a:schemeClr val="tx1"/>
                          </a:solidFill>
                          <a:effectLst/>
                          <a:latin typeface="+mn-lt"/>
                          <a:ea typeface="+mn-ea"/>
                          <a:cs typeface="+mn-cs"/>
                        </a:rPr>
                        <a:t>выполнение переведенного кода обычно происходит быстрее; </a:t>
                      </a:r>
                      <a:endParaRPr lang="en-TJ" sz="1400" kern="1200" dirty="0">
                        <a:solidFill>
                          <a:schemeClr val="tx1"/>
                        </a:solidFill>
                        <a:effectLst/>
                        <a:latin typeface="+mn-lt"/>
                        <a:ea typeface="+mn-ea"/>
                        <a:cs typeface="+mn-cs"/>
                      </a:endParaRPr>
                    </a:p>
                    <a:p>
                      <a:pPr marL="285750" indent="-285750">
                        <a:buFont typeface="Arial" panose="020B0604020202020204" pitchFamily="34" charset="0"/>
                        <a:buChar char="•"/>
                      </a:pPr>
                      <a:r>
                        <a:rPr lang="ru-RU" sz="1400" kern="1200" dirty="0">
                          <a:solidFill>
                            <a:schemeClr val="tx1"/>
                          </a:solidFill>
                          <a:effectLst/>
                          <a:latin typeface="+mn-lt"/>
                          <a:ea typeface="+mn-ea"/>
                          <a:cs typeface="+mn-cs"/>
                        </a:rPr>
                        <a:t>только у пользователя должен быть компилятор - конечный пользователь может использовать код без него;</a:t>
                      </a:r>
                      <a:endParaRPr lang="en-TJ" sz="1400" kern="1200" dirty="0">
                        <a:solidFill>
                          <a:schemeClr val="tx1"/>
                        </a:solidFill>
                        <a:effectLst/>
                        <a:latin typeface="+mn-lt"/>
                        <a:ea typeface="+mn-ea"/>
                        <a:cs typeface="+mn-cs"/>
                      </a:endParaRPr>
                    </a:p>
                    <a:p>
                      <a:pPr marL="285750" indent="-285750">
                        <a:buFont typeface="Arial" panose="020B0604020202020204" pitchFamily="34" charset="0"/>
                        <a:buChar char="•"/>
                      </a:pPr>
                      <a:r>
                        <a:rPr lang="ru-RU" sz="1400" kern="1200" dirty="0">
                          <a:solidFill>
                            <a:schemeClr val="tx1"/>
                          </a:solidFill>
                          <a:effectLst/>
                          <a:latin typeface="+mn-lt"/>
                          <a:ea typeface="+mn-ea"/>
                          <a:cs typeface="+mn-cs"/>
                        </a:rPr>
                        <a:t>переведенный код хранится с использованием машинного языка - поскольку его очень сложно понять, ваши собственные изобретения и программные приемы, скорее всего, останутся вашим секретом. </a:t>
                      </a:r>
                    </a:p>
                  </a:txBody>
                  <a:tcPr marL="51904" marR="51904" marT="25952" marB="2595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marL="285750" indent="-285750" algn="l">
                        <a:buFont typeface="Arial" panose="020B0604020202020204" pitchFamily="34" charset="0"/>
                        <a:buChar char="•"/>
                      </a:pPr>
                      <a:r>
                        <a:rPr lang="ru-RU" sz="1400" dirty="0">
                          <a:solidFill>
                            <a:srgbClr val="222222"/>
                          </a:solidFill>
                          <a:effectLst/>
                          <a:latin typeface="inherit"/>
                        </a:rPr>
                        <a:t>вы можете запускать код сразу после его завершения — дополнительных фаз трансляции нет;</a:t>
                      </a:r>
                    </a:p>
                    <a:p>
                      <a:pPr marL="285750" indent="-285750" algn="l">
                        <a:buFont typeface="Arial" panose="020B0604020202020204" pitchFamily="34" charset="0"/>
                        <a:buChar char="•"/>
                      </a:pPr>
                      <a:r>
                        <a:rPr lang="ru-RU" sz="1400" dirty="0">
                          <a:solidFill>
                            <a:srgbClr val="222222"/>
                          </a:solidFill>
                          <a:effectLst/>
                          <a:latin typeface="inherit"/>
                        </a:rPr>
                        <a:t>код хранится на языке программирования, а не на машинном — это значит, что его можно запускать на компьютерах, использующих разные машинные языки; вы не компилируете свой код отдельно для каждой отдельной архитектуры.</a:t>
                      </a:r>
                      <a:endParaRPr lang="en-US" sz="1400" dirty="0">
                        <a:solidFill>
                          <a:srgbClr val="222222"/>
                        </a:solidFill>
                        <a:effectLst/>
                        <a:latin typeface="inherit"/>
                      </a:endParaRPr>
                    </a:p>
                  </a:txBody>
                  <a:tcPr marL="51904" marR="51904" marT="25952" marB="2595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52781413"/>
                  </a:ext>
                </a:extLst>
              </a:tr>
              <a:tr h="1815949">
                <a:tc>
                  <a:txBody>
                    <a:bodyPr/>
                    <a:lstStyle/>
                    <a:p>
                      <a:pPr algn="ctr"/>
                      <a:r>
                        <a:rPr lang="en-US" sz="1800" b="1" u="none" strike="noStrike" dirty="0" err="1">
                          <a:solidFill>
                            <a:srgbClr val="00B050"/>
                          </a:solidFill>
                          <a:effectLst/>
                          <a:latin typeface="Helvetica Neue" panose="02000503000000020004" pitchFamily="2" charset="0"/>
                        </a:rPr>
                        <a:t>Недостатки</a:t>
                      </a:r>
                      <a:endParaRPr lang="en-US" sz="1800" b="0" dirty="0">
                        <a:solidFill>
                          <a:srgbClr val="00B050"/>
                        </a:solidFill>
                        <a:effectLst/>
                        <a:latin typeface="inherit"/>
                      </a:endParaRPr>
                    </a:p>
                  </a:txBody>
                  <a:tcPr marL="51904" marR="51904" marT="25952" marB="2595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marL="285750" indent="-285750" algn="l">
                        <a:buFont typeface="Arial" panose="020B0604020202020204" pitchFamily="34" charset="0"/>
                        <a:buChar char="•"/>
                      </a:pPr>
                      <a:r>
                        <a:rPr lang="ru-RU" sz="1400" dirty="0">
                          <a:solidFill>
                            <a:srgbClr val="222222"/>
                          </a:solidFill>
                          <a:effectLst/>
                          <a:latin typeface="inherit"/>
                        </a:rPr>
                        <a:t>сама компиляция может быть очень трудоемким процессом — вы не сможете запустить свой код сразу после внесения каких-либо изменений;</a:t>
                      </a:r>
                    </a:p>
                    <a:p>
                      <a:pPr marL="285750" indent="-285750" algn="l">
                        <a:buFont typeface="Arial" panose="020B0604020202020204" pitchFamily="34" charset="0"/>
                        <a:buChar char="•"/>
                      </a:pPr>
                      <a:r>
                        <a:rPr lang="ru-RU" sz="1400" dirty="0">
                          <a:solidFill>
                            <a:srgbClr val="222222"/>
                          </a:solidFill>
                          <a:effectLst/>
                          <a:latin typeface="inherit"/>
                        </a:rPr>
                        <a:t>у вас должно быть столько компиляторов, сколько аппаратных платформ, на которых вы хотите запускать свой код.</a:t>
                      </a:r>
                      <a:endParaRPr lang="en-US" sz="1400" dirty="0">
                        <a:solidFill>
                          <a:srgbClr val="222222"/>
                        </a:solidFill>
                        <a:effectLst/>
                        <a:latin typeface="inherit"/>
                      </a:endParaRPr>
                    </a:p>
                  </a:txBody>
                  <a:tcPr marL="51904" marR="51904" marT="25952" marB="2595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marL="285750" indent="-285750" algn="l">
                        <a:buFont typeface="Arial" panose="020B0604020202020204" pitchFamily="34" charset="0"/>
                        <a:buChar char="•"/>
                      </a:pPr>
                      <a:r>
                        <a:rPr lang="ru-RU" sz="1400" dirty="0">
                          <a:solidFill>
                            <a:srgbClr val="222222"/>
                          </a:solidFill>
                          <a:effectLst/>
                          <a:latin typeface="inherit"/>
                        </a:rPr>
                        <a:t>не ожидайте, что интерпретация разгонит ваш код до высокой скорости - ваш код будет делить мощность компьютера с интерпретатором, поэтому он не может быть очень быстрым;</a:t>
                      </a:r>
                    </a:p>
                    <a:p>
                      <a:pPr marL="285750" indent="-285750" algn="l">
                        <a:buFont typeface="Arial" panose="020B0604020202020204" pitchFamily="34" charset="0"/>
                        <a:buChar char="•"/>
                      </a:pPr>
                      <a:r>
                        <a:rPr lang="ru-RU" sz="1400" dirty="0">
                          <a:solidFill>
                            <a:srgbClr val="222222"/>
                          </a:solidFill>
                          <a:effectLst/>
                          <a:latin typeface="inherit"/>
                        </a:rPr>
                        <a:t>и у вас, и у конечного пользователя должен быть интерпретатор для запуска вашего кода.</a:t>
                      </a:r>
                      <a:endParaRPr lang="en-US" sz="1400" dirty="0">
                        <a:solidFill>
                          <a:srgbClr val="222222"/>
                        </a:solidFill>
                        <a:effectLst/>
                        <a:latin typeface="inherit"/>
                      </a:endParaRPr>
                    </a:p>
                  </a:txBody>
                  <a:tcPr marL="51904" marR="51904" marT="25952" marB="2595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509523801"/>
                  </a:ext>
                </a:extLst>
              </a:tr>
            </a:tbl>
          </a:graphicData>
        </a:graphic>
      </p:graphicFrame>
    </p:spTree>
    <p:extLst>
      <p:ext uri="{BB962C8B-B14F-4D97-AF65-F5344CB8AC3E}">
        <p14:creationId xmlns:p14="http://schemas.microsoft.com/office/powerpoint/2010/main" val="798810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31F85-30E3-6347-85F1-F47C983EEF5E}"/>
              </a:ext>
            </a:extLst>
          </p:cNvPr>
          <p:cNvSpPr>
            <a:spLocks noGrp="1"/>
          </p:cNvSpPr>
          <p:nvPr>
            <p:ph type="title"/>
          </p:nvPr>
        </p:nvSpPr>
        <p:spPr>
          <a:xfrm>
            <a:off x="1371600" y="685800"/>
            <a:ext cx="5493895" cy="1485900"/>
          </a:xfrm>
        </p:spPr>
        <p:txBody>
          <a:bodyPr>
            <a:normAutofit/>
          </a:bodyPr>
          <a:lstStyle/>
          <a:p>
            <a:r>
              <a:rPr lang="en-US" sz="2800" b="1" dirty="0" err="1"/>
              <a:t>Что</a:t>
            </a:r>
            <a:r>
              <a:rPr lang="en-US" sz="2800" b="1" dirty="0"/>
              <a:t> </a:t>
            </a:r>
            <a:r>
              <a:rPr lang="en-US" sz="2800" b="1" dirty="0" err="1"/>
              <a:t>означает</a:t>
            </a:r>
            <a:r>
              <a:rPr lang="en-US" sz="2800" b="1" dirty="0"/>
              <a:t>  Python </a:t>
            </a:r>
            <a:r>
              <a:rPr lang="en-US" sz="2800" b="1" dirty="0" err="1"/>
              <a:t>и</a:t>
            </a:r>
            <a:r>
              <a:rPr lang="en-US" sz="2800" b="1" dirty="0"/>
              <a:t> </a:t>
            </a:r>
            <a:r>
              <a:rPr lang="en-US" sz="2800" b="1" dirty="0" err="1"/>
              <a:t>кто</a:t>
            </a:r>
            <a:r>
              <a:rPr lang="en-US" sz="2800" b="1" dirty="0"/>
              <a:t> </a:t>
            </a:r>
            <a:r>
              <a:rPr lang="en-US" sz="2800" b="1" dirty="0" err="1"/>
              <a:t>его</a:t>
            </a:r>
            <a:r>
              <a:rPr lang="en-US" sz="2800" b="1" dirty="0"/>
              <a:t> </a:t>
            </a:r>
            <a:r>
              <a:rPr lang="en-US" sz="2800" b="1" dirty="0" err="1"/>
              <a:t>создал</a:t>
            </a:r>
            <a:r>
              <a:rPr lang="en-US" sz="2800" b="1" dirty="0"/>
              <a:t>?</a:t>
            </a:r>
            <a:br>
              <a:rPr lang="en-US" sz="2800" b="1" dirty="0"/>
            </a:br>
            <a:endParaRPr lang="en-TJ" sz="2800" dirty="0"/>
          </a:p>
        </p:txBody>
      </p:sp>
      <p:sp>
        <p:nvSpPr>
          <p:cNvPr id="14" name="Content Placeholder 8">
            <a:extLst>
              <a:ext uri="{FF2B5EF4-FFF2-40B4-BE49-F238E27FC236}">
                <a16:creationId xmlns:a16="http://schemas.microsoft.com/office/drawing/2014/main" id="{54B3D6AC-68DC-46EA-9D5B-77AED24B68F3}"/>
              </a:ext>
            </a:extLst>
          </p:cNvPr>
          <p:cNvSpPr>
            <a:spLocks noGrp="1"/>
          </p:cNvSpPr>
          <p:nvPr>
            <p:ph idx="1"/>
          </p:nvPr>
        </p:nvSpPr>
        <p:spPr>
          <a:xfrm>
            <a:off x="1264171" y="1602074"/>
            <a:ext cx="5453920" cy="1376653"/>
          </a:xfrm>
        </p:spPr>
        <p:txBody>
          <a:bodyPr>
            <a:normAutofit fontScale="92500" lnSpcReduction="10000"/>
          </a:bodyPr>
          <a:lstStyle/>
          <a:p>
            <a:pPr marL="0" indent="0">
              <a:buNone/>
            </a:pPr>
            <a:r>
              <a:rPr lang="ru-RU" dirty="0"/>
              <a:t>Вы можете знать питона как большую змею, название языка программирования </a:t>
            </a:r>
            <a:r>
              <a:rPr lang="en-US" dirty="0"/>
              <a:t>Python </a:t>
            </a:r>
            <a:r>
              <a:rPr lang="ru-RU" dirty="0"/>
              <a:t>происходит от старого комедийного сериала </a:t>
            </a:r>
            <a:r>
              <a:rPr lang="en-US" dirty="0"/>
              <a:t>BBC </a:t>
            </a:r>
            <a:r>
              <a:rPr lang="ru-RU" dirty="0"/>
              <a:t>под названием «Летающий цирк Монти </a:t>
            </a:r>
            <a:r>
              <a:rPr lang="ru-RU" dirty="0" err="1"/>
              <a:t>Пайтона</a:t>
            </a:r>
            <a:r>
              <a:rPr lang="ru-RU" dirty="0"/>
              <a:t>».</a:t>
            </a:r>
            <a:endParaRPr lang="en-US" dirty="0"/>
          </a:p>
          <a:p>
            <a:pPr marL="0" indent="0">
              <a:buNone/>
            </a:pPr>
            <a:endParaRPr lang="en-US" dirty="0"/>
          </a:p>
        </p:txBody>
      </p:sp>
      <p:pic>
        <p:nvPicPr>
          <p:cNvPr id="5" name="Content Placeholder 4">
            <a:extLst>
              <a:ext uri="{FF2B5EF4-FFF2-40B4-BE49-F238E27FC236}">
                <a16:creationId xmlns:a16="http://schemas.microsoft.com/office/drawing/2014/main" id="{769CF5C2-F2B1-874C-9F96-6D01574EE5BF}"/>
              </a:ext>
            </a:extLst>
          </p:cNvPr>
          <p:cNvPicPr>
            <a:picLocks noChangeAspect="1"/>
          </p:cNvPicPr>
          <p:nvPr/>
        </p:nvPicPr>
        <p:blipFill>
          <a:blip r:embed="rId3"/>
          <a:stretch>
            <a:fillRect/>
          </a:stretch>
        </p:blipFill>
        <p:spPr>
          <a:xfrm>
            <a:off x="6815299" y="1047077"/>
            <a:ext cx="5169030" cy="5247747"/>
          </a:xfrm>
          <a:prstGeom prst="rect">
            <a:avLst/>
          </a:prstGeom>
        </p:spPr>
      </p:pic>
      <p:sp>
        <p:nvSpPr>
          <p:cNvPr id="6" name="Rectangle 5">
            <a:extLst>
              <a:ext uri="{FF2B5EF4-FFF2-40B4-BE49-F238E27FC236}">
                <a16:creationId xmlns:a16="http://schemas.microsoft.com/office/drawing/2014/main" id="{C5DB4CFA-F277-914F-BE01-8DD9B232A4DA}"/>
              </a:ext>
            </a:extLst>
          </p:cNvPr>
          <p:cNvSpPr/>
          <p:nvPr/>
        </p:nvSpPr>
        <p:spPr>
          <a:xfrm>
            <a:off x="1371600" y="2951708"/>
            <a:ext cx="5346491" cy="3754874"/>
          </a:xfrm>
          <a:prstGeom prst="rect">
            <a:avLst/>
          </a:prstGeom>
        </p:spPr>
        <p:txBody>
          <a:bodyPr wrap="square">
            <a:spAutoFit/>
          </a:bodyPr>
          <a:lstStyle/>
          <a:p>
            <a:r>
              <a:rPr lang="ru-RU" sz="1700" dirty="0">
                <a:solidFill>
                  <a:srgbClr val="6F6F6F"/>
                </a:solidFill>
                <a:latin typeface="Open Sans" panose="020B0606030504020204" pitchFamily="34" charset="0"/>
              </a:rPr>
              <a:t>В декабре 1989 года я искал «хобби» по программированию, которое могло бы занять меня в течение недели до Рождества. Мой офис (...) был бы закрыт, но у меня был домашний компьютер, и больше ничего под рукой не было. Я решил написать интерпретатор для нового языка сценариев, о котором я думал в последнее время: потомка </a:t>
            </a:r>
            <a:r>
              <a:rPr lang="en-US" sz="1700" dirty="0">
                <a:solidFill>
                  <a:srgbClr val="6F6F6F"/>
                </a:solidFill>
                <a:latin typeface="Open Sans" panose="020B0606030504020204" pitchFamily="34" charset="0"/>
              </a:rPr>
              <a:t>ABC, </a:t>
            </a:r>
            <a:r>
              <a:rPr lang="ru-RU" sz="1700" dirty="0">
                <a:solidFill>
                  <a:srgbClr val="6F6F6F"/>
                </a:solidFill>
                <a:latin typeface="Open Sans" panose="020B0606030504020204" pitchFamily="34" charset="0"/>
              </a:rPr>
              <a:t>который понравится хакерам </a:t>
            </a:r>
            <a:r>
              <a:rPr lang="en-US" sz="1700" dirty="0">
                <a:solidFill>
                  <a:srgbClr val="6F6F6F"/>
                </a:solidFill>
                <a:latin typeface="Open Sans" panose="020B0606030504020204" pitchFamily="34" charset="0"/>
              </a:rPr>
              <a:t>Unix/C. </a:t>
            </a:r>
            <a:r>
              <a:rPr lang="ru-RU" sz="1700" dirty="0">
                <a:solidFill>
                  <a:srgbClr val="6F6F6F"/>
                </a:solidFill>
                <a:latin typeface="Open Sans" panose="020B0606030504020204" pitchFamily="34" charset="0"/>
              </a:rPr>
              <a:t>Я выбрал </a:t>
            </a:r>
            <a:r>
              <a:rPr lang="en-US" sz="1700" dirty="0">
                <a:solidFill>
                  <a:srgbClr val="6F6F6F"/>
                </a:solidFill>
                <a:latin typeface="Open Sans" panose="020B0606030504020204" pitchFamily="34" charset="0"/>
              </a:rPr>
              <a:t>Python </a:t>
            </a:r>
            <a:r>
              <a:rPr lang="ru-RU" sz="1700" dirty="0">
                <a:solidFill>
                  <a:srgbClr val="6F6F6F"/>
                </a:solidFill>
                <a:latin typeface="Open Sans" panose="020B0606030504020204" pitchFamily="34" charset="0"/>
              </a:rPr>
              <a:t>в качестве рабочего названия для проекта, находясь в слегка непочтительном настроении (и большой поклонник Летающего цирка Монти </a:t>
            </a:r>
            <a:r>
              <a:rPr lang="ru-RU" sz="1700" dirty="0" err="1">
                <a:solidFill>
                  <a:srgbClr val="6F6F6F"/>
                </a:solidFill>
                <a:latin typeface="Open Sans" panose="020B0606030504020204" pitchFamily="34" charset="0"/>
              </a:rPr>
              <a:t>Пайтона</a:t>
            </a:r>
            <a:r>
              <a:rPr lang="ru-RU" sz="1700" dirty="0">
                <a:solidFill>
                  <a:srgbClr val="6F6F6F"/>
                </a:solidFill>
                <a:latin typeface="Open Sans" panose="020B0606030504020204" pitchFamily="34" charset="0"/>
              </a:rPr>
              <a:t>).</a:t>
            </a:r>
          </a:p>
          <a:p>
            <a:pPr algn="r"/>
            <a:r>
              <a:rPr lang="ru-RU" sz="1700" dirty="0">
                <a:solidFill>
                  <a:srgbClr val="6F6F6F"/>
                </a:solidFill>
                <a:latin typeface="Open Sans" panose="020B0606030504020204" pitchFamily="34" charset="0"/>
              </a:rPr>
              <a:t>Гвидо </a:t>
            </a:r>
            <a:r>
              <a:rPr lang="ru-RU" sz="1700" dirty="0" err="1">
                <a:solidFill>
                  <a:srgbClr val="6F6F6F"/>
                </a:solidFill>
                <a:latin typeface="Open Sans" panose="020B0606030504020204" pitchFamily="34" charset="0"/>
              </a:rPr>
              <a:t>ван</a:t>
            </a:r>
            <a:r>
              <a:rPr lang="ru-RU" sz="1700" dirty="0">
                <a:solidFill>
                  <a:srgbClr val="6F6F6F"/>
                </a:solidFill>
                <a:latin typeface="Open Sans" panose="020B0606030504020204" pitchFamily="34" charset="0"/>
              </a:rPr>
              <a:t> </a:t>
            </a:r>
            <a:r>
              <a:rPr lang="ru-RU" sz="1700" dirty="0" err="1">
                <a:solidFill>
                  <a:srgbClr val="6F6F6F"/>
                </a:solidFill>
                <a:latin typeface="Open Sans" panose="020B0606030504020204" pitchFamily="34" charset="0"/>
              </a:rPr>
              <a:t>Россум</a:t>
            </a:r>
            <a:endParaRPr lang="en-TJ" sz="1700" dirty="0"/>
          </a:p>
        </p:txBody>
      </p:sp>
      <p:cxnSp>
        <p:nvCxnSpPr>
          <p:cNvPr id="11" name="Straight Connector 10">
            <a:extLst>
              <a:ext uri="{FF2B5EF4-FFF2-40B4-BE49-F238E27FC236}">
                <a16:creationId xmlns:a16="http://schemas.microsoft.com/office/drawing/2014/main" id="{E81289A4-20F9-BA4A-8117-1ED85ADB9EED}"/>
              </a:ext>
            </a:extLst>
          </p:cNvPr>
          <p:cNvCxnSpPr>
            <a:cxnSpLocks/>
          </p:cNvCxnSpPr>
          <p:nvPr/>
        </p:nvCxnSpPr>
        <p:spPr>
          <a:xfrm>
            <a:off x="1274391" y="2844143"/>
            <a:ext cx="0" cy="388527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99212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0E980-6AD1-854C-A3E1-B88854894649}"/>
              </a:ext>
            </a:extLst>
          </p:cNvPr>
          <p:cNvSpPr>
            <a:spLocks noGrp="1"/>
          </p:cNvSpPr>
          <p:nvPr>
            <p:ph type="title"/>
          </p:nvPr>
        </p:nvSpPr>
        <p:spPr>
          <a:xfrm>
            <a:off x="1024128" y="786384"/>
            <a:ext cx="6066818" cy="1499616"/>
          </a:xfrm>
        </p:spPr>
        <p:txBody>
          <a:bodyPr>
            <a:normAutofit/>
          </a:bodyPr>
          <a:lstStyle/>
          <a:p>
            <a:r>
              <a:rPr lang="ru-RU" sz="3500" b="1" dirty="0"/>
              <a:t>Ц</a:t>
            </a:r>
            <a:r>
              <a:rPr lang="en-US" sz="3500" b="1" dirty="0" err="1"/>
              <a:t>ели</a:t>
            </a:r>
            <a:r>
              <a:rPr lang="en-US" sz="3500" b="1" dirty="0"/>
              <a:t> Python</a:t>
            </a:r>
            <a:br>
              <a:rPr lang="en-US" sz="3500" b="1" dirty="0"/>
            </a:br>
            <a:endParaRPr lang="en-TJ" sz="3500" dirty="0"/>
          </a:p>
        </p:txBody>
      </p:sp>
      <p:sp>
        <p:nvSpPr>
          <p:cNvPr id="3" name="Content Placeholder 2">
            <a:extLst>
              <a:ext uri="{FF2B5EF4-FFF2-40B4-BE49-F238E27FC236}">
                <a16:creationId xmlns:a16="http://schemas.microsoft.com/office/drawing/2014/main" id="{6782B7F8-C07C-CB4B-88BC-8A6FA21DD134}"/>
              </a:ext>
            </a:extLst>
          </p:cNvPr>
          <p:cNvSpPr>
            <a:spLocks noGrp="1"/>
          </p:cNvSpPr>
          <p:nvPr>
            <p:ph idx="1"/>
          </p:nvPr>
        </p:nvSpPr>
        <p:spPr>
          <a:xfrm>
            <a:off x="1024128" y="2286000"/>
            <a:ext cx="6066818" cy="4023360"/>
          </a:xfrm>
        </p:spPr>
        <p:txBody>
          <a:bodyPr>
            <a:normAutofit/>
          </a:bodyPr>
          <a:lstStyle/>
          <a:p>
            <a:pPr marL="0" indent="0">
              <a:buNone/>
            </a:pPr>
            <a:r>
              <a:rPr lang="en-US" dirty="0" err="1"/>
              <a:t>В</a:t>
            </a:r>
            <a:r>
              <a:rPr lang="en-US" dirty="0"/>
              <a:t> 1999, </a:t>
            </a:r>
            <a:r>
              <a:rPr lang="en-US" dirty="0" err="1"/>
              <a:t>Гвидо</a:t>
            </a:r>
            <a:r>
              <a:rPr lang="en-US" dirty="0"/>
              <a:t> </a:t>
            </a:r>
            <a:r>
              <a:rPr lang="en-US" dirty="0" err="1"/>
              <a:t>ван</a:t>
            </a:r>
            <a:r>
              <a:rPr lang="en-US" dirty="0"/>
              <a:t> </a:t>
            </a:r>
            <a:r>
              <a:rPr lang="en-US" dirty="0" err="1"/>
              <a:t>Россум</a:t>
            </a:r>
            <a:r>
              <a:rPr lang="en-US" dirty="0"/>
              <a:t> </a:t>
            </a:r>
            <a:r>
              <a:rPr lang="en-US" dirty="0" err="1"/>
              <a:t>определил</a:t>
            </a:r>
            <a:r>
              <a:rPr lang="en-US" dirty="0"/>
              <a:t> </a:t>
            </a:r>
            <a:r>
              <a:rPr lang="en-US" dirty="0" err="1"/>
              <a:t>цели</a:t>
            </a:r>
            <a:r>
              <a:rPr lang="en-US" dirty="0"/>
              <a:t> </a:t>
            </a:r>
            <a:r>
              <a:rPr lang="en-US" dirty="0" err="1"/>
              <a:t>для</a:t>
            </a:r>
            <a:r>
              <a:rPr lang="en-US" dirty="0"/>
              <a:t> Python:</a:t>
            </a:r>
          </a:p>
          <a:p>
            <a:pPr>
              <a:buFont typeface="Wingdings" pitchFamily="2" charset="2"/>
              <a:buChar char="§"/>
            </a:pPr>
            <a:r>
              <a:rPr lang="ru-RU" b="1" dirty="0"/>
              <a:t>Л</a:t>
            </a:r>
            <a:r>
              <a:rPr lang="en-US" b="1" dirty="0" err="1"/>
              <a:t>егкий</a:t>
            </a:r>
            <a:r>
              <a:rPr lang="en-US" b="1" dirty="0"/>
              <a:t> </a:t>
            </a:r>
            <a:r>
              <a:rPr lang="en-US" b="1" dirty="0" err="1"/>
              <a:t>и</a:t>
            </a:r>
            <a:r>
              <a:rPr lang="en-US" b="1" dirty="0"/>
              <a:t> </a:t>
            </a:r>
            <a:r>
              <a:rPr lang="en-US" b="1" dirty="0" err="1"/>
              <a:t>интуитивный</a:t>
            </a:r>
            <a:r>
              <a:rPr lang="en-US" b="1" dirty="0"/>
              <a:t> </a:t>
            </a:r>
            <a:r>
              <a:rPr lang="en-US" dirty="0" err="1"/>
              <a:t>язык</a:t>
            </a:r>
            <a:r>
              <a:rPr lang="en-US" dirty="0"/>
              <a:t>, </a:t>
            </a:r>
            <a:r>
              <a:rPr lang="en-US" dirty="0" err="1"/>
              <a:t>такой</a:t>
            </a:r>
            <a:r>
              <a:rPr lang="en-US" dirty="0"/>
              <a:t> </a:t>
            </a:r>
            <a:r>
              <a:rPr lang="en-US" dirty="0" err="1"/>
              <a:t>же</a:t>
            </a:r>
            <a:r>
              <a:rPr lang="en-US" dirty="0"/>
              <a:t> </a:t>
            </a:r>
            <a:r>
              <a:rPr lang="en-US" dirty="0" err="1"/>
              <a:t>мощный</a:t>
            </a:r>
            <a:r>
              <a:rPr lang="ru-RU" dirty="0"/>
              <a:t>, как и </a:t>
            </a:r>
            <a:r>
              <a:rPr lang="ru-RU" dirty="0" err="1"/>
              <a:t>основн</a:t>
            </a:r>
            <a:r>
              <a:rPr lang="en-TJ" dirty="0"/>
              <a:t>е</a:t>
            </a:r>
            <a:r>
              <a:rPr lang="ru-RU" dirty="0"/>
              <a:t> конкурент</a:t>
            </a:r>
            <a:r>
              <a:rPr lang="en-TJ" dirty="0"/>
              <a:t>ы</a:t>
            </a:r>
            <a:r>
              <a:rPr lang="ru-RU" dirty="0"/>
              <a:t>;</a:t>
            </a:r>
            <a:endParaRPr lang="en-US" dirty="0"/>
          </a:p>
          <a:p>
            <a:pPr>
              <a:buFont typeface="Wingdings" pitchFamily="2" charset="2"/>
              <a:buChar char="§"/>
            </a:pPr>
            <a:r>
              <a:rPr lang="ru-RU" b="1" dirty="0"/>
              <a:t>С</a:t>
            </a:r>
            <a:r>
              <a:rPr lang="en-US" b="1" dirty="0"/>
              <a:t> </a:t>
            </a:r>
            <a:r>
              <a:rPr lang="en-US" b="1" dirty="0" err="1"/>
              <a:t>открытым</a:t>
            </a:r>
            <a:r>
              <a:rPr lang="en-US" b="1" dirty="0"/>
              <a:t> </a:t>
            </a:r>
            <a:r>
              <a:rPr lang="en-US" b="1" dirty="0" err="1"/>
              <a:t>исходным</a:t>
            </a:r>
            <a:r>
              <a:rPr lang="en-US" b="1" dirty="0"/>
              <a:t> </a:t>
            </a:r>
            <a:r>
              <a:rPr lang="en-US" b="1" dirty="0" err="1"/>
              <a:t>кодом</a:t>
            </a:r>
            <a:r>
              <a:rPr lang="en-US" dirty="0"/>
              <a:t>, </a:t>
            </a:r>
            <a:r>
              <a:rPr lang="ru-RU" dirty="0"/>
              <a:t>чтобы каждый мог внести свой вклад в его развитие;</a:t>
            </a:r>
            <a:endParaRPr lang="en-US" dirty="0"/>
          </a:p>
          <a:p>
            <a:pPr>
              <a:buFont typeface="Wingdings" pitchFamily="2" charset="2"/>
              <a:buChar char="§"/>
            </a:pPr>
            <a:r>
              <a:rPr lang="ru-RU" dirty="0"/>
              <a:t>код, который так же понятен, как простой английский;</a:t>
            </a:r>
            <a:endParaRPr lang="en-TJ" dirty="0"/>
          </a:p>
          <a:p>
            <a:pPr>
              <a:buFont typeface="Wingdings" pitchFamily="2" charset="2"/>
              <a:buChar char="§"/>
            </a:pPr>
            <a:r>
              <a:rPr lang="ru-RU" dirty="0"/>
              <a:t>подходит для </a:t>
            </a:r>
            <a:r>
              <a:rPr lang="ru-RU" b="1" dirty="0"/>
              <a:t>повседневных задач, </a:t>
            </a:r>
            <a:r>
              <a:rPr lang="ru-RU" dirty="0"/>
              <a:t>что позволяет сократить время разработки.</a:t>
            </a:r>
            <a:endParaRPr lang="en-TJ" dirty="0"/>
          </a:p>
        </p:txBody>
      </p:sp>
      <p:pic>
        <p:nvPicPr>
          <p:cNvPr id="22" name="Picture 21" descr="Yellow python">
            <a:extLst>
              <a:ext uri="{FF2B5EF4-FFF2-40B4-BE49-F238E27FC236}">
                <a16:creationId xmlns:a16="http://schemas.microsoft.com/office/drawing/2014/main" id="{731D7375-86B3-4434-BA3F-A4613F389A13}"/>
              </a:ext>
            </a:extLst>
          </p:cNvPr>
          <p:cNvPicPr>
            <a:picLocks noChangeAspect="1"/>
          </p:cNvPicPr>
          <p:nvPr/>
        </p:nvPicPr>
        <p:blipFill rotWithShape="1">
          <a:blip r:embed="rId3"/>
          <a:srcRect l="22384" r="32118" b="-2"/>
          <a:stretch/>
        </p:blipFill>
        <p:spPr>
          <a:xfrm>
            <a:off x="7552266" y="10"/>
            <a:ext cx="4639733" cy="6857990"/>
          </a:xfrm>
          <a:prstGeom prst="rect">
            <a:avLst/>
          </a:prstGeom>
        </p:spPr>
      </p:pic>
    </p:spTree>
    <p:extLst>
      <p:ext uri="{BB962C8B-B14F-4D97-AF65-F5344CB8AC3E}">
        <p14:creationId xmlns:p14="http://schemas.microsoft.com/office/powerpoint/2010/main" val="36627135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2022</TotalTime>
  <Words>3575</Words>
  <Application>Microsoft Macintosh PowerPoint</Application>
  <PresentationFormat>Widescreen</PresentationFormat>
  <Paragraphs>167</Paragraphs>
  <Slides>15</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vt:lpstr>
      <vt:lpstr>Calibri</vt:lpstr>
      <vt:lpstr>Franklin Gothic Book</vt:lpstr>
      <vt:lpstr>Helvetica Neue</vt:lpstr>
      <vt:lpstr>inherit</vt:lpstr>
      <vt:lpstr>Open Sans</vt:lpstr>
      <vt:lpstr>Tw Cen MT</vt:lpstr>
      <vt:lpstr>Tw Cen MT Condensed</vt:lpstr>
      <vt:lpstr>Wingdings</vt:lpstr>
      <vt:lpstr>Wingdings 3</vt:lpstr>
      <vt:lpstr>Integral</vt:lpstr>
      <vt:lpstr>Основы программирования на Python Урок 1. </vt:lpstr>
      <vt:lpstr>Как работает компьютерная программа? </vt:lpstr>
      <vt:lpstr>Естественный язык VS  Язык программирования</vt:lpstr>
      <vt:lpstr>Из чего состоит тот или иной язык? </vt:lpstr>
      <vt:lpstr>Компиляция VS Интерпретация</vt:lpstr>
      <vt:lpstr>Что на самом деле делает интерпретатор? </vt:lpstr>
      <vt:lpstr>Компиляторы и Интерпретаторы Преимущества и Недостатки </vt:lpstr>
      <vt:lpstr>Что означает  Python и кто его создал? </vt:lpstr>
      <vt:lpstr>Цели Python </vt:lpstr>
      <vt:lpstr>Что делает Python особенным? </vt:lpstr>
      <vt:lpstr>Где мы можем увидеть Python в деле? </vt:lpstr>
      <vt:lpstr>ГДЕ НЕТ Python?</vt:lpstr>
      <vt:lpstr>Существут еще один  Python </vt:lpstr>
      <vt:lpstr>КАК ПРИОБРЕСТИ Python И КАК ЕГО ИСПОЛЬЗОВАТЬ  </vt:lpstr>
      <vt:lpstr>Вопросы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Основы программирования на Python Урок 1. </dc:title>
  <dc:creator>Firuz Kosimov</dc:creator>
  <cp:lastModifiedBy>Firuz Kosimov</cp:lastModifiedBy>
  <cp:revision>2</cp:revision>
  <dcterms:created xsi:type="dcterms:W3CDTF">2022-01-15T20:23:46Z</dcterms:created>
  <dcterms:modified xsi:type="dcterms:W3CDTF">2022-01-17T06:06:08Z</dcterms:modified>
</cp:coreProperties>
</file>